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slideLayouts/slideLayout27.xml" ContentType="application/vnd.openxmlformats-officedocument.presentationml.slideLayout+xml"/>
  <Override PartName="/ppt/theme/theme3.xml" ContentType="application/vnd.openxmlformats-officedocument.theme+xml"/>
  <Override PartName="/ppt/tags/tag3.xml" ContentType="application/vnd.openxmlformats-officedocument.presentationml.tags+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 id="2147483720" r:id="rId6"/>
    <p:sldMasterId id="2147483725" r:id="rId7"/>
  </p:sldMasterIdLst>
  <p:notesMasterIdLst>
    <p:notesMasterId r:id="rId78"/>
  </p:notesMasterIdLst>
  <p:handoutMasterIdLst>
    <p:handoutMasterId r:id="rId79"/>
  </p:handoutMasterIdLst>
  <p:sldIdLst>
    <p:sldId id="259" r:id="rId8"/>
    <p:sldId id="256" r:id="rId9"/>
    <p:sldId id="257" r:id="rId10"/>
    <p:sldId id="260" r:id="rId11"/>
    <p:sldId id="553" r:id="rId12"/>
    <p:sldId id="649" r:id="rId13"/>
    <p:sldId id="565" r:id="rId14"/>
    <p:sldId id="517" r:id="rId15"/>
    <p:sldId id="635" r:id="rId16"/>
    <p:sldId id="651" r:id="rId17"/>
    <p:sldId id="544" r:id="rId18"/>
    <p:sldId id="601" r:id="rId19"/>
    <p:sldId id="661" r:id="rId20"/>
    <p:sldId id="854" r:id="rId21"/>
    <p:sldId id="860" r:id="rId22"/>
    <p:sldId id="861" r:id="rId23"/>
    <p:sldId id="733" r:id="rId24"/>
    <p:sldId id="816" r:id="rId25"/>
    <p:sldId id="817" r:id="rId26"/>
    <p:sldId id="831" r:id="rId27"/>
    <p:sldId id="897" r:id="rId28"/>
    <p:sldId id="835" r:id="rId29"/>
    <p:sldId id="886" r:id="rId30"/>
    <p:sldId id="899" r:id="rId31"/>
    <p:sldId id="868" r:id="rId32"/>
    <p:sldId id="872" r:id="rId33"/>
    <p:sldId id="875" r:id="rId34"/>
    <p:sldId id="919" r:id="rId35"/>
    <p:sldId id="920" r:id="rId36"/>
    <p:sldId id="707" r:id="rId37"/>
    <p:sldId id="708" r:id="rId38"/>
    <p:sldId id="700" r:id="rId39"/>
    <p:sldId id="720" r:id="rId40"/>
    <p:sldId id="718" r:id="rId41"/>
    <p:sldId id="763" r:id="rId42"/>
    <p:sldId id="771" r:id="rId43"/>
    <p:sldId id="789" r:id="rId44"/>
    <p:sldId id="791" r:id="rId45"/>
    <p:sldId id="833" r:id="rId46"/>
    <p:sldId id="887" r:id="rId47"/>
    <p:sldId id="832" r:id="rId48"/>
    <p:sldId id="825" r:id="rId49"/>
    <p:sldId id="829" r:id="rId50"/>
    <p:sldId id="807" r:id="rId51"/>
    <p:sldId id="808" r:id="rId52"/>
    <p:sldId id="810" r:id="rId53"/>
    <p:sldId id="935" r:id="rId54"/>
    <p:sldId id="942" r:id="rId55"/>
    <p:sldId id="945" r:id="rId56"/>
    <p:sldId id="937" r:id="rId57"/>
    <p:sldId id="940" r:id="rId58"/>
    <p:sldId id="975" r:id="rId59"/>
    <p:sldId id="978" r:id="rId60"/>
    <p:sldId id="982" r:id="rId61"/>
    <p:sldId id="992" r:id="rId62"/>
    <p:sldId id="994" r:id="rId63"/>
    <p:sldId id="1015" r:id="rId64"/>
    <p:sldId id="1005" r:id="rId65"/>
    <p:sldId id="1028" r:id="rId66"/>
    <p:sldId id="933" r:id="rId67"/>
    <p:sldId id="1048" r:id="rId68"/>
    <p:sldId id="1047" r:id="rId69"/>
    <p:sldId id="1043" r:id="rId70"/>
    <p:sldId id="1037" r:id="rId71"/>
    <p:sldId id="1046" r:id="rId72"/>
    <p:sldId id="1033" r:id="rId73"/>
    <p:sldId id="1051" r:id="rId74"/>
    <p:sldId id="538" r:id="rId75"/>
    <p:sldId id="1049" r:id="rId76"/>
    <p:sldId id="1050" r:id="rId77"/>
  </p:sldIdLst>
  <p:sldSz cx="12192000" cy="6858000"/>
  <p:notesSz cx="6858000" cy="9144000"/>
  <p:custDataLst>
    <p:tags r:id="rId80"/>
  </p:custDataLst>
  <p:defaultTextStyle>
    <a:defPPr lvl="0">
      <a:defRPr lang="de-DE"/>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48" autoAdjust="0"/>
    <p:restoredTop sz="94660"/>
  </p:normalViewPr>
  <p:slideViewPr>
    <p:cSldViewPr snapToGrid="0" showGuides="1">
      <p:cViewPr varScale="1">
        <p:scale>
          <a:sx n="153" d="100"/>
          <a:sy n="153" d="100"/>
        </p:scale>
        <p:origin x="72" y="196"/>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2508"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ableStyles" Target="tableStyles.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gs" Target="tags/tag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AC6C8EF-CB49-4275-A13C-7D23B20735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A1B4A547-0428-4174-91C1-87DB18F6E73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843078-645D-4158-A787-42F60CFF6D2A}" type="datetimeFigureOut">
              <a:rPr lang="de-DE" smtClean="0"/>
              <a:t>11.05.2023</a:t>
            </a:fld>
            <a:endParaRPr lang="de-DE"/>
          </a:p>
        </p:txBody>
      </p:sp>
      <p:sp>
        <p:nvSpPr>
          <p:cNvPr id="4" name="Fußzeilenplatzhalter 3">
            <a:extLst>
              <a:ext uri="{FF2B5EF4-FFF2-40B4-BE49-F238E27FC236}">
                <a16:creationId xmlns:a16="http://schemas.microsoft.com/office/drawing/2014/main" id="{11FA28B1-58A3-494A-988B-FE2E422DB4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CFFFF7B2-3409-4144-B289-9DD989617FA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7C3DBE-79DB-4D91-9218-7EE4FE497323}" type="slidenum">
              <a:rPr lang="de-DE" smtClean="0"/>
              <a:t>‹#›</a:t>
            </a:fld>
            <a:endParaRPr lang="de-DE"/>
          </a:p>
        </p:txBody>
      </p:sp>
    </p:spTree>
    <p:extLst>
      <p:ext uri="{BB962C8B-B14F-4D97-AF65-F5344CB8AC3E}">
        <p14:creationId xmlns:p14="http://schemas.microsoft.com/office/powerpoint/2010/main" val="414497455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486D6B-7251-4AFE-851B-67A0DE1DAFFC}" type="datetimeFigureOut">
              <a:rPr lang="de-DE" smtClean="0"/>
              <a:t>11.05.2023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F46E9-7904-4FD8-82D0-66E6EAD9EF88}" type="slidenum">
              <a:rPr lang="de-DE" smtClean="0"/>
              <a:t>‹#›</a:t>
            </a:fld>
            <a:endParaRPr lang="de-DE"/>
          </a:p>
        </p:txBody>
      </p:sp>
    </p:spTree>
    <p:extLst>
      <p:ext uri="{BB962C8B-B14F-4D97-AF65-F5344CB8AC3E}">
        <p14:creationId xmlns:p14="http://schemas.microsoft.com/office/powerpoint/2010/main" val="119317439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FF7B9E9-6F9D-4999-8E35-8BAD09A8460E}" type="slidenum">
              <a:rPr lang="de-DE" smtClean="0"/>
              <a:pPr/>
              <a:t>8</a:t>
            </a:fld>
            <a:endParaRPr lang="de-DE" dirty="0"/>
          </a:p>
        </p:txBody>
      </p:sp>
      <p:sp>
        <p:nvSpPr>
          <p:cNvPr id="5" name="Fußzeilenplatzhalter 4"/>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210223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8FF7B9E9-6F9D-4999-8E35-8BAD09A8460E}" type="slidenum">
              <a:rPr lang="de-DE" smtClean="0"/>
              <a:pPr/>
              <a:t>11</a:t>
            </a:fld>
            <a:endParaRPr lang="de-DE" dirty="0"/>
          </a:p>
        </p:txBody>
      </p:sp>
      <p:sp>
        <p:nvSpPr>
          <p:cNvPr id="5" name="Fußzeilenplatzhalter 4"/>
          <p:cNvSpPr>
            <a:spLocks noGrp="1"/>
          </p:cNvSpPr>
          <p:nvPr>
            <p:ph type="ftr" sz="quarter" idx="11"/>
          </p:nvPr>
        </p:nvSpPr>
        <p:spPr/>
        <p:txBody>
          <a:bodyPr/>
          <a:lstStyle/>
          <a:p>
            <a:endParaRPr lang="de-DE" dirty="0"/>
          </a:p>
        </p:txBody>
      </p:sp>
    </p:spTree>
    <p:extLst>
      <p:ext uri="{BB962C8B-B14F-4D97-AF65-F5344CB8AC3E}">
        <p14:creationId xmlns:p14="http://schemas.microsoft.com/office/powerpoint/2010/main" val="270105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tags" Target="../tags/tag2.xml"/><Relationship Id="rId4" Type="http://schemas.openxmlformats.org/officeDocument/2006/relationships/image" Target="../media/image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r>
              <a:rPr lang="de-DE"/>
              <a:t>10.5.2023</a:t>
            </a:r>
            <a:endParaRPr lang="de-DE" dirty="0"/>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r>
              <a:rPr lang="en-US"/>
              <a:t>Dr. Janez Ales, Knowledge Architecture, BASF                                                                   External</a:t>
            </a:r>
            <a:endParaRPr lang="de-DE" dirty="0"/>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3617484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clipArtAndTx" preserve="1">
  <p:cSld name="Titel, ClipAr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08889C-9108-4E11-B334-A27EA54A23C7}"/>
              </a:ext>
            </a:extLst>
          </p:cNvPr>
          <p:cNvSpPr>
            <a:spLocks noGrp="1"/>
          </p:cNvSpPr>
          <p:nvPr>
            <p:ph type="title"/>
          </p:nvPr>
        </p:nvSpPr>
        <p:spPr/>
        <p:txBody>
          <a:bodyPr/>
          <a:lstStyle/>
          <a:p>
            <a:r>
              <a:rPr lang="de-DE"/>
              <a:t>Mastertitelformat bearbeiten</a:t>
            </a:r>
          </a:p>
        </p:txBody>
      </p:sp>
      <p:sp>
        <p:nvSpPr>
          <p:cNvPr id="3" name="Onlinebild-Platzhalter 2">
            <a:extLst>
              <a:ext uri="{FF2B5EF4-FFF2-40B4-BE49-F238E27FC236}">
                <a16:creationId xmlns:a16="http://schemas.microsoft.com/office/drawing/2014/main" id="{B7775F34-407A-48B2-9B1C-A932A0181C2A}"/>
              </a:ext>
            </a:extLst>
          </p:cNvPr>
          <p:cNvSpPr>
            <a:spLocks noGrp="1"/>
          </p:cNvSpPr>
          <p:nvPr>
            <p:ph type="clipArt" sz="half" idx="1"/>
          </p:nvPr>
        </p:nvSpPr>
        <p:spPr>
          <a:xfrm>
            <a:off x="212343" y="1965579"/>
            <a:ext cx="5800852" cy="3906012"/>
          </a:xfrm>
        </p:spPr>
        <p:txBody>
          <a:bodyPr/>
          <a:lstStyle/>
          <a:p>
            <a:endParaRPr lang="de-DE"/>
          </a:p>
        </p:txBody>
      </p:sp>
      <p:sp>
        <p:nvSpPr>
          <p:cNvPr id="4" name="Textplatzhalter 3">
            <a:extLst>
              <a:ext uri="{FF2B5EF4-FFF2-40B4-BE49-F238E27FC236}">
                <a16:creationId xmlns:a16="http://schemas.microsoft.com/office/drawing/2014/main" id="{137A6B39-BF7A-4209-AA3A-273F92455170}"/>
              </a:ext>
            </a:extLst>
          </p:cNvPr>
          <p:cNvSpPr>
            <a:spLocks noGrp="1"/>
          </p:cNvSpPr>
          <p:nvPr>
            <p:ph type="body" sz="half" idx="2"/>
          </p:nvPr>
        </p:nvSpPr>
        <p:spPr>
          <a:xfrm>
            <a:off x="6165595"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0B3E23DC-3384-47E5-BCB1-F2B7270A9F8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B0F7007C-89FE-4D34-A5F7-11B79EA12849}"/>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9E62410-A838-493D-B4DF-071E984717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24842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C5CC59-BC4F-4F35-899E-066A75D69A3B}"/>
              </a:ext>
            </a:extLst>
          </p:cNvPr>
          <p:cNvSpPr>
            <a:spLocks noGrp="1"/>
          </p:cNvSpPr>
          <p:nvPr>
            <p:ph type="title"/>
          </p:nvPr>
        </p:nvSpPr>
        <p:spPr/>
        <p:txBody>
          <a:bodyPr/>
          <a:lstStyle/>
          <a:p>
            <a:r>
              <a:rPr lang="de-DE"/>
              <a:t>Mastertitelformat bearbeiten</a:t>
            </a:r>
          </a:p>
        </p:txBody>
      </p:sp>
      <p:sp>
        <p:nvSpPr>
          <p:cNvPr id="3" name="Fußzeilenplatzhalter 2">
            <a:extLst>
              <a:ext uri="{FF2B5EF4-FFF2-40B4-BE49-F238E27FC236}">
                <a16:creationId xmlns:a16="http://schemas.microsoft.com/office/drawing/2014/main" id="{81FEAD91-A51C-43CD-8E4C-904A8749BF2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Datumsplatzhalter 3">
            <a:extLst>
              <a:ext uri="{FF2B5EF4-FFF2-40B4-BE49-F238E27FC236}">
                <a16:creationId xmlns:a16="http://schemas.microsoft.com/office/drawing/2014/main" id="{C6943F05-466E-47EB-A4DF-79F7329DE7AD}"/>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EAAA4A8E-EFEB-4FA3-B265-63AFB751904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144632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08E9903-ECD7-4C58-9A4B-8CEC2A2257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Datumsplatzhalter 2">
            <a:extLst>
              <a:ext uri="{FF2B5EF4-FFF2-40B4-BE49-F238E27FC236}">
                <a16:creationId xmlns:a16="http://schemas.microsoft.com/office/drawing/2014/main" id="{04AC508E-137C-4416-908D-2B01A21EC73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FCAAE8AB-52F8-43B0-B5A9-664FB525BB6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701915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el, Text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F2ABAC-561F-4606-A67C-1A55942027F2}"/>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33ED3FFE-CF79-4687-A078-C8E44A073B73}"/>
              </a:ext>
            </a:extLst>
          </p:cNvPr>
          <p:cNvSpPr>
            <a:spLocks noGrp="1"/>
          </p:cNvSpPr>
          <p:nvPr>
            <p:ph type="body" sz="half" idx="1"/>
          </p:nvPr>
        </p:nvSpPr>
        <p:spPr>
          <a:xfrm>
            <a:off x="212343"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BB7FF96-6611-4D4F-BCB0-01C1D31DC0C9}"/>
              </a:ext>
            </a:extLst>
          </p:cNvPr>
          <p:cNvSpPr>
            <a:spLocks noGrp="1"/>
          </p:cNvSpPr>
          <p:nvPr>
            <p:ph sz="half" idx="2"/>
          </p:nvPr>
        </p:nvSpPr>
        <p:spPr>
          <a:xfrm>
            <a:off x="6165595"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E3020A3C-5997-4241-9E93-5058EC012B3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98AF161C-F4A7-4A48-827F-5711D99E558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6411C8A-7FBB-42B8-812F-9D3862E75FA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9107892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el, Inhalt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A809E2-FF1C-4220-B806-F7A2CBB45B5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84C654F8-BF58-4B3A-B336-3629ECE45454}"/>
              </a:ext>
            </a:extLst>
          </p:cNvPr>
          <p:cNvSpPr>
            <a:spLocks noGrp="1"/>
          </p:cNvSpPr>
          <p:nvPr>
            <p:ph sz="half" idx="1"/>
          </p:nvPr>
        </p:nvSpPr>
        <p:spPr>
          <a:xfrm>
            <a:off x="212343"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12C4920-9938-4405-8A15-1CF4F1C9099F}"/>
              </a:ext>
            </a:extLst>
          </p:cNvPr>
          <p:cNvSpPr>
            <a:spLocks noGrp="1"/>
          </p:cNvSpPr>
          <p:nvPr>
            <p:ph type="body" sz="half" idx="2"/>
          </p:nvPr>
        </p:nvSpPr>
        <p:spPr>
          <a:xfrm>
            <a:off x="6165595"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A7968547-6C9A-4A3F-9DF5-C094BF63FF4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9687ABFE-CCFA-4A9B-8529-F93712327C0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CB3FE862-F243-4638-A6BB-CD8B4AFF600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25476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Inhalt">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2CE1D32-E21C-47EA-A87F-E9B77F368C63}"/>
              </a:ext>
            </a:extLst>
          </p:cNvPr>
          <p:cNvSpPr>
            <a:spLocks noGrp="1"/>
          </p:cNvSpPr>
          <p:nvPr>
            <p:ph/>
          </p:nvPr>
        </p:nvSpPr>
        <p:spPr>
          <a:xfrm>
            <a:off x="212344" y="431800"/>
            <a:ext cx="11753977" cy="54403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3" name="Fußzeilenplatzhalter 2">
            <a:extLst>
              <a:ext uri="{FF2B5EF4-FFF2-40B4-BE49-F238E27FC236}">
                <a16:creationId xmlns:a16="http://schemas.microsoft.com/office/drawing/2014/main" id="{5F863ECE-AB9D-4E37-B422-CC40B5272EB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Datumsplatzhalter 3">
            <a:extLst>
              <a:ext uri="{FF2B5EF4-FFF2-40B4-BE49-F238E27FC236}">
                <a16:creationId xmlns:a16="http://schemas.microsoft.com/office/drawing/2014/main" id="{7656F73E-08AD-4984-AA4D-6A2047EA123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Foliennummernplatzhalter 4">
            <a:extLst>
              <a:ext uri="{FF2B5EF4-FFF2-40B4-BE49-F238E27FC236}">
                <a16:creationId xmlns:a16="http://schemas.microsoft.com/office/drawing/2014/main" id="{F2563ACE-B651-45D5-BB34-3B368EE9115D}"/>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2161753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80E89-1E40-4B0D-BD55-CBE3C39C66EE}"/>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2353CF28-13C9-4E5C-9A41-1F6D684F3F08}"/>
              </a:ext>
            </a:extLst>
          </p:cNvPr>
          <p:cNvSpPr>
            <a:spLocks noGrp="1"/>
          </p:cNvSpPr>
          <p:nvPr>
            <p:ph idx="1"/>
          </p:nvPr>
        </p:nvSpPr>
        <p:spPr>
          <a:xfrm>
            <a:off x="212345" y="1965579"/>
            <a:ext cx="11753977"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DB55761B-B9A2-4920-9B0D-35C5A79C73E2}"/>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5F670AE4-0FCB-4883-B7E4-B5754A2694C6}"/>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0045A95C-6833-4457-B077-68A9637FCAC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8979908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Media" preserve="1">
  <p:cSld name="Titel, Text und Mediencli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7A26DD6-5478-44D5-9C22-EA6102171B17}"/>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EDDA7DB3-D147-40F5-A85A-F22CDDCC7764}"/>
              </a:ext>
            </a:extLst>
          </p:cNvPr>
          <p:cNvSpPr>
            <a:spLocks noGrp="1"/>
          </p:cNvSpPr>
          <p:nvPr>
            <p:ph type="body" sz="half" idx="1"/>
          </p:nvPr>
        </p:nvSpPr>
        <p:spPr>
          <a:xfrm>
            <a:off x="212343"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Medienplatzhalter 3">
            <a:extLst>
              <a:ext uri="{FF2B5EF4-FFF2-40B4-BE49-F238E27FC236}">
                <a16:creationId xmlns:a16="http://schemas.microsoft.com/office/drawing/2014/main" id="{60A14105-87B3-4C57-AD70-C6D6EB6C2BD5}"/>
              </a:ext>
            </a:extLst>
          </p:cNvPr>
          <p:cNvSpPr>
            <a:spLocks noGrp="1"/>
          </p:cNvSpPr>
          <p:nvPr>
            <p:ph type="media" sz="half" idx="2"/>
          </p:nvPr>
        </p:nvSpPr>
        <p:spPr>
          <a:xfrm>
            <a:off x="6165595" y="1965579"/>
            <a:ext cx="5800852" cy="3906012"/>
          </a:xfrm>
        </p:spPr>
        <p:txBody>
          <a:bodyPr/>
          <a:lstStyle/>
          <a:p>
            <a:endParaRPr lang="de-DE"/>
          </a:p>
        </p:txBody>
      </p:sp>
      <p:sp>
        <p:nvSpPr>
          <p:cNvPr id="5" name="Fußzeilenplatzhalter 4">
            <a:extLst>
              <a:ext uri="{FF2B5EF4-FFF2-40B4-BE49-F238E27FC236}">
                <a16:creationId xmlns:a16="http://schemas.microsoft.com/office/drawing/2014/main" id="{26468F25-440D-4B20-B43E-2906F5F245F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574263A-04B4-4BB1-BA72-C60C07FA968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B444941E-A04D-406F-897B-1CB8D8B4F9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575586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mediaAndTx" preserve="1">
  <p:cSld name="Titel, Medienclip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639877-D01C-4856-BA52-624F29B860CE}"/>
              </a:ext>
            </a:extLst>
          </p:cNvPr>
          <p:cNvSpPr>
            <a:spLocks noGrp="1"/>
          </p:cNvSpPr>
          <p:nvPr>
            <p:ph type="title"/>
          </p:nvPr>
        </p:nvSpPr>
        <p:spPr/>
        <p:txBody>
          <a:bodyPr/>
          <a:lstStyle/>
          <a:p>
            <a:r>
              <a:rPr lang="de-DE"/>
              <a:t>Mastertitelformat bearbeiten</a:t>
            </a:r>
          </a:p>
        </p:txBody>
      </p:sp>
      <p:sp>
        <p:nvSpPr>
          <p:cNvPr id="3" name="Medienplatzhalter 2">
            <a:extLst>
              <a:ext uri="{FF2B5EF4-FFF2-40B4-BE49-F238E27FC236}">
                <a16:creationId xmlns:a16="http://schemas.microsoft.com/office/drawing/2014/main" id="{44221E77-11E0-4F51-8A81-F543833C9E60}"/>
              </a:ext>
            </a:extLst>
          </p:cNvPr>
          <p:cNvSpPr>
            <a:spLocks noGrp="1"/>
          </p:cNvSpPr>
          <p:nvPr>
            <p:ph type="media" sz="half" idx="1"/>
          </p:nvPr>
        </p:nvSpPr>
        <p:spPr>
          <a:xfrm>
            <a:off x="212343" y="1965579"/>
            <a:ext cx="5800852" cy="3906012"/>
          </a:xfrm>
        </p:spPr>
        <p:txBody>
          <a:bodyPr/>
          <a:lstStyle/>
          <a:p>
            <a:endParaRPr lang="de-DE"/>
          </a:p>
        </p:txBody>
      </p:sp>
      <p:sp>
        <p:nvSpPr>
          <p:cNvPr id="4" name="Textplatzhalter 3">
            <a:extLst>
              <a:ext uri="{FF2B5EF4-FFF2-40B4-BE49-F238E27FC236}">
                <a16:creationId xmlns:a16="http://schemas.microsoft.com/office/drawing/2014/main" id="{D109FC1F-991B-4A03-80B8-3A8A5F2D0719}"/>
              </a:ext>
            </a:extLst>
          </p:cNvPr>
          <p:cNvSpPr>
            <a:spLocks noGrp="1"/>
          </p:cNvSpPr>
          <p:nvPr>
            <p:ph type="body" sz="half" idx="2"/>
          </p:nvPr>
        </p:nvSpPr>
        <p:spPr>
          <a:xfrm>
            <a:off x="6165595"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311A9557-B4F9-4FC2-9332-363ACA4D445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95E73B0-6F01-42C0-B398-DB7C7D7E05A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D8FAA16F-81A1-4CEB-8939-4AA044CBF61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1233414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verTx" preserve="1">
  <p:cSld name="Titel und Inhalt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8735A7-B28E-4745-8655-C9999B01167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135637BB-60B1-4488-8CF1-E3F06D5EBED0}"/>
              </a:ext>
            </a:extLst>
          </p:cNvPr>
          <p:cNvSpPr>
            <a:spLocks noGrp="1"/>
          </p:cNvSpPr>
          <p:nvPr>
            <p:ph sz="half" idx="1"/>
          </p:nvPr>
        </p:nvSpPr>
        <p:spPr>
          <a:xfrm>
            <a:off x="212344" y="1965579"/>
            <a:ext cx="11753977"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D4D5F2FC-4B25-456C-A90C-64CEA05B29FB}"/>
              </a:ext>
            </a:extLst>
          </p:cNvPr>
          <p:cNvSpPr>
            <a:spLocks noGrp="1"/>
          </p:cNvSpPr>
          <p:nvPr>
            <p:ph type="body" sz="half" idx="2"/>
          </p:nvPr>
        </p:nvSpPr>
        <p:spPr>
          <a:xfrm>
            <a:off x="212344" y="3994785"/>
            <a:ext cx="11753977"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2BD6C371-FE65-4294-97AD-25A76E97810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FC86BFFF-93A4-440C-B3C4-802614E81B71}"/>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042C8699-C73C-4568-AB42-D32BC3096EB0}"/>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668195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ColTx" preserve="1">
  <p:cSld name="Titel und zweispaltig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5A8E6BF-CDDE-4BBA-B7C7-CD86C7261BC8}"/>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8FC1550A-B9C7-4F29-A06E-E6249E7B3610}"/>
              </a:ext>
            </a:extLst>
          </p:cNvPr>
          <p:cNvSpPr>
            <a:spLocks noGrp="1"/>
          </p:cNvSpPr>
          <p:nvPr>
            <p:ph type="body" sz="half" idx="1"/>
          </p:nvPr>
        </p:nvSpPr>
        <p:spPr>
          <a:xfrm>
            <a:off x="212344" y="1965579"/>
            <a:ext cx="5800852" cy="39060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877FDF47-10EC-4B98-BEFE-5F17608FD7AF}"/>
              </a:ext>
            </a:extLst>
          </p:cNvPr>
          <p:cNvSpPr>
            <a:spLocks noGrp="1"/>
          </p:cNvSpPr>
          <p:nvPr>
            <p:ph type="body" sz="half" idx="2"/>
          </p:nvPr>
        </p:nvSpPr>
        <p:spPr>
          <a:xfrm>
            <a:off x="6165596" y="1965579"/>
            <a:ext cx="5800852" cy="3906012"/>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Fußzeilenplatzhalter 4">
            <a:extLst>
              <a:ext uri="{FF2B5EF4-FFF2-40B4-BE49-F238E27FC236}">
                <a16:creationId xmlns:a16="http://schemas.microsoft.com/office/drawing/2014/main" id="{E08B4501-4886-4F90-AABA-29D3BFD5977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BB037D59-CDCB-4605-A031-5C299A6851E3}"/>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162E148D-DA16-4D47-86F8-5AC4C3F0BE9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492955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OverObj" preserve="1">
  <p:cSld name="Titel und Text über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AB682FF-DD0C-46E2-8C1C-A06AF64F5952}"/>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5DD7F0EF-78BF-43F5-9C29-474B537D6FB6}"/>
              </a:ext>
            </a:extLst>
          </p:cNvPr>
          <p:cNvSpPr>
            <a:spLocks noGrp="1"/>
          </p:cNvSpPr>
          <p:nvPr>
            <p:ph type="body" sz="half" idx="1"/>
          </p:nvPr>
        </p:nvSpPr>
        <p:spPr>
          <a:xfrm>
            <a:off x="212344" y="1965579"/>
            <a:ext cx="11753977"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12F11F21-0ACE-496A-A93D-B817BF62CFF8}"/>
              </a:ext>
            </a:extLst>
          </p:cNvPr>
          <p:cNvSpPr>
            <a:spLocks noGrp="1"/>
          </p:cNvSpPr>
          <p:nvPr>
            <p:ph sz="half" idx="2"/>
          </p:nvPr>
        </p:nvSpPr>
        <p:spPr>
          <a:xfrm>
            <a:off x="212344" y="3994785"/>
            <a:ext cx="11753977"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7F9D28A9-F404-4434-9C9A-358402724C9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6E3F372-F58D-4CA4-BFB3-29426E8445D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E8C92BCB-A68D-4FE6-8DC3-18BD6C232DA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413113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A49E15-3CC2-4EE0-92C8-91165D511DA8}"/>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CE50D0BD-1B65-4BC9-A974-4C55A3FDEF28}"/>
              </a:ext>
            </a:extLst>
          </p:cNvPr>
          <p:cNvSpPr>
            <a:spLocks noGrp="1"/>
          </p:cNvSpPr>
          <p:nvPr>
            <p:ph type="body" sz="half" idx="1"/>
          </p:nvPr>
        </p:nvSpPr>
        <p:spPr>
          <a:xfrm>
            <a:off x="212343"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E89BA9B-96E6-486F-AB64-EA38AC71B787}"/>
              </a:ext>
            </a:extLst>
          </p:cNvPr>
          <p:cNvSpPr>
            <a:spLocks noGrp="1"/>
          </p:cNvSpPr>
          <p:nvPr>
            <p:ph sz="quarter" idx="2"/>
          </p:nvPr>
        </p:nvSpPr>
        <p:spPr>
          <a:xfrm>
            <a:off x="6165595" y="1965579"/>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E3A62A82-A2FB-4831-BF8E-0B8D27882DE9}"/>
              </a:ext>
            </a:extLst>
          </p:cNvPr>
          <p:cNvSpPr>
            <a:spLocks noGrp="1"/>
          </p:cNvSpPr>
          <p:nvPr>
            <p:ph sz="quarter" idx="3"/>
          </p:nvPr>
        </p:nvSpPr>
        <p:spPr>
          <a:xfrm>
            <a:off x="6165595" y="3994785"/>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07E8A134-6B88-4B2A-AE42-C5C2DE4BCF90}"/>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Datumsplatzhalter 6">
            <a:extLst>
              <a:ext uri="{FF2B5EF4-FFF2-40B4-BE49-F238E27FC236}">
                <a16:creationId xmlns:a16="http://schemas.microsoft.com/office/drawing/2014/main" id="{1C573FE7-AAD9-4572-A337-5461F2423AC5}"/>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FF6D4B64-4848-48B9-9A84-A7C7BFCD319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4059060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2CBFF9-6AA9-4135-B013-124136065B66}"/>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A8C003F-FDE2-4BCD-8446-E93BA74B902B}"/>
              </a:ext>
            </a:extLst>
          </p:cNvPr>
          <p:cNvSpPr>
            <a:spLocks noGrp="1"/>
          </p:cNvSpPr>
          <p:nvPr>
            <p:ph sz="quarter" idx="1"/>
          </p:nvPr>
        </p:nvSpPr>
        <p:spPr>
          <a:xfrm>
            <a:off x="212343" y="1965579"/>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7AF8FA0B-2B73-4F9E-8421-B7FAA861D2BC}"/>
              </a:ext>
            </a:extLst>
          </p:cNvPr>
          <p:cNvSpPr>
            <a:spLocks noGrp="1"/>
          </p:cNvSpPr>
          <p:nvPr>
            <p:ph sz="quarter" idx="2"/>
          </p:nvPr>
        </p:nvSpPr>
        <p:spPr>
          <a:xfrm>
            <a:off x="212343" y="3994785"/>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B6A06705-80A7-42BF-B2C5-248EA2910CCE}"/>
              </a:ext>
            </a:extLst>
          </p:cNvPr>
          <p:cNvSpPr>
            <a:spLocks noGrp="1"/>
          </p:cNvSpPr>
          <p:nvPr>
            <p:ph type="body" sz="half" idx="3"/>
          </p:nvPr>
        </p:nvSpPr>
        <p:spPr>
          <a:xfrm>
            <a:off x="6165595"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68651DD0-4839-47C9-A9A9-3F5056FFCBA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Datumsplatzhalter 6">
            <a:extLst>
              <a:ext uri="{FF2B5EF4-FFF2-40B4-BE49-F238E27FC236}">
                <a16:creationId xmlns:a16="http://schemas.microsoft.com/office/drawing/2014/main" id="{38323B6D-9603-4517-B425-10C069E2500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B1BFD5DC-90F2-4A91-AE88-C9A9192A247A}"/>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0128538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el und 2 Inhalte üb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2E6BCF-F13B-4DAE-838C-D4CFDC543608}"/>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5E4072EF-C701-4F8C-9B31-1260A74B6366}"/>
              </a:ext>
            </a:extLst>
          </p:cNvPr>
          <p:cNvSpPr>
            <a:spLocks noGrp="1"/>
          </p:cNvSpPr>
          <p:nvPr>
            <p:ph sz="quarter" idx="1"/>
          </p:nvPr>
        </p:nvSpPr>
        <p:spPr>
          <a:xfrm>
            <a:off x="212343" y="1965579"/>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2516D008-2F5C-4820-A061-6C39F314126D}"/>
              </a:ext>
            </a:extLst>
          </p:cNvPr>
          <p:cNvSpPr>
            <a:spLocks noGrp="1"/>
          </p:cNvSpPr>
          <p:nvPr>
            <p:ph sz="quarter" idx="2"/>
          </p:nvPr>
        </p:nvSpPr>
        <p:spPr>
          <a:xfrm>
            <a:off x="6165595" y="1965579"/>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E0CE585-CC58-4405-A5B2-4146F97E314D}"/>
              </a:ext>
            </a:extLst>
          </p:cNvPr>
          <p:cNvSpPr>
            <a:spLocks noGrp="1"/>
          </p:cNvSpPr>
          <p:nvPr>
            <p:ph type="body" sz="half" idx="3"/>
          </p:nvPr>
        </p:nvSpPr>
        <p:spPr>
          <a:xfrm>
            <a:off x="212344" y="3994785"/>
            <a:ext cx="11753977"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D8156A72-D8B4-4EB6-8FFB-61C9B44B1EC3}"/>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Datumsplatzhalter 6">
            <a:extLst>
              <a:ext uri="{FF2B5EF4-FFF2-40B4-BE49-F238E27FC236}">
                <a16:creationId xmlns:a16="http://schemas.microsoft.com/office/drawing/2014/main" id="{D0EFBFB9-D2F6-40AF-BCCC-A2A94354C2D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Foliennummernplatzhalter 7">
            <a:extLst>
              <a:ext uri="{FF2B5EF4-FFF2-40B4-BE49-F238E27FC236}">
                <a16:creationId xmlns:a16="http://schemas.microsoft.com/office/drawing/2014/main" id="{D28F30A4-BEA8-4D3F-B414-562C963D889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6127694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el und vier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4E88C9-2E13-4233-97E7-A58EA56BF533}"/>
              </a:ext>
            </a:extLst>
          </p:cNvPr>
          <p:cNvSpPr>
            <a:spLocks noGrp="1"/>
          </p:cNvSpPr>
          <p:nvPr>
            <p:ph type="title" sz="quarter"/>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9D7B31FC-3EB7-4237-9F75-E570D381E0FE}"/>
              </a:ext>
            </a:extLst>
          </p:cNvPr>
          <p:cNvSpPr>
            <a:spLocks noGrp="1"/>
          </p:cNvSpPr>
          <p:nvPr>
            <p:ph sz="quarter" idx="1"/>
          </p:nvPr>
        </p:nvSpPr>
        <p:spPr>
          <a:xfrm>
            <a:off x="212344" y="1965579"/>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8A8875F-CFAA-4590-B879-3219CBD4BB93}"/>
              </a:ext>
            </a:extLst>
          </p:cNvPr>
          <p:cNvSpPr>
            <a:spLocks noGrp="1"/>
          </p:cNvSpPr>
          <p:nvPr>
            <p:ph sz="quarter" idx="2"/>
          </p:nvPr>
        </p:nvSpPr>
        <p:spPr>
          <a:xfrm>
            <a:off x="6165596" y="1965579"/>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a:extLst>
              <a:ext uri="{FF2B5EF4-FFF2-40B4-BE49-F238E27FC236}">
                <a16:creationId xmlns:a16="http://schemas.microsoft.com/office/drawing/2014/main" id="{CA4CB87F-0C22-4934-8CA1-76F88C95A477}"/>
              </a:ext>
            </a:extLst>
          </p:cNvPr>
          <p:cNvSpPr>
            <a:spLocks noGrp="1"/>
          </p:cNvSpPr>
          <p:nvPr>
            <p:ph sz="quarter" idx="3"/>
          </p:nvPr>
        </p:nvSpPr>
        <p:spPr>
          <a:xfrm>
            <a:off x="212344" y="3994785"/>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a:extLst>
              <a:ext uri="{FF2B5EF4-FFF2-40B4-BE49-F238E27FC236}">
                <a16:creationId xmlns:a16="http://schemas.microsoft.com/office/drawing/2014/main" id="{00020373-3ACB-4F0F-B502-F1E7C40F6322}"/>
              </a:ext>
            </a:extLst>
          </p:cNvPr>
          <p:cNvSpPr>
            <a:spLocks noGrp="1"/>
          </p:cNvSpPr>
          <p:nvPr>
            <p:ph sz="quarter" idx="4"/>
          </p:nvPr>
        </p:nvSpPr>
        <p:spPr>
          <a:xfrm>
            <a:off x="6165596" y="3994785"/>
            <a:ext cx="5800852" cy="1876806"/>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ußzeilenplatzhalter 6">
            <a:extLst>
              <a:ext uri="{FF2B5EF4-FFF2-40B4-BE49-F238E27FC236}">
                <a16:creationId xmlns:a16="http://schemas.microsoft.com/office/drawing/2014/main" id="{A7AE7A61-0107-4725-BF07-B2F2AA67149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Datumsplatzhalter 7">
            <a:extLst>
              <a:ext uri="{FF2B5EF4-FFF2-40B4-BE49-F238E27FC236}">
                <a16:creationId xmlns:a16="http://schemas.microsoft.com/office/drawing/2014/main" id="{42470242-CC3A-40B7-95C1-B059AF43DE2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Foliennummernplatzhalter 8">
            <a:extLst>
              <a:ext uri="{FF2B5EF4-FFF2-40B4-BE49-F238E27FC236}">
                <a16:creationId xmlns:a16="http://schemas.microsoft.com/office/drawing/2014/main" id="{7F8F0835-9080-41B3-9513-4B6330021B22}"/>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1860894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elfolie_Individuell">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225953F8-7DB2-4900-81F3-F4CFAB1B1956}"/>
              </a:ext>
            </a:extLst>
          </p:cNvPr>
          <p:cNvGraphicFramePr>
            <a:graphicFrameLocks noChangeAspect="1"/>
          </p:cNvGraphicFramePr>
          <p:nvPr userDrawn="1">
            <p:custDataLst>
              <p:tags r:id="rId1"/>
            </p:custDataLst>
          </p:nvPr>
        </p:nvGraphicFramePr>
        <p:xfrm>
          <a:off x="1590" y="1591"/>
          <a:ext cx="1587" cy="1587"/>
        </p:xfrm>
        <a:graphic>
          <a:graphicData uri="http://schemas.openxmlformats.org/presentationml/2006/ole">
            <mc:AlternateContent xmlns:mc="http://schemas.openxmlformats.org/markup-compatibility/2006">
              <mc:Choice xmlns:v="urn:schemas-microsoft-com:vml" Requires="v">
                <p:oleObj name="think-cell Folie" r:id="rId3" imgW="353" imgH="353" progId="TCLayout.ActiveDocument.1">
                  <p:embed/>
                </p:oleObj>
              </mc:Choice>
              <mc:Fallback>
                <p:oleObj name="think-cell Folie" r:id="rId3" imgW="353" imgH="353" progId="TCLayout.ActiveDocument.1">
                  <p:embed/>
                  <p:pic>
                    <p:nvPicPr>
                      <p:cNvPr id="2" name="Objekt 1" hidden="1">
                        <a:extLst>
                          <a:ext uri="{FF2B5EF4-FFF2-40B4-BE49-F238E27FC236}">
                            <a16:creationId xmlns:a16="http://schemas.microsoft.com/office/drawing/2014/main" id="{225953F8-7DB2-4900-81F3-F4CFAB1B1956}"/>
                          </a:ext>
                        </a:extLst>
                      </p:cNvPr>
                      <p:cNvPicPr/>
                      <p:nvPr/>
                    </p:nvPicPr>
                    <p:blipFill>
                      <a:blip r:embed="rId4"/>
                      <a:stretch>
                        <a:fillRect/>
                      </a:stretch>
                    </p:blipFill>
                    <p:spPr>
                      <a:xfrm>
                        <a:off x="1590" y="1591"/>
                        <a:ext cx="1587" cy="1587"/>
                      </a:xfrm>
                      <a:prstGeom prst="rect">
                        <a:avLst/>
                      </a:prstGeom>
                    </p:spPr>
                  </p:pic>
                </p:oleObj>
              </mc:Fallback>
            </mc:AlternateContent>
          </a:graphicData>
        </a:graphic>
      </p:graphicFrame>
      <p:sp>
        <p:nvSpPr>
          <p:cNvPr id="10" name="Textfeld 9">
            <a:extLst>
              <a:ext uri="{FF2B5EF4-FFF2-40B4-BE49-F238E27FC236}">
                <a16:creationId xmlns:a16="http://schemas.microsoft.com/office/drawing/2014/main" id="{F721AC38-2766-43CB-971E-986E0C3B0C35}"/>
              </a:ext>
            </a:extLst>
          </p:cNvPr>
          <p:cNvSpPr txBox="1"/>
          <p:nvPr userDrawn="1"/>
        </p:nvSpPr>
        <p:spPr>
          <a:xfrm>
            <a:off x="6007825" y="6451321"/>
            <a:ext cx="176353" cy="184666"/>
          </a:xfrm>
          <a:prstGeom prst="rect">
            <a:avLst/>
          </a:prstGeom>
          <a:noFill/>
        </p:spPr>
        <p:txBody>
          <a:bodyPr wrap="none" lIns="0" tIns="0" rIns="0" bIns="0" rtlCol="0">
            <a:spAutoFit/>
          </a:bodyPr>
          <a:lstStyle/>
          <a:p>
            <a:pPr algn="ctr">
              <a:spcBef>
                <a:spcPts val="110"/>
              </a:spcBef>
              <a:spcAft>
                <a:spcPts val="110"/>
              </a:spcAft>
            </a:pPr>
            <a:r>
              <a:rPr lang="de-DE" sz="1200">
                <a:solidFill>
                  <a:srgbClr val="C50022"/>
                </a:solidFill>
              </a:rPr>
              <a:t>     </a:t>
            </a:r>
            <a:endParaRPr lang="de-DE" sz="1800" dirty="0">
              <a:solidFill>
                <a:srgbClr val="C50022"/>
              </a:solidFill>
            </a:endParaRPr>
          </a:p>
        </p:txBody>
      </p:sp>
      <p:sp>
        <p:nvSpPr>
          <p:cNvPr id="13" name="Datumsplatzhalter 5">
            <a:extLst>
              <a:ext uri="{FF2B5EF4-FFF2-40B4-BE49-F238E27FC236}">
                <a16:creationId xmlns:a16="http://schemas.microsoft.com/office/drawing/2014/main" id="{E7F35D83-2E49-43C2-AFE7-8E15C1CA5592}"/>
              </a:ext>
            </a:extLst>
          </p:cNvPr>
          <p:cNvSpPr>
            <a:spLocks noGrp="1"/>
          </p:cNvSpPr>
          <p:nvPr>
            <p:ph type="dt" sz="half" idx="2"/>
          </p:nvPr>
        </p:nvSpPr>
        <p:spPr>
          <a:xfrm>
            <a:off x="685849" y="6516409"/>
            <a:ext cx="468187" cy="175322"/>
          </a:xfrm>
          <a:prstGeom prst="rect">
            <a:avLst/>
          </a:prstGeom>
        </p:spPr>
        <p:txBody>
          <a:bodyPr wrap="none" lIns="0" tIns="0" rIns="0" bIns="0"/>
          <a:lstStyle>
            <a:lvl1pPr>
              <a:defRPr sz="900"/>
            </a:lvl1pPr>
          </a:lstStyle>
          <a:p>
            <a:r>
              <a:rPr lang="de-DE"/>
              <a:t>10.5.2023</a:t>
            </a:r>
            <a:endParaRPr lang="de-DE" dirty="0"/>
          </a:p>
        </p:txBody>
      </p:sp>
      <p:sp>
        <p:nvSpPr>
          <p:cNvPr id="14" name="Fußzeilenplatzhalter 6">
            <a:extLst>
              <a:ext uri="{FF2B5EF4-FFF2-40B4-BE49-F238E27FC236}">
                <a16:creationId xmlns:a16="http://schemas.microsoft.com/office/drawing/2014/main" id="{C80BE593-88F9-4077-8479-C015A3C89F18}"/>
              </a:ext>
            </a:extLst>
          </p:cNvPr>
          <p:cNvSpPr>
            <a:spLocks noGrp="1"/>
          </p:cNvSpPr>
          <p:nvPr>
            <p:ph type="ftr" sz="quarter" idx="3"/>
          </p:nvPr>
        </p:nvSpPr>
        <p:spPr>
          <a:xfrm>
            <a:off x="1368180" y="6516113"/>
            <a:ext cx="3364707" cy="167933"/>
          </a:xfrm>
          <a:prstGeom prst="rect">
            <a:avLst/>
          </a:prstGeom>
        </p:spPr>
        <p:txBody>
          <a:bodyPr lIns="0" tIns="0" rIns="0" bIns="0"/>
          <a:lstStyle>
            <a:lvl1pPr eaLnBrk="1">
              <a:defRPr sz="900">
                <a:solidFill>
                  <a:srgbClr val="000000"/>
                </a:solidFill>
              </a:defRPr>
            </a:lvl1pPr>
          </a:lstStyle>
          <a:p>
            <a:r>
              <a:rPr lang="en-US"/>
              <a:t>Dr. Janez Ales, Knowledge Architecture, BASF                                                                   External</a:t>
            </a:r>
            <a:endParaRPr lang="de-DE" dirty="0"/>
          </a:p>
        </p:txBody>
      </p:sp>
      <p:sp>
        <p:nvSpPr>
          <p:cNvPr id="15" name="Foliennummernplatzhalter 7">
            <a:extLst>
              <a:ext uri="{FF2B5EF4-FFF2-40B4-BE49-F238E27FC236}">
                <a16:creationId xmlns:a16="http://schemas.microsoft.com/office/drawing/2014/main" id="{D67BF167-1BE6-4042-9052-FC67C2A7BE16}"/>
              </a:ext>
            </a:extLst>
          </p:cNvPr>
          <p:cNvSpPr>
            <a:spLocks noGrp="1"/>
          </p:cNvSpPr>
          <p:nvPr>
            <p:ph type="sldNum" sz="quarter" idx="4"/>
          </p:nvPr>
        </p:nvSpPr>
        <p:spPr>
          <a:xfrm>
            <a:off x="227044" y="6514798"/>
            <a:ext cx="38426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1837623112"/>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BASF_Finale_V10_4">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7DDC7F9-56F0-4E94-842B-5FB9067B1505}"/>
              </a:ext>
            </a:extLst>
          </p:cNvPr>
          <p:cNvGrpSpPr/>
          <p:nvPr/>
        </p:nvGrpSpPr>
        <p:grpSpPr>
          <a:xfrm>
            <a:off x="2120" y="0"/>
            <a:ext cx="12187766" cy="6858000"/>
            <a:chOff x="2119" y="0"/>
            <a:chExt cx="12186180" cy="6858000"/>
          </a:xfrm>
        </p:grpSpPr>
        <p:pic>
          <p:nvPicPr>
            <p:cNvPr id="3" name="Picture 5" descr="C:\Documents and Settings\ROESSO\My Documents\Ablage\Corporate Design\PowerPoint\Logos Wizard\BASFc_Q_PPT_38_blau-dunkel.tif"/>
            <p:cNvPicPr>
              <a:picLocks noChangeAspect="1" noChangeArrowheads="1"/>
            </p:cNvPicPr>
            <p:nvPr/>
          </p:nvPicPr>
          <p:blipFill>
            <a:blip r:embed="rId2">
              <a:extLst>
                <a:ext uri="{28A0092B-C50C-407E-A947-70E740481C1C}">
                  <a14:useLocalDpi xmlns:a14="http://schemas.microsoft.com/office/drawing/2010/main" val="0"/>
                </a:ext>
              </a:extLst>
            </a:blip>
            <a:srcRect t="89439"/>
            <a:stretch>
              <a:fillRect/>
            </a:stretch>
          </p:blipFill>
          <p:spPr bwMode="auto">
            <a:xfrm>
              <a:off x="2119" y="0"/>
              <a:ext cx="121861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26545A0-B1A6-4A69-9FD9-A3022FFC0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7656935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ASF_Finale_V10_4">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F7DDC7F9-56F0-4E94-842B-5FB9067B1505}"/>
              </a:ext>
            </a:extLst>
          </p:cNvPr>
          <p:cNvGrpSpPr/>
          <p:nvPr/>
        </p:nvGrpSpPr>
        <p:grpSpPr>
          <a:xfrm>
            <a:off x="2120" y="0"/>
            <a:ext cx="12187766" cy="6858000"/>
            <a:chOff x="2119" y="0"/>
            <a:chExt cx="12186180" cy="6858000"/>
          </a:xfrm>
        </p:grpSpPr>
        <p:pic>
          <p:nvPicPr>
            <p:cNvPr id="3" name="Picture 5" descr="C:\Documents and Settings\ROESSO\My Documents\Ablage\Corporate Design\PowerPoint\Logos Wizard\BASFc_Q_PPT_38_blau-dunkel.tif"/>
            <p:cNvPicPr>
              <a:picLocks noChangeAspect="1" noChangeArrowheads="1"/>
            </p:cNvPicPr>
            <p:nvPr/>
          </p:nvPicPr>
          <p:blipFill>
            <a:blip r:embed="rId2">
              <a:extLst>
                <a:ext uri="{28A0092B-C50C-407E-A947-70E740481C1C}">
                  <a14:useLocalDpi xmlns:a14="http://schemas.microsoft.com/office/drawing/2010/main" val="0"/>
                </a:ext>
              </a:extLst>
            </a:blip>
            <a:srcRect t="89439"/>
            <a:stretch>
              <a:fillRect/>
            </a:stretch>
          </p:blipFill>
          <p:spPr bwMode="auto">
            <a:xfrm>
              <a:off x="2119" y="0"/>
              <a:ext cx="1218618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Grafik 5">
              <a:extLst>
                <a:ext uri="{FF2B5EF4-FFF2-40B4-BE49-F238E27FC236}">
                  <a16:creationId xmlns:a16="http://schemas.microsoft.com/office/drawing/2014/main" id="{126545A0-B1A6-4A69-9FD9-A3022FFC0F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7439" y="2317598"/>
              <a:ext cx="6183516" cy="2234254"/>
            </a:xfrm>
            <a:prstGeom prst="rect">
              <a:avLst/>
            </a:prstGeom>
          </p:spPr>
        </p:pic>
      </p:grpSp>
    </p:spTree>
    <p:extLst>
      <p:ext uri="{BB962C8B-B14F-4D97-AF65-F5344CB8AC3E}">
        <p14:creationId xmlns:p14="http://schemas.microsoft.com/office/powerpoint/2010/main" val="1505436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3968A1E-5774-4FBF-B33D-33246827FA2C}"/>
              </a:ext>
            </a:extLst>
          </p:cNvPr>
          <p:cNvSpPr>
            <a:spLocks noGrp="1"/>
          </p:cNvSpPr>
          <p:nvPr>
            <p:ph type="dt" sz="half" idx="10"/>
          </p:nvPr>
        </p:nvSpPr>
        <p:spPr/>
        <p:txBody>
          <a:bodyPr/>
          <a:lstStyle/>
          <a:p>
            <a:r>
              <a:rPr lang="de-DE"/>
              <a:t>10.5.2023</a:t>
            </a:r>
            <a:endParaRPr lang="de-DE" dirty="0"/>
          </a:p>
        </p:txBody>
      </p:sp>
      <p:sp>
        <p:nvSpPr>
          <p:cNvPr id="3" name="Fußzeilenplatzhalter 2">
            <a:extLst>
              <a:ext uri="{FF2B5EF4-FFF2-40B4-BE49-F238E27FC236}">
                <a16:creationId xmlns:a16="http://schemas.microsoft.com/office/drawing/2014/main" id="{9B814E2C-65A8-4B4C-A488-296B14440993}"/>
              </a:ext>
            </a:extLst>
          </p:cNvPr>
          <p:cNvSpPr>
            <a:spLocks noGrp="1"/>
          </p:cNvSpPr>
          <p:nvPr>
            <p:ph type="ftr" sz="quarter" idx="11"/>
          </p:nvPr>
        </p:nvSpPr>
        <p:spPr/>
        <p:txBody>
          <a:bodyPr/>
          <a:lstStyle/>
          <a:p>
            <a:r>
              <a:rPr lang="en-US"/>
              <a:t>Dr. Janez Ales, Knowledge Architecture, BASF                                                                   External</a:t>
            </a:r>
            <a:endParaRPr lang="de-DE" dirty="0"/>
          </a:p>
        </p:txBody>
      </p:sp>
      <p:sp>
        <p:nvSpPr>
          <p:cNvPr id="4" name="Foliennummernplatzhalter 3">
            <a:extLst>
              <a:ext uri="{FF2B5EF4-FFF2-40B4-BE49-F238E27FC236}">
                <a16:creationId xmlns:a16="http://schemas.microsoft.com/office/drawing/2014/main" id="{5E58CEEC-917F-4652-8701-CCABB57CFC37}"/>
              </a:ext>
            </a:extLst>
          </p:cNvPr>
          <p:cNvSpPr>
            <a:spLocks noGrp="1"/>
          </p:cNvSpPr>
          <p:nvPr>
            <p:ph type="sldNum" sz="quarter" idx="12"/>
          </p:nvPr>
        </p:nvSpPr>
        <p:spPr/>
        <p:txBody>
          <a:bodyPr/>
          <a:lstStyle/>
          <a:p>
            <a:fld id="{82EA1D04-CA53-4DE3-84A8-2B63E41036C9}" type="slidenum">
              <a:rPr lang="de-DE" smtClean="0"/>
              <a:pPr/>
              <a:t>‹#›</a:t>
            </a:fld>
            <a:endParaRPr lang="de-DE" dirty="0"/>
          </a:p>
        </p:txBody>
      </p:sp>
    </p:spTree>
    <p:extLst>
      <p:ext uri="{BB962C8B-B14F-4D97-AF65-F5344CB8AC3E}">
        <p14:creationId xmlns:p14="http://schemas.microsoft.com/office/powerpoint/2010/main" val="2952897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reserve="1">
  <p:cSld name="Titel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4EE502-26F1-4C14-8006-E86D8F1E927C}"/>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2049500F-CC95-49B3-830F-417100FC6694}"/>
              </a:ext>
            </a:extLst>
          </p:cNvPr>
          <p:cNvSpPr>
            <a:spLocks noGrp="1"/>
          </p:cNvSpPr>
          <p:nvPr>
            <p:ph type="body" idx="1"/>
          </p:nvPr>
        </p:nvSpPr>
        <p:spPr>
          <a:xfrm>
            <a:off x="212345" y="1965579"/>
            <a:ext cx="11753977"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3">
            <a:extLst>
              <a:ext uri="{FF2B5EF4-FFF2-40B4-BE49-F238E27FC236}">
                <a16:creationId xmlns:a16="http://schemas.microsoft.com/office/drawing/2014/main" id="{2C95302F-267A-4618-91A0-E4C43D68A4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6337AE33-605D-4070-AE5D-63D17AF9551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272BBEB6-46D3-4689-9C2A-D1A144321A8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5512225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reserve="1">
  <p:cSld name="Titel und Tabell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AE6E8A-5BA7-486D-B947-003A611BE206}"/>
              </a:ext>
            </a:extLst>
          </p:cNvPr>
          <p:cNvSpPr>
            <a:spLocks noGrp="1"/>
          </p:cNvSpPr>
          <p:nvPr>
            <p:ph type="title"/>
          </p:nvPr>
        </p:nvSpPr>
        <p:spPr/>
        <p:txBody>
          <a:bodyPr/>
          <a:lstStyle/>
          <a:p>
            <a:r>
              <a:rPr lang="de-DE"/>
              <a:t>Mastertitelformat bearbeiten</a:t>
            </a:r>
          </a:p>
        </p:txBody>
      </p:sp>
      <p:sp>
        <p:nvSpPr>
          <p:cNvPr id="3" name="Tabellenplatzhalter 2">
            <a:extLst>
              <a:ext uri="{FF2B5EF4-FFF2-40B4-BE49-F238E27FC236}">
                <a16:creationId xmlns:a16="http://schemas.microsoft.com/office/drawing/2014/main" id="{929C18BF-1B0A-4AB1-9EE5-095436AB506C}"/>
              </a:ext>
            </a:extLst>
          </p:cNvPr>
          <p:cNvSpPr>
            <a:spLocks noGrp="1"/>
          </p:cNvSpPr>
          <p:nvPr>
            <p:ph type="tbl" idx="1"/>
          </p:nvPr>
        </p:nvSpPr>
        <p:spPr>
          <a:xfrm>
            <a:off x="212345" y="1965579"/>
            <a:ext cx="11753977" cy="3906012"/>
          </a:xfrm>
        </p:spPr>
        <p:txBody>
          <a:bodyPr/>
          <a:lstStyle/>
          <a:p>
            <a:endParaRPr lang="de-DE"/>
          </a:p>
        </p:txBody>
      </p:sp>
      <p:sp>
        <p:nvSpPr>
          <p:cNvPr id="4" name="Fußzeilenplatzhalter 3">
            <a:extLst>
              <a:ext uri="{FF2B5EF4-FFF2-40B4-BE49-F238E27FC236}">
                <a16:creationId xmlns:a16="http://schemas.microsoft.com/office/drawing/2014/main" id="{A8A05E60-490C-4331-A427-E892863F6E3B}"/>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61CD60CA-E7F1-42CF-8422-C37F5528F46F}"/>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AF2BE9BB-1EE3-4AE2-8BF7-B88FBE8733D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310418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Chart" preserve="1">
  <p:cSld name="Titel, Text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570CFC-19A3-4FC1-8679-96D023530C0F}"/>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99065C2F-7019-46C6-80C2-90C127178AB8}"/>
              </a:ext>
            </a:extLst>
          </p:cNvPr>
          <p:cNvSpPr>
            <a:spLocks noGrp="1"/>
          </p:cNvSpPr>
          <p:nvPr>
            <p:ph type="body" sz="half" idx="1"/>
          </p:nvPr>
        </p:nvSpPr>
        <p:spPr>
          <a:xfrm>
            <a:off x="212343"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iagrammplatzhalter 3">
            <a:extLst>
              <a:ext uri="{FF2B5EF4-FFF2-40B4-BE49-F238E27FC236}">
                <a16:creationId xmlns:a16="http://schemas.microsoft.com/office/drawing/2014/main" id="{88B10754-5428-423A-93CA-445D5DE8B485}"/>
              </a:ext>
            </a:extLst>
          </p:cNvPr>
          <p:cNvSpPr>
            <a:spLocks noGrp="1"/>
          </p:cNvSpPr>
          <p:nvPr>
            <p:ph type="chart" sz="half" idx="2"/>
          </p:nvPr>
        </p:nvSpPr>
        <p:spPr>
          <a:xfrm>
            <a:off x="6165595" y="1965579"/>
            <a:ext cx="5800852" cy="3906012"/>
          </a:xfrm>
        </p:spPr>
        <p:txBody>
          <a:bodyPr/>
          <a:lstStyle/>
          <a:p>
            <a:endParaRPr lang="de-DE"/>
          </a:p>
        </p:txBody>
      </p:sp>
      <p:sp>
        <p:nvSpPr>
          <p:cNvPr id="5" name="Fußzeilenplatzhalter 4">
            <a:extLst>
              <a:ext uri="{FF2B5EF4-FFF2-40B4-BE49-F238E27FC236}">
                <a16:creationId xmlns:a16="http://schemas.microsoft.com/office/drawing/2014/main" id="{9815BF5D-3067-4438-8FD2-AB351B3A436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08593090-51CA-4CA4-8050-35DEF5113D5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38686210-6ED2-4620-8AD0-9A0AECDE200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710504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chartAndTx" preserve="1">
  <p:cSld name="Titel, Diagramm un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739942-E2E1-4118-934D-4EDEBD70569B}"/>
              </a:ext>
            </a:extLst>
          </p:cNvPr>
          <p:cNvSpPr>
            <a:spLocks noGrp="1"/>
          </p:cNvSpPr>
          <p:nvPr>
            <p:ph type="title"/>
          </p:nvPr>
        </p:nvSpPr>
        <p:spPr/>
        <p:txBody>
          <a:bodyPr/>
          <a:lstStyle/>
          <a:p>
            <a:r>
              <a:rPr lang="de-DE"/>
              <a:t>Mastertitelformat bearbeiten</a:t>
            </a:r>
          </a:p>
        </p:txBody>
      </p:sp>
      <p:sp>
        <p:nvSpPr>
          <p:cNvPr id="3" name="Diagrammplatzhalter 2">
            <a:extLst>
              <a:ext uri="{FF2B5EF4-FFF2-40B4-BE49-F238E27FC236}">
                <a16:creationId xmlns:a16="http://schemas.microsoft.com/office/drawing/2014/main" id="{EFA9D9D7-18E2-4D2F-97C2-B5B56484A2CC}"/>
              </a:ext>
            </a:extLst>
          </p:cNvPr>
          <p:cNvSpPr>
            <a:spLocks noGrp="1"/>
          </p:cNvSpPr>
          <p:nvPr>
            <p:ph type="chart" sz="half" idx="1"/>
          </p:nvPr>
        </p:nvSpPr>
        <p:spPr>
          <a:xfrm>
            <a:off x="212343" y="1965579"/>
            <a:ext cx="5800852" cy="3906012"/>
          </a:xfrm>
        </p:spPr>
        <p:txBody>
          <a:bodyPr/>
          <a:lstStyle/>
          <a:p>
            <a:endParaRPr lang="de-DE"/>
          </a:p>
        </p:txBody>
      </p:sp>
      <p:sp>
        <p:nvSpPr>
          <p:cNvPr id="4" name="Textplatzhalter 3">
            <a:extLst>
              <a:ext uri="{FF2B5EF4-FFF2-40B4-BE49-F238E27FC236}">
                <a16:creationId xmlns:a16="http://schemas.microsoft.com/office/drawing/2014/main" id="{67270A36-07B9-4B5B-8EA5-FC4A36502F14}"/>
              </a:ext>
            </a:extLst>
          </p:cNvPr>
          <p:cNvSpPr>
            <a:spLocks noGrp="1"/>
          </p:cNvSpPr>
          <p:nvPr>
            <p:ph type="body" sz="half" idx="2"/>
          </p:nvPr>
        </p:nvSpPr>
        <p:spPr>
          <a:xfrm>
            <a:off x="6165595"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835D6173-567C-4DF7-8E5A-2F4401EC5BC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19182B75-E9DD-4C82-8759-EC7BCDD8895A}"/>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F53177F6-3049-4C1A-BBCE-63A3197B4DAC}"/>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32742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7F078-4BE0-4FCC-A4F6-3F47654B1DE4}"/>
              </a:ext>
            </a:extLst>
          </p:cNvPr>
          <p:cNvSpPr>
            <a:spLocks noGrp="1"/>
          </p:cNvSpPr>
          <p:nvPr>
            <p:ph type="title"/>
          </p:nvPr>
        </p:nvSpPr>
        <p:spPr/>
        <p:txBody>
          <a:bodyPr/>
          <a:lstStyle/>
          <a:p>
            <a:r>
              <a:rPr lang="de-DE"/>
              <a:t>Mastertitelformat bearbeiten</a:t>
            </a:r>
          </a:p>
        </p:txBody>
      </p:sp>
      <p:sp>
        <p:nvSpPr>
          <p:cNvPr id="3" name="SmartArt-Platzhalter 2">
            <a:extLst>
              <a:ext uri="{FF2B5EF4-FFF2-40B4-BE49-F238E27FC236}">
                <a16:creationId xmlns:a16="http://schemas.microsoft.com/office/drawing/2014/main" id="{59842522-B689-4429-8668-A12EAE0FF73B}"/>
              </a:ext>
            </a:extLst>
          </p:cNvPr>
          <p:cNvSpPr>
            <a:spLocks noGrp="1"/>
          </p:cNvSpPr>
          <p:nvPr>
            <p:ph type="dgm" idx="1"/>
          </p:nvPr>
        </p:nvSpPr>
        <p:spPr>
          <a:xfrm>
            <a:off x="212345" y="1965579"/>
            <a:ext cx="11753977" cy="3906012"/>
          </a:xfrm>
        </p:spPr>
        <p:txBody>
          <a:bodyPr/>
          <a:lstStyle/>
          <a:p>
            <a:endParaRPr lang="de-DE"/>
          </a:p>
        </p:txBody>
      </p:sp>
      <p:sp>
        <p:nvSpPr>
          <p:cNvPr id="4" name="Fußzeilenplatzhalter 3">
            <a:extLst>
              <a:ext uri="{FF2B5EF4-FFF2-40B4-BE49-F238E27FC236}">
                <a16:creationId xmlns:a16="http://schemas.microsoft.com/office/drawing/2014/main" id="{DE2008AD-EC4B-49B9-92D6-1B8D349A63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B2C8BA3A-C496-4C05-B63D-8AB93B2B95C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C2D12463-DC1C-4D03-BD29-5BAED045002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963636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chart" preserve="1">
  <p:cSld name="Titel und Diagramm">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021F22-9201-4312-82BB-977424A9FDC8}"/>
              </a:ext>
            </a:extLst>
          </p:cNvPr>
          <p:cNvSpPr>
            <a:spLocks noGrp="1"/>
          </p:cNvSpPr>
          <p:nvPr>
            <p:ph type="title"/>
          </p:nvPr>
        </p:nvSpPr>
        <p:spPr/>
        <p:txBody>
          <a:bodyPr/>
          <a:lstStyle/>
          <a:p>
            <a:r>
              <a:rPr lang="de-DE"/>
              <a:t>Mastertitelformat bearbeiten</a:t>
            </a:r>
          </a:p>
        </p:txBody>
      </p:sp>
      <p:sp>
        <p:nvSpPr>
          <p:cNvPr id="3" name="Diagrammplatzhalter 2">
            <a:extLst>
              <a:ext uri="{FF2B5EF4-FFF2-40B4-BE49-F238E27FC236}">
                <a16:creationId xmlns:a16="http://schemas.microsoft.com/office/drawing/2014/main" id="{3B4E2F07-E33A-4677-B67C-2A8D3D8F588D}"/>
              </a:ext>
            </a:extLst>
          </p:cNvPr>
          <p:cNvSpPr>
            <a:spLocks noGrp="1"/>
          </p:cNvSpPr>
          <p:nvPr>
            <p:ph type="chart" idx="1"/>
          </p:nvPr>
        </p:nvSpPr>
        <p:spPr>
          <a:xfrm>
            <a:off x="212345" y="1965579"/>
            <a:ext cx="11753977" cy="3906012"/>
          </a:xfrm>
        </p:spPr>
        <p:txBody>
          <a:bodyPr/>
          <a:lstStyle/>
          <a:p>
            <a:endParaRPr lang="de-DE"/>
          </a:p>
        </p:txBody>
      </p:sp>
      <p:sp>
        <p:nvSpPr>
          <p:cNvPr id="4" name="Fußzeilenplatzhalter 3">
            <a:extLst>
              <a:ext uri="{FF2B5EF4-FFF2-40B4-BE49-F238E27FC236}">
                <a16:creationId xmlns:a16="http://schemas.microsoft.com/office/drawing/2014/main" id="{259A8878-DBD1-4A55-8181-4E9D32DD386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Datumsplatzhalter 4">
            <a:extLst>
              <a:ext uri="{FF2B5EF4-FFF2-40B4-BE49-F238E27FC236}">
                <a16:creationId xmlns:a16="http://schemas.microsoft.com/office/drawing/2014/main" id="{595FA3F9-A4B2-4E51-BF05-870A2E94510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B8E24E94-7A64-4263-93F5-D84EB45D40F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1339944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ClipArt" preserve="1">
  <p:cSld name="Titel, Text und ClipAr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47C4215-C923-45A6-BD7C-721C7241C5E1}"/>
              </a:ext>
            </a:extLst>
          </p:cNvPr>
          <p:cNvSpPr>
            <a:spLocks noGrp="1"/>
          </p:cNvSpPr>
          <p:nvPr>
            <p:ph type="title"/>
          </p:nvPr>
        </p:nvSpPr>
        <p:spPr/>
        <p:txBody>
          <a:bodyPr/>
          <a:lstStyle/>
          <a:p>
            <a:r>
              <a:rPr lang="de-DE"/>
              <a:t>Mastertitelformat bearbeiten</a:t>
            </a:r>
          </a:p>
        </p:txBody>
      </p:sp>
      <p:sp>
        <p:nvSpPr>
          <p:cNvPr id="3" name="Textplatzhalter 2">
            <a:extLst>
              <a:ext uri="{FF2B5EF4-FFF2-40B4-BE49-F238E27FC236}">
                <a16:creationId xmlns:a16="http://schemas.microsoft.com/office/drawing/2014/main" id="{0A2C6217-C13F-461A-A85F-6657A808B90C}"/>
              </a:ext>
            </a:extLst>
          </p:cNvPr>
          <p:cNvSpPr>
            <a:spLocks noGrp="1"/>
          </p:cNvSpPr>
          <p:nvPr>
            <p:ph type="body" sz="half" idx="1"/>
          </p:nvPr>
        </p:nvSpPr>
        <p:spPr>
          <a:xfrm>
            <a:off x="212343" y="1965579"/>
            <a:ext cx="5800852" cy="390601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Onlinebild-Platzhalter 3">
            <a:extLst>
              <a:ext uri="{FF2B5EF4-FFF2-40B4-BE49-F238E27FC236}">
                <a16:creationId xmlns:a16="http://schemas.microsoft.com/office/drawing/2014/main" id="{1D81F6CB-E450-4174-819C-3B0BDBCDE027}"/>
              </a:ext>
            </a:extLst>
          </p:cNvPr>
          <p:cNvSpPr>
            <a:spLocks noGrp="1"/>
          </p:cNvSpPr>
          <p:nvPr>
            <p:ph type="clipArt" sz="half" idx="2"/>
          </p:nvPr>
        </p:nvSpPr>
        <p:spPr>
          <a:xfrm>
            <a:off x="6165595" y="1965579"/>
            <a:ext cx="5800852" cy="3906012"/>
          </a:xfrm>
        </p:spPr>
        <p:txBody>
          <a:bodyPr/>
          <a:lstStyle/>
          <a:p>
            <a:endParaRPr lang="de-DE"/>
          </a:p>
        </p:txBody>
      </p:sp>
      <p:sp>
        <p:nvSpPr>
          <p:cNvPr id="5" name="Fußzeilenplatzhalter 4">
            <a:extLst>
              <a:ext uri="{FF2B5EF4-FFF2-40B4-BE49-F238E27FC236}">
                <a16:creationId xmlns:a16="http://schemas.microsoft.com/office/drawing/2014/main" id="{9F1F65BB-69FE-4D49-A6E4-4546478BCBFA}"/>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Datumsplatzhalter 5">
            <a:extLst>
              <a:ext uri="{FF2B5EF4-FFF2-40B4-BE49-F238E27FC236}">
                <a16:creationId xmlns:a16="http://schemas.microsoft.com/office/drawing/2014/main" id="{5A38E248-9E58-4FBF-9D61-9EE23C39BB3B}"/>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liennummernplatzhalter 6">
            <a:extLst>
              <a:ext uri="{FF2B5EF4-FFF2-40B4-BE49-F238E27FC236}">
                <a16:creationId xmlns:a16="http://schemas.microsoft.com/office/drawing/2014/main" id="{4E89B81A-4E05-43F4-AA44-F33F1430D19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28782979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18" Type="http://schemas.openxmlformats.org/officeDocument/2006/relationships/slideLayout" Target="../slideLayouts/slideLayout19.xml"/><Relationship Id="rId26" Type="http://schemas.openxmlformats.org/officeDocument/2006/relationships/theme" Target="../theme/theme2.xml"/><Relationship Id="rId3" Type="http://schemas.openxmlformats.org/officeDocument/2006/relationships/slideLayout" Target="../slideLayouts/slideLayout4.xml"/><Relationship Id="rId21" Type="http://schemas.openxmlformats.org/officeDocument/2006/relationships/slideLayout" Target="../slideLayouts/slideLayout22.xml"/><Relationship Id="rId7" Type="http://schemas.openxmlformats.org/officeDocument/2006/relationships/slideLayout" Target="../slideLayouts/slideLayout8.xml"/><Relationship Id="rId12" Type="http://schemas.openxmlformats.org/officeDocument/2006/relationships/slideLayout" Target="../slideLayouts/slideLayout13.xml"/><Relationship Id="rId17" Type="http://schemas.openxmlformats.org/officeDocument/2006/relationships/slideLayout" Target="../slideLayouts/slideLayout18.xml"/><Relationship Id="rId25" Type="http://schemas.openxmlformats.org/officeDocument/2006/relationships/slideLayout" Target="../slideLayouts/slideLayout26.xml"/><Relationship Id="rId2" Type="http://schemas.openxmlformats.org/officeDocument/2006/relationships/slideLayout" Target="../slideLayouts/slideLayout3.xml"/><Relationship Id="rId16" Type="http://schemas.openxmlformats.org/officeDocument/2006/relationships/slideLayout" Target="../slideLayouts/slideLayout17.xml"/><Relationship Id="rId20" Type="http://schemas.openxmlformats.org/officeDocument/2006/relationships/slideLayout" Target="../slideLayouts/slideLayout21.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24" Type="http://schemas.openxmlformats.org/officeDocument/2006/relationships/slideLayout" Target="../slideLayouts/slideLayout25.xml"/><Relationship Id="rId5" Type="http://schemas.openxmlformats.org/officeDocument/2006/relationships/slideLayout" Target="../slideLayouts/slideLayout6.xml"/><Relationship Id="rId15" Type="http://schemas.openxmlformats.org/officeDocument/2006/relationships/slideLayout" Target="../slideLayouts/slideLayout16.xml"/><Relationship Id="rId23" Type="http://schemas.openxmlformats.org/officeDocument/2006/relationships/slideLayout" Target="../slideLayouts/slideLayout24.xml"/><Relationship Id="rId10" Type="http://schemas.openxmlformats.org/officeDocument/2006/relationships/slideLayout" Target="../slideLayouts/slideLayout11.xml"/><Relationship Id="rId19" Type="http://schemas.openxmlformats.org/officeDocument/2006/relationships/slideLayout" Target="../slideLayouts/slideLayout20.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slideLayout" Target="../slideLayouts/slideLayout15.xml"/><Relationship Id="rId22" Type="http://schemas.openxmlformats.org/officeDocument/2006/relationships/slideLayout" Target="../slideLayouts/slideLayout2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heme" Target="../theme/theme3.xml"/><Relationship Id="rId1" Type="http://schemas.openxmlformats.org/officeDocument/2006/relationships/slideLayout" Target="../slideLayouts/slideLayout27.xml"/><Relationship Id="rId5" Type="http://schemas.openxmlformats.org/officeDocument/2006/relationships/image" Target="../media/image5.emf"/><Relationship Id="rId4" Type="http://schemas.openxmlformats.org/officeDocument/2006/relationships/oleObject" Target="../embeddings/oleObject2.bin"/></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CAB22E-F746-4DB9-9455-4119EA7058A6}"/>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de-DE" dirty="0"/>
              <a:t>Titelmasterformat durch Klicken bearbeiten</a:t>
            </a:r>
          </a:p>
        </p:txBody>
      </p:sp>
      <p:sp>
        <p:nvSpPr>
          <p:cNvPr id="3" name="Textplatzhalter 2">
            <a:extLst>
              <a:ext uri="{FF2B5EF4-FFF2-40B4-BE49-F238E27FC236}">
                <a16:creationId xmlns:a16="http://schemas.microsoft.com/office/drawing/2014/main" id="{2A91997F-08B9-4B82-AE4F-62BE1B28A6C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marL="342000" lvl="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pPr>
            <a:r>
              <a:rPr lang="de-DE" dirty="0"/>
              <a:t>Mastertextformat bearbeiten</a:t>
            </a:r>
          </a:p>
          <a:p>
            <a:pPr marL="622800" lvl="1"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pPr>
            <a:r>
              <a:rPr lang="de-DE" dirty="0"/>
              <a:t>Zweite Ebene</a:t>
            </a:r>
          </a:p>
          <a:p>
            <a:pPr marL="900000" lvl="2"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pPr>
            <a:r>
              <a:rPr lang="de-DE" dirty="0"/>
              <a:t>Dritte Ebene</a:t>
            </a:r>
          </a:p>
          <a:p>
            <a:pPr marL="1166400" lvl="3"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pPr>
            <a:r>
              <a:rPr lang="de-DE" dirty="0"/>
              <a:t>Vierte Ebene</a:t>
            </a:r>
          </a:p>
          <a:p>
            <a:pPr marL="1623600" lvl="4"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pPr>
            <a:r>
              <a:rPr lang="de-DE" dirty="0"/>
              <a:t>Fünfte Ebene</a:t>
            </a:r>
          </a:p>
          <a:p>
            <a:pPr marL="2080800" lvl="5" indent="-266400" algn="l" defTabSz="914400" rtl="0" eaLnBrk="1" latinLnBrk="0" hangingPunct="1">
              <a:lnSpc>
                <a:spcPct val="95000"/>
              </a:lnSpc>
              <a:spcBef>
                <a:spcPts val="0"/>
              </a:spcBef>
              <a:buClrTx/>
              <a:buFont typeface="Arial" panose="020B0604020202020204" pitchFamily="34" charset="0"/>
              <a:buChar char="•"/>
            </a:pPr>
            <a:r>
              <a:rPr lang="de-DE" dirty="0"/>
              <a:t>Sechste Ebene</a:t>
            </a:r>
          </a:p>
          <a:p>
            <a:pPr marL="2538000" lvl="6" indent="-266400" algn="l" defTabSz="914400" rtl="0" eaLnBrk="1" latinLnBrk="0" hangingPunct="1">
              <a:lnSpc>
                <a:spcPct val="95000"/>
              </a:lnSpc>
              <a:spcBef>
                <a:spcPts val="0"/>
              </a:spcBef>
              <a:buClrTx/>
              <a:buFont typeface="Arial" panose="020B0604020202020204" pitchFamily="34" charset="0"/>
              <a:buChar char="•"/>
            </a:pPr>
            <a:r>
              <a:rPr lang="de-DE" dirty="0"/>
              <a:t>Siebte Ebene</a:t>
            </a:r>
          </a:p>
          <a:p>
            <a:pPr marL="2995200" lvl="7" indent="-266400" algn="l" defTabSz="914400" rtl="0" eaLnBrk="1" latinLnBrk="0" hangingPunct="1">
              <a:lnSpc>
                <a:spcPct val="95000"/>
              </a:lnSpc>
              <a:spcBef>
                <a:spcPts val="0"/>
              </a:spcBef>
              <a:buClrTx/>
              <a:buFont typeface="Arial" panose="020B0604020202020204" pitchFamily="34" charset="0"/>
              <a:buChar char="•"/>
            </a:pPr>
            <a:r>
              <a:rPr lang="de-DE" dirty="0"/>
              <a:t>Achte Ebene</a:t>
            </a:r>
          </a:p>
          <a:p>
            <a:pPr marL="3452400" lvl="8" indent="-266400" algn="l" defTabSz="914400" rtl="0" eaLnBrk="1" latinLnBrk="0" hangingPunct="1">
              <a:lnSpc>
                <a:spcPct val="95000"/>
              </a:lnSpc>
              <a:spcBef>
                <a:spcPts val="0"/>
              </a:spcBef>
              <a:buClrTx/>
              <a:buFont typeface="Arial" panose="020B0604020202020204" pitchFamily="34" charset="0"/>
              <a:buChar char="•"/>
            </a:pPr>
            <a:r>
              <a:rPr lang="de-DE" dirty="0"/>
              <a:t>Neunte Ebene</a:t>
            </a:r>
          </a:p>
        </p:txBody>
      </p:sp>
      <p:sp>
        <p:nvSpPr>
          <p:cNvPr id="4" name="Datumsplatzhalter 5">
            <a:extLst>
              <a:ext uri="{FF2B5EF4-FFF2-40B4-BE49-F238E27FC236}">
                <a16:creationId xmlns:a16="http://schemas.microsoft.com/office/drawing/2014/main" id="{44D2B04B-1A28-4740-887F-6AE17A61FB1D}"/>
              </a:ext>
            </a:extLst>
          </p:cNvPr>
          <p:cNvSpPr>
            <a:spLocks noGrp="1"/>
          </p:cNvSpPr>
          <p:nvPr>
            <p:ph type="dt" sz="half" idx="2"/>
          </p:nvPr>
        </p:nvSpPr>
        <p:spPr>
          <a:xfrm>
            <a:off x="685760" y="6516409"/>
            <a:ext cx="468126" cy="175322"/>
          </a:xfrm>
          <a:prstGeom prst="rect">
            <a:avLst/>
          </a:prstGeom>
        </p:spPr>
        <p:txBody>
          <a:bodyPr wrap="none" lIns="0" tIns="0" rIns="0" bIns="0"/>
          <a:lstStyle>
            <a:lvl1pPr>
              <a:defRPr sz="900"/>
            </a:lvl1pPr>
          </a:lstStyle>
          <a:p>
            <a:r>
              <a:rPr lang="de-DE"/>
              <a:t>10.5.2023</a:t>
            </a:r>
            <a:endParaRPr lang="de-DE" dirty="0"/>
          </a:p>
        </p:txBody>
      </p:sp>
      <p:sp>
        <p:nvSpPr>
          <p:cNvPr id="5" name="Fußzeilenplatzhalter 6">
            <a:extLst>
              <a:ext uri="{FF2B5EF4-FFF2-40B4-BE49-F238E27FC236}">
                <a16:creationId xmlns:a16="http://schemas.microsoft.com/office/drawing/2014/main" id="{367FD070-A64E-48E3-982E-4565503869A1}"/>
              </a:ext>
            </a:extLst>
          </p:cNvPr>
          <p:cNvSpPr>
            <a:spLocks noGrp="1"/>
          </p:cNvSpPr>
          <p:nvPr>
            <p:ph type="ftr" sz="quarter" idx="3"/>
          </p:nvPr>
        </p:nvSpPr>
        <p:spPr>
          <a:xfrm>
            <a:off x="1368000" y="6516110"/>
            <a:ext cx="3364269" cy="167933"/>
          </a:xfrm>
          <a:prstGeom prst="rect">
            <a:avLst/>
          </a:prstGeom>
        </p:spPr>
        <p:txBody>
          <a:bodyPr lIns="0" tIns="0" rIns="0" bIns="0"/>
          <a:lstStyle>
            <a:lvl1pPr>
              <a:defRPr sz="900">
                <a:solidFill>
                  <a:srgbClr val="000000"/>
                </a:solidFill>
              </a:defRPr>
            </a:lvl1pPr>
          </a:lstStyle>
          <a:p>
            <a:r>
              <a:rPr lang="en-US"/>
              <a:t>Dr. Janez Ales, Knowledge Architecture, BASF                                                                   External</a:t>
            </a:r>
            <a:endParaRPr lang="de-DE" dirty="0"/>
          </a:p>
        </p:txBody>
      </p:sp>
      <p:sp>
        <p:nvSpPr>
          <p:cNvPr id="6" name="Foliennummernplatzhalter 7">
            <a:extLst>
              <a:ext uri="{FF2B5EF4-FFF2-40B4-BE49-F238E27FC236}">
                <a16:creationId xmlns:a16="http://schemas.microsoft.com/office/drawing/2014/main" id="{08AB417C-C855-4F55-B8B7-4214CFB7ADB8}"/>
              </a:ext>
            </a:extLst>
          </p:cNvPr>
          <p:cNvSpPr>
            <a:spLocks noGrp="1"/>
          </p:cNvSpPr>
          <p:nvPr>
            <p:ph type="sldNum" sz="quarter" idx="4"/>
          </p:nvPr>
        </p:nvSpPr>
        <p:spPr>
          <a:xfrm>
            <a:off x="227013" y="6514798"/>
            <a:ext cx="38421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
        <p:nvSpPr>
          <p:cNvPr id="8" name="MSIPCMContentMarking" descr="{&quot;HashCode&quot;:2082987499,&quot;Placement&quot;:&quot;Footer&quot;,&quot;Top&quot;:520.3781,&quot;Left&quot;:452.558044,&quot;SlideWidth&quot;:960,&quot;SlideHeight&quot;:540}">
            <a:extLst>
              <a:ext uri="{FF2B5EF4-FFF2-40B4-BE49-F238E27FC236}">
                <a16:creationId xmlns:a16="http://schemas.microsoft.com/office/drawing/2014/main" id="{6BDAFE09-F381-C732-582B-E8644ED1D35F}"/>
              </a:ext>
            </a:extLst>
          </p:cNvPr>
          <p:cNvSpPr txBox="1"/>
          <p:nvPr userDrawn="1"/>
        </p:nvSpPr>
        <p:spPr>
          <a:xfrm>
            <a:off x="5747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de-DE" sz="1000">
                <a:solidFill>
                  <a:srgbClr val="000000"/>
                </a:solidFill>
                <a:latin typeface="Arial" panose="020B0604020202020204" pitchFamily="34" charset="0"/>
              </a:rPr>
              <a:t>Internal</a:t>
            </a:r>
            <a:endParaRPr lang="de-DE" sz="1000" dirty="0" err="1">
              <a:solidFill>
                <a:srgbClr val="000000"/>
              </a:solidFill>
              <a:latin typeface="Arial" panose="020B0604020202020204" pitchFamily="34" charset="0"/>
            </a:endParaRPr>
          </a:p>
        </p:txBody>
      </p:sp>
    </p:spTree>
    <p:extLst>
      <p:ext uri="{BB962C8B-B14F-4D97-AF65-F5344CB8AC3E}">
        <p14:creationId xmlns:p14="http://schemas.microsoft.com/office/powerpoint/2010/main" val="1529171545"/>
      </p:ext>
    </p:extLst>
  </p:cSld>
  <p:clrMap bg1="lt1" tx1="dk1" bg2="lt2" tx2="dk2" accent1="accent1" accent2="accent2" accent3="accent3" accent4="accent4" accent5="accent5" accent6="accent6" hlink="hlink" folHlink="folHlink"/>
  <p:sldLayoutIdLst>
    <p:sldLayoutId id="2147483693" r:id="rId1"/>
  </p:sldLayoutIdLst>
  <p:hf hdr="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lang="de-DE" sz="2000" b="0" i="0" kern="1200" baseline="0" dirty="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5pPr>
      <a:lvl6pPr marL="20808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6pPr>
      <a:lvl7pPr marL="25380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7pPr>
      <a:lvl8pPr marL="29952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8pPr>
      <a:lvl9pPr marL="34524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36" userDrawn="1">
          <p15:clr>
            <a:srgbClr val="F26B43"/>
          </p15:clr>
        </p15:guide>
        <p15:guide id="4" pos="7544" userDrawn="1">
          <p15:clr>
            <a:srgbClr val="F26B43"/>
          </p15:clr>
        </p15:guide>
        <p15:guide id="5" orient="horz" pos="136" userDrawn="1">
          <p15:clr>
            <a:srgbClr val="F26B43"/>
          </p15:clr>
        </p15:guide>
        <p15:guide id="6" orient="horz" pos="41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1368000" y="6516000"/>
            <a:ext cx="7920000" cy="169200"/>
          </a:xfrm>
          <a:prstGeom prst="rect">
            <a:avLst/>
          </a:prstGeom>
        </p:spPr>
        <p:txBody>
          <a:bodyPr vert="horz"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Datumsplatzhalter 3"/>
          <p:cNvSpPr>
            <a:spLocks noGrp="1"/>
          </p:cNvSpPr>
          <p:nvPr>
            <p:ph type="dt" sz="half" idx="2"/>
          </p:nvPr>
        </p:nvSpPr>
        <p:spPr>
          <a:xfrm>
            <a:off x="687600" y="6516000"/>
            <a:ext cx="468000" cy="151200"/>
          </a:xfrm>
          <a:prstGeom prst="rect">
            <a:avLst/>
          </a:prstGeom>
        </p:spPr>
        <p:txBody>
          <a:bodyPr vert="horz" wrap="none" lIns="0" tIns="0" rIns="0" bIns="0" rtlCol="0" anchor="t" anchorCtr="0">
            <a:noAutofit/>
          </a:bodyPr>
          <a:lstStyle>
            <a:lvl1pPr marL="0" algn="l" defTabSz="914400" rtl="0" eaLnBrk="1" latinLnBrk="0" hangingPunct="1">
              <a:lnSpc>
                <a:spcPct val="100000"/>
              </a:lnSpc>
              <a:spcBef>
                <a:spcPts val="110"/>
              </a:spcBef>
              <a:spcAft>
                <a:spcPts val="110"/>
              </a:spcAft>
              <a:buNone/>
              <a:defRPr sz="900" b="0"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p:cNvSpPr>
            <a:spLocks noGrp="1"/>
          </p:cNvSpPr>
          <p:nvPr>
            <p:ph type="sldNum" sz="quarter" idx="4"/>
          </p:nvPr>
        </p:nvSpPr>
        <p:spPr>
          <a:xfrm>
            <a:off x="226800" y="6516000"/>
            <a:ext cx="360000" cy="151200"/>
          </a:xfrm>
          <a:prstGeom prst="rect">
            <a:avLst/>
          </a:prstGeom>
        </p:spPr>
        <p:txBody>
          <a:bodyPr vert="horz" lIns="0" tIns="0" rIns="0" bIns="0" rtlCol="0" anchor="t">
            <a:noAutofit/>
          </a:bodyPr>
          <a:lstStyle>
            <a:lvl1pPr marL="0" algn="l" defTabSz="914400" rtl="0" eaLnBrk="1" latinLnBrk="0" hangingPunct="1">
              <a:lnSpc>
                <a:spcPct val="100000"/>
              </a:lnSpc>
              <a:spcBef>
                <a:spcPts val="110"/>
              </a:spcBef>
              <a:spcAft>
                <a:spcPts val="110"/>
              </a:spcAft>
              <a:buNone/>
              <a:defRPr sz="900" b="1" i="0">
                <a:solidFill>
                  <a:schemeClr val="tx1"/>
                </a:solidFill>
                <a:latin typeface="+mn-lt"/>
              </a:defRPr>
            </a:lvl1p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3" name="Textplatzhalter 2"/>
          <p:cNvSpPr>
            <a:spLocks noGrp="1"/>
          </p:cNvSpPr>
          <p:nvPr>
            <p:ph type="body" idx="1"/>
          </p:nvPr>
        </p:nvSpPr>
        <p:spPr>
          <a:xfrm>
            <a:off x="212400" y="1965600"/>
            <a:ext cx="11754000" cy="3906000"/>
          </a:xfrm>
          <a:prstGeom prst="rect">
            <a:avLst/>
          </a:prstGeom>
        </p:spPr>
        <p:txBody>
          <a:bodyPr vert="horz" lIns="0" tIns="0" rIns="0" bIns="0" rtlCol="0" anchor="t">
            <a:no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a:p>
            <a:pPr lvl="8"/>
            <a:endParaRPr lang="de-DE" dirty="0"/>
          </a:p>
        </p:txBody>
      </p:sp>
      <p:sp>
        <p:nvSpPr>
          <p:cNvPr id="2" name="Titelplatzhalter 1"/>
          <p:cNvSpPr>
            <a:spLocks noGrp="1"/>
          </p:cNvSpPr>
          <p:nvPr>
            <p:ph type="title"/>
          </p:nvPr>
        </p:nvSpPr>
        <p:spPr>
          <a:xfrm>
            <a:off x="219600" y="432000"/>
            <a:ext cx="11736000" cy="853200"/>
          </a:xfrm>
          <a:prstGeom prst="rect">
            <a:avLst/>
          </a:prstGeom>
        </p:spPr>
        <p:txBody>
          <a:bodyPr vert="horz" lIns="0" tIns="0" rIns="0" bIns="0" rtlCol="0" anchor="t" anchorCtr="0">
            <a:noAutofit/>
          </a:bodyPr>
          <a:lstStyle/>
          <a:p>
            <a:r>
              <a:rPr lang="de-DE"/>
              <a:t>Titelmasterformat durch Klicken bearbeiten</a:t>
            </a:r>
          </a:p>
        </p:txBody>
      </p:sp>
      <p:grpSp>
        <p:nvGrpSpPr>
          <p:cNvPr id="7" name="Gruppieren 6">
            <a:extLst>
              <a:ext uri="{FF2B5EF4-FFF2-40B4-BE49-F238E27FC236}">
                <a16:creationId xmlns:a16="http://schemas.microsoft.com/office/drawing/2014/main" id="{6DAAB4C8-AEFE-4A52-B5FE-12254CCF05E3}"/>
              </a:ext>
            </a:extLst>
          </p:cNvPr>
          <p:cNvGrpSpPr/>
          <p:nvPr userDrawn="1"/>
        </p:nvGrpSpPr>
        <p:grpSpPr>
          <a:xfrm>
            <a:off x="9601200" y="6091200"/>
            <a:ext cx="2592000" cy="540000"/>
            <a:chOff x="9597600" y="6091200"/>
            <a:chExt cx="2592000" cy="540000"/>
          </a:xfrm>
        </p:grpSpPr>
        <p:sp>
          <p:nvSpPr>
            <p:cNvPr id="10" name="Rechteck 9">
              <a:extLst>
                <a:ext uri="{FF2B5EF4-FFF2-40B4-BE49-F238E27FC236}">
                  <a16:creationId xmlns:a16="http://schemas.microsoft.com/office/drawing/2014/main" id="{197E5F5D-9039-493D-9DC1-A5E70DAEDE09}"/>
                </a:ext>
              </a:extLst>
            </p:cNvPr>
            <p:cNvSpPr/>
            <p:nvPr userDrawn="1"/>
          </p:nvSpPr>
          <p:spPr>
            <a:xfrm>
              <a:off x="9597600" y="6091200"/>
              <a:ext cx="2592000" cy="54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cs typeface="Arial"/>
              </a:endParaRPr>
            </a:p>
          </p:txBody>
        </p:sp>
        <p:pic>
          <p:nvPicPr>
            <p:cNvPr id="11" name="Grafik 10">
              <a:extLst>
                <a:ext uri="{FF2B5EF4-FFF2-40B4-BE49-F238E27FC236}">
                  <a16:creationId xmlns:a16="http://schemas.microsoft.com/office/drawing/2014/main" id="{30DF2564-4DFA-485C-B2BF-1D3760A38745}"/>
                </a:ext>
              </a:extLst>
            </p:cNvPr>
            <p:cNvPicPr>
              <a:picLocks noChangeAspect="1"/>
            </p:cNvPicPr>
            <p:nvPr userDrawn="1"/>
          </p:nvPicPr>
          <p:blipFill>
            <a:blip r:embed="rId27">
              <a:extLst>
                <a:ext uri="{28A0092B-C50C-407E-A947-70E740481C1C}">
                  <a14:useLocalDpi xmlns:a14="http://schemas.microsoft.com/office/drawing/2010/main" val="0"/>
                </a:ext>
              </a:extLst>
            </a:blip>
            <a:stretch>
              <a:fillRect/>
            </a:stretch>
          </p:blipFill>
          <p:spPr>
            <a:xfrm>
              <a:off x="9730800" y="6224400"/>
              <a:ext cx="808391" cy="292882"/>
            </a:xfrm>
            <a:prstGeom prst="rect">
              <a:avLst/>
            </a:prstGeom>
          </p:spPr>
        </p:pic>
      </p:grpSp>
      <p:sp>
        <p:nvSpPr>
          <p:cNvPr id="9" name="MSIPCMContentMarking" descr="{&quot;HashCode&quot;:2082987499,&quot;Placement&quot;:&quot;Footer&quot;,&quot;Top&quot;:520.3781,&quot;Left&quot;:452.558044,&quot;SlideWidth&quot;:960,&quot;SlideHeight&quot;:540}">
            <a:extLst>
              <a:ext uri="{FF2B5EF4-FFF2-40B4-BE49-F238E27FC236}">
                <a16:creationId xmlns:a16="http://schemas.microsoft.com/office/drawing/2014/main" id="{EAA68268-EF5C-B553-51A9-60D5511E6E2F}"/>
              </a:ext>
            </a:extLst>
          </p:cNvPr>
          <p:cNvSpPr txBox="1"/>
          <p:nvPr userDrawn="1"/>
        </p:nvSpPr>
        <p:spPr>
          <a:xfrm>
            <a:off x="5747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de-DE" sz="1000">
                <a:solidFill>
                  <a:srgbClr val="000000"/>
                </a:solidFill>
                <a:latin typeface="Arial" panose="020B0604020202020204" pitchFamily="34" charset="0"/>
              </a:rPr>
              <a:t>Internal</a:t>
            </a:r>
            <a:endParaRPr lang="de-DE" sz="1000" dirty="0" err="1">
              <a:solidFill>
                <a:srgbClr val="000000"/>
              </a:solidFill>
              <a:latin typeface="Arial" panose="020B0604020202020204" pitchFamily="34" charset="0"/>
            </a:endParaRPr>
          </a:p>
        </p:txBody>
      </p:sp>
    </p:spTree>
    <p:extLst>
      <p:ext uri="{BB962C8B-B14F-4D97-AF65-F5344CB8AC3E}">
        <p14:creationId xmlns:p14="http://schemas.microsoft.com/office/powerpoint/2010/main" val="1009940733"/>
      </p:ext>
    </p:extLst>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7" r:id="rId24"/>
    <p:sldLayoutId id="2147483728" r:id="rId25"/>
  </p:sldLayoutIdLst>
  <p:hf hdr="0"/>
  <p:txStyles>
    <p:title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sz="2000" b="0" i="0" kern="1200" baseline="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sz="2000" b="0" i="0" kern="1200" baseline="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5pPr>
      <a:lvl6pPr marL="20808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6pPr>
      <a:lvl7pPr marL="25380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7pPr>
      <a:lvl8pPr marL="29952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8pPr>
      <a:lvl9pPr marL="3452400" indent="-266400" algn="l" defTabSz="914400" rtl="0" eaLnBrk="1" latinLnBrk="0" hangingPunct="1">
        <a:lnSpc>
          <a:spcPct val="95000"/>
        </a:lnSpc>
        <a:spcBef>
          <a:spcPts val="0"/>
        </a:spcBef>
        <a:buClrTx/>
        <a:buFont typeface="Arial" panose="020B0604020202020204" pitchFamily="34" charset="0"/>
        <a:buChar char="•"/>
        <a:defRPr sz="2000" b="0" i="0" kern="1200" baseline="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userDrawn="1">
          <p15:clr>
            <a:srgbClr val="F26B43"/>
          </p15:clr>
        </p15:guide>
        <p15:guide id="2" orient="horz" pos="4184" userDrawn="1">
          <p15:clr>
            <a:srgbClr val="F26B43"/>
          </p15:clr>
        </p15:guide>
        <p15:guide id="3" orient="horz" pos="4048" userDrawn="1">
          <p15:clr>
            <a:srgbClr val="F26B43"/>
          </p15:clr>
        </p15:guide>
        <p15:guide id="4" orient="horz" pos="1272" userDrawn="1">
          <p15:clr>
            <a:srgbClr val="F26B43"/>
          </p15:clr>
        </p15:guide>
        <p15:guide id="5" pos="144" userDrawn="1">
          <p15:clr>
            <a:srgbClr val="F26B43"/>
          </p15:clr>
        </p15:guide>
        <p15:guide id="6" orient="horz" pos="384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p:custDataLst>
              <p:tags r:id="rId3"/>
            </p:custDataLst>
            <p:extLst>
              <p:ext uri="{D42A27DB-BD31-4B8C-83A1-F6EECF244321}">
                <p14:modId xmlns:p14="http://schemas.microsoft.com/office/powerpoint/2010/main" val="3341028534"/>
              </p:ext>
            </p:extLst>
          </p:nvPr>
        </p:nvGraphicFramePr>
        <p:xfrm>
          <a:off x="1589" y="1589"/>
          <a:ext cx="1587"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2" name="Objekt 1" hidden="1"/>
                      <p:cNvPicPr/>
                      <p:nvPr/>
                    </p:nvPicPr>
                    <p:blipFill>
                      <a:blip r:embed="rId5"/>
                      <a:stretch>
                        <a:fillRect/>
                      </a:stretch>
                    </p:blipFill>
                    <p:spPr>
                      <a:xfrm>
                        <a:off x="1589" y="1589"/>
                        <a:ext cx="1587" cy="1587"/>
                      </a:xfrm>
                      <a:prstGeom prst="rect">
                        <a:avLst/>
                      </a:prstGeom>
                    </p:spPr>
                  </p:pic>
                </p:oleObj>
              </mc:Fallback>
            </mc:AlternateContent>
          </a:graphicData>
        </a:graphic>
      </p:graphicFrame>
      <p:sp>
        <p:nvSpPr>
          <p:cNvPr id="4" name="MSIPCMContentMarking" descr="{&quot;HashCode&quot;:2082987499,&quot;Placement&quot;:&quot;Footer&quot;,&quot;Top&quot;:520.3781,&quot;Left&quot;:452.558044,&quot;SlideWidth&quot;:960,&quot;SlideHeight&quot;:540}">
            <a:extLst>
              <a:ext uri="{FF2B5EF4-FFF2-40B4-BE49-F238E27FC236}">
                <a16:creationId xmlns:a16="http://schemas.microsoft.com/office/drawing/2014/main" id="{00D57EC3-9072-94F7-BAA0-1DD070D93C11}"/>
              </a:ext>
            </a:extLst>
          </p:cNvPr>
          <p:cNvSpPr txBox="1"/>
          <p:nvPr userDrawn="1"/>
        </p:nvSpPr>
        <p:spPr>
          <a:xfrm>
            <a:off x="5747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de-DE" sz="1000">
                <a:solidFill>
                  <a:srgbClr val="000000"/>
                </a:solidFill>
                <a:latin typeface="Arial" panose="020B0604020202020204" pitchFamily="34" charset="0"/>
              </a:rPr>
              <a:t>Internal</a:t>
            </a:r>
          </a:p>
        </p:txBody>
      </p:sp>
    </p:spTree>
    <p:extLst>
      <p:ext uri="{BB962C8B-B14F-4D97-AF65-F5344CB8AC3E}">
        <p14:creationId xmlns:p14="http://schemas.microsoft.com/office/powerpoint/2010/main" val="2076740138"/>
      </p:ext>
    </p:extLst>
  </p:cSld>
  <p:clrMap bg1="lt1" tx1="dk1" bg2="lt2" tx2="dk2" accent1="accent1" accent2="accent2" accent3="accent3" accent4="accent4" accent5="accent5" accent6="accent6" hlink="hlink" folHlink="folHlink"/>
  <p:sldLayoutIdLst>
    <p:sldLayoutId id="2147483724" r:id="rId1"/>
  </p:sldLayoutIdLst>
  <p:hf hdr="0"/>
  <p:txStyles>
    <p:titleStyle>
      <a:lvl1pPr algn="l" defTabSz="914400" rtl="0" eaLnBrk="1" latinLnBrk="0" hangingPunct="1">
        <a:lnSpc>
          <a:spcPct val="100000"/>
        </a:lnSpc>
        <a:spcBef>
          <a:spcPct val="110000"/>
        </a:spcBef>
        <a:spcAft>
          <a:spcPct val="110000"/>
        </a:spcAft>
        <a:buNone/>
        <a:defRPr sz="3000" b="1" i="0" kern="1200">
          <a:solidFill>
            <a:srgbClr val="000000"/>
          </a:solidFill>
          <a:latin typeface="Arial"/>
          <a:ea typeface="+mj-ea"/>
          <a:cs typeface="+mj-cs"/>
        </a:defRPr>
      </a:lvl1pPr>
    </p:titleStyle>
    <p:bodyStyle>
      <a:lvl1pPr marL="342900" indent="-34290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1pPr>
      <a:lvl2pPr marL="742950" indent="-285750" algn="l" defTabSz="914400" rtl="0" eaLnBrk="1" latinLnBrk="0" hangingPunct="1">
        <a:lnSpc>
          <a:spcPct val="110000"/>
        </a:lnSpc>
        <a:spcBef>
          <a:spcPts val="0"/>
        </a:spcBef>
        <a:spcAft>
          <a:spcPct val="50000"/>
        </a:spcAft>
        <a:buClr>
          <a:schemeClr val="accent1"/>
        </a:buClr>
        <a:buFont typeface="Wingdings"/>
        <a:buChar char="n"/>
        <a:defRPr sz="2000" b="0" i="0" kern="1200">
          <a:solidFill>
            <a:schemeClr val="tx1"/>
          </a:solidFill>
          <a:latin typeface="Arial"/>
          <a:ea typeface="+mn-ea"/>
          <a:cs typeface="+mn-cs"/>
        </a:defRPr>
      </a:lvl2pPr>
      <a:lvl3pPr marL="11430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3pPr>
      <a:lvl4pPr marL="16002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4pPr>
      <a:lvl5pPr marL="2057400" indent="-228600" algn="l" defTabSz="914400" rtl="0" eaLnBrk="1" latinLnBrk="0" hangingPunct="1">
        <a:lnSpc>
          <a:spcPct val="110000"/>
        </a:lnSpc>
        <a:spcBef>
          <a:spcPts val="0"/>
        </a:spcBef>
        <a:spcAft>
          <a:spcPct val="50000"/>
        </a:spcAft>
        <a:buClr>
          <a:schemeClr val="tx1"/>
        </a:buClr>
        <a:buFontTx/>
        <a:buChar char="–"/>
        <a:defRPr sz="2000" b="0" i="0" kern="1200">
          <a:solidFill>
            <a:schemeClr val="tx1"/>
          </a:solidFill>
          <a:latin typeface="Arial"/>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9BCAB22E-F746-4DB9-9455-4119EA7058A6}"/>
              </a:ext>
            </a:extLst>
          </p:cNvPr>
          <p:cNvSpPr>
            <a:spLocks noGrp="1"/>
          </p:cNvSpPr>
          <p:nvPr>
            <p:ph type="title"/>
          </p:nvPr>
        </p:nvSpPr>
        <p:spPr>
          <a:xfrm>
            <a:off x="838200" y="365125"/>
            <a:ext cx="10515600" cy="1325563"/>
          </a:xfrm>
          <a:prstGeom prst="rect">
            <a:avLst/>
          </a:prstGeom>
        </p:spPr>
        <p:txBody>
          <a:bodyPr vert="horz" lIns="0" tIns="0" rIns="0" bIns="0" rtlCol="0" anchor="t" anchorCtr="0">
            <a:normAutofit/>
          </a:bodyPr>
          <a:lstStyle/>
          <a:p>
            <a:r>
              <a:rPr lang="de-DE" dirty="0"/>
              <a:t>Titelmasterformat durch Klicken bearbeiten</a:t>
            </a:r>
          </a:p>
        </p:txBody>
      </p:sp>
      <p:sp>
        <p:nvSpPr>
          <p:cNvPr id="3" name="Textplatzhalter 2">
            <a:extLst>
              <a:ext uri="{FF2B5EF4-FFF2-40B4-BE49-F238E27FC236}">
                <a16:creationId xmlns:a16="http://schemas.microsoft.com/office/drawing/2014/main" id="{2A91997F-08B9-4B82-AE4F-62BE1B28A6C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marL="342000" lvl="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pPr>
            <a:r>
              <a:rPr lang="de-DE" dirty="0"/>
              <a:t>Mastertextformat bearbeiten</a:t>
            </a:r>
          </a:p>
          <a:p>
            <a:pPr marL="622800" lvl="1"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pPr>
            <a:r>
              <a:rPr lang="de-DE" dirty="0"/>
              <a:t>Zweite Ebene</a:t>
            </a:r>
          </a:p>
          <a:p>
            <a:pPr marL="900000" lvl="2"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pPr>
            <a:r>
              <a:rPr lang="de-DE" dirty="0"/>
              <a:t>Dritte Ebene</a:t>
            </a:r>
          </a:p>
          <a:p>
            <a:pPr marL="1166400" lvl="3"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pPr>
            <a:r>
              <a:rPr lang="de-DE" dirty="0"/>
              <a:t>Vierte Ebene</a:t>
            </a:r>
          </a:p>
          <a:p>
            <a:pPr marL="1623600" lvl="4"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pPr>
            <a:r>
              <a:rPr lang="de-DE" dirty="0"/>
              <a:t>Fünfte Ebene</a:t>
            </a:r>
          </a:p>
          <a:p>
            <a:pPr marL="2080800" lvl="5" indent="-266400" algn="l" defTabSz="914400" rtl="0" eaLnBrk="1" latinLnBrk="0" hangingPunct="1">
              <a:lnSpc>
                <a:spcPct val="95000"/>
              </a:lnSpc>
              <a:spcBef>
                <a:spcPts val="0"/>
              </a:spcBef>
              <a:buClrTx/>
              <a:buFont typeface="Arial" panose="020B0604020202020204" pitchFamily="34" charset="0"/>
              <a:buChar char="•"/>
            </a:pPr>
            <a:r>
              <a:rPr lang="de-DE" dirty="0"/>
              <a:t>Sechste Ebene</a:t>
            </a:r>
          </a:p>
          <a:p>
            <a:pPr marL="2538000" lvl="6" indent="-266400" algn="l" defTabSz="914400" rtl="0" eaLnBrk="1" latinLnBrk="0" hangingPunct="1">
              <a:lnSpc>
                <a:spcPct val="95000"/>
              </a:lnSpc>
              <a:spcBef>
                <a:spcPts val="0"/>
              </a:spcBef>
              <a:buClrTx/>
              <a:buFont typeface="Arial" panose="020B0604020202020204" pitchFamily="34" charset="0"/>
              <a:buChar char="•"/>
            </a:pPr>
            <a:r>
              <a:rPr lang="de-DE" dirty="0"/>
              <a:t>Siebte Ebene</a:t>
            </a:r>
          </a:p>
          <a:p>
            <a:pPr marL="2995200" lvl="7" indent="-266400" algn="l" defTabSz="914400" rtl="0" eaLnBrk="1" latinLnBrk="0" hangingPunct="1">
              <a:lnSpc>
                <a:spcPct val="95000"/>
              </a:lnSpc>
              <a:spcBef>
                <a:spcPts val="0"/>
              </a:spcBef>
              <a:buClrTx/>
              <a:buFont typeface="Arial" panose="020B0604020202020204" pitchFamily="34" charset="0"/>
              <a:buChar char="•"/>
            </a:pPr>
            <a:r>
              <a:rPr lang="de-DE" dirty="0"/>
              <a:t>Achte Ebene</a:t>
            </a:r>
          </a:p>
          <a:p>
            <a:pPr marL="3452400" lvl="8" indent="-266400" algn="l" defTabSz="914400" rtl="0" eaLnBrk="1" latinLnBrk="0" hangingPunct="1">
              <a:lnSpc>
                <a:spcPct val="95000"/>
              </a:lnSpc>
              <a:spcBef>
                <a:spcPts val="0"/>
              </a:spcBef>
              <a:buClrTx/>
              <a:buFont typeface="Arial" panose="020B0604020202020204" pitchFamily="34" charset="0"/>
              <a:buChar char="•"/>
            </a:pPr>
            <a:r>
              <a:rPr lang="de-DE" dirty="0"/>
              <a:t>Neunte Ebene</a:t>
            </a:r>
          </a:p>
        </p:txBody>
      </p:sp>
      <p:sp>
        <p:nvSpPr>
          <p:cNvPr id="4" name="Datumsplatzhalter 5">
            <a:extLst>
              <a:ext uri="{FF2B5EF4-FFF2-40B4-BE49-F238E27FC236}">
                <a16:creationId xmlns:a16="http://schemas.microsoft.com/office/drawing/2014/main" id="{44D2B04B-1A28-4740-887F-6AE17A61FB1D}"/>
              </a:ext>
            </a:extLst>
          </p:cNvPr>
          <p:cNvSpPr>
            <a:spLocks noGrp="1"/>
          </p:cNvSpPr>
          <p:nvPr>
            <p:ph type="dt" sz="half" idx="2"/>
          </p:nvPr>
        </p:nvSpPr>
        <p:spPr>
          <a:xfrm>
            <a:off x="685760" y="6516409"/>
            <a:ext cx="468126" cy="175322"/>
          </a:xfrm>
          <a:prstGeom prst="rect">
            <a:avLst/>
          </a:prstGeom>
        </p:spPr>
        <p:txBody>
          <a:bodyPr wrap="none" lIns="0" tIns="0" rIns="0" bIns="0"/>
          <a:lstStyle>
            <a:lvl1pPr>
              <a:defRPr sz="900"/>
            </a:lvl1pPr>
          </a:lstStyle>
          <a:p>
            <a:r>
              <a:rPr lang="de-DE"/>
              <a:t>10.5.2023</a:t>
            </a:r>
            <a:endParaRPr lang="de-DE" dirty="0"/>
          </a:p>
        </p:txBody>
      </p:sp>
      <p:sp>
        <p:nvSpPr>
          <p:cNvPr id="5" name="Fußzeilenplatzhalter 6">
            <a:extLst>
              <a:ext uri="{FF2B5EF4-FFF2-40B4-BE49-F238E27FC236}">
                <a16:creationId xmlns:a16="http://schemas.microsoft.com/office/drawing/2014/main" id="{367FD070-A64E-48E3-982E-4565503869A1}"/>
              </a:ext>
            </a:extLst>
          </p:cNvPr>
          <p:cNvSpPr>
            <a:spLocks noGrp="1"/>
          </p:cNvSpPr>
          <p:nvPr>
            <p:ph type="ftr" sz="quarter" idx="3"/>
          </p:nvPr>
        </p:nvSpPr>
        <p:spPr>
          <a:xfrm>
            <a:off x="1368000" y="6516110"/>
            <a:ext cx="3364269" cy="167933"/>
          </a:xfrm>
          <a:prstGeom prst="rect">
            <a:avLst/>
          </a:prstGeom>
        </p:spPr>
        <p:txBody>
          <a:bodyPr lIns="0" tIns="0" rIns="0" bIns="0"/>
          <a:lstStyle>
            <a:lvl1pPr>
              <a:defRPr sz="900">
                <a:solidFill>
                  <a:srgbClr val="000000"/>
                </a:solidFill>
              </a:defRPr>
            </a:lvl1pPr>
          </a:lstStyle>
          <a:p>
            <a:r>
              <a:rPr lang="en-US"/>
              <a:t>Dr. Janez Ales, Knowledge Architecture, BASF                                                                   External</a:t>
            </a:r>
            <a:endParaRPr lang="de-DE" dirty="0"/>
          </a:p>
        </p:txBody>
      </p:sp>
      <p:sp>
        <p:nvSpPr>
          <p:cNvPr id="6" name="Foliennummernplatzhalter 7">
            <a:extLst>
              <a:ext uri="{FF2B5EF4-FFF2-40B4-BE49-F238E27FC236}">
                <a16:creationId xmlns:a16="http://schemas.microsoft.com/office/drawing/2014/main" id="{08AB417C-C855-4F55-B8B7-4214CFB7ADB8}"/>
              </a:ext>
            </a:extLst>
          </p:cNvPr>
          <p:cNvSpPr>
            <a:spLocks noGrp="1"/>
          </p:cNvSpPr>
          <p:nvPr>
            <p:ph type="sldNum" sz="quarter" idx="4"/>
          </p:nvPr>
        </p:nvSpPr>
        <p:spPr>
          <a:xfrm>
            <a:off x="227013" y="6514798"/>
            <a:ext cx="384217" cy="151200"/>
          </a:xfrm>
          <a:prstGeom prst="rect">
            <a:avLst/>
          </a:prstGeom>
        </p:spPr>
        <p:txBody>
          <a:bodyPr lIns="0" tIns="0" rIns="0" bIns="0"/>
          <a:lstStyle>
            <a:lvl1pPr>
              <a:defRPr sz="900" b="1"/>
            </a:lvl1pPr>
          </a:lstStyle>
          <a:p>
            <a:fld id="{82EA1D04-CA53-4DE3-84A8-2B63E41036C9}" type="slidenum">
              <a:rPr lang="de-DE" smtClean="0"/>
              <a:pPr/>
              <a:t>‹#›</a:t>
            </a:fld>
            <a:endParaRPr lang="de-DE" dirty="0"/>
          </a:p>
        </p:txBody>
      </p:sp>
      <p:sp>
        <p:nvSpPr>
          <p:cNvPr id="8" name="MSIPCMContentMarking" descr="{&quot;HashCode&quot;:2082987499,&quot;Placement&quot;:&quot;Footer&quot;,&quot;Top&quot;:520.3781,&quot;Left&quot;:452.558044,&quot;SlideWidth&quot;:960,&quot;SlideHeight&quot;:540}">
            <a:extLst>
              <a:ext uri="{FF2B5EF4-FFF2-40B4-BE49-F238E27FC236}">
                <a16:creationId xmlns:a16="http://schemas.microsoft.com/office/drawing/2014/main" id="{D8437336-11BD-70CA-8671-59EE2F194BD6}"/>
              </a:ext>
            </a:extLst>
          </p:cNvPr>
          <p:cNvSpPr txBox="1"/>
          <p:nvPr userDrawn="1"/>
        </p:nvSpPr>
        <p:spPr>
          <a:xfrm>
            <a:off x="5747487" y="6608802"/>
            <a:ext cx="697026" cy="249198"/>
          </a:xfrm>
          <a:prstGeom prst="rect">
            <a:avLst/>
          </a:prstGeom>
          <a:noFill/>
        </p:spPr>
        <p:txBody>
          <a:bodyPr vert="horz" wrap="square" lIns="0" tIns="0" rIns="0" bIns="0" rtlCol="0" anchor="ctr" anchorCtr="1">
            <a:spAutoFit/>
          </a:bodyPr>
          <a:lstStyle/>
          <a:p>
            <a:pPr algn="ctr">
              <a:spcBef>
                <a:spcPts val="0"/>
              </a:spcBef>
              <a:spcAft>
                <a:spcPts val="0"/>
              </a:spcAft>
            </a:pPr>
            <a:r>
              <a:rPr lang="de-DE" sz="1000">
                <a:solidFill>
                  <a:srgbClr val="000000"/>
                </a:solidFill>
                <a:latin typeface="Arial" panose="020B0604020202020204" pitchFamily="34" charset="0"/>
              </a:rPr>
              <a:t>Internal</a:t>
            </a:r>
            <a:endParaRPr lang="de-DE" sz="1000" dirty="0" err="1">
              <a:solidFill>
                <a:srgbClr val="000000"/>
              </a:solidFill>
              <a:latin typeface="Arial" panose="020B0604020202020204" pitchFamily="34" charset="0"/>
            </a:endParaRPr>
          </a:p>
        </p:txBody>
      </p:sp>
    </p:spTree>
    <p:extLst>
      <p:ext uri="{BB962C8B-B14F-4D97-AF65-F5344CB8AC3E}">
        <p14:creationId xmlns:p14="http://schemas.microsoft.com/office/powerpoint/2010/main" val="4292371295"/>
      </p:ext>
    </p:extLst>
  </p:cSld>
  <p:clrMap bg1="lt1" tx1="dk1" bg2="lt2" tx2="dk2" accent1="accent1" accent2="accent2" accent3="accent3" accent4="accent4" accent5="accent5" accent6="accent6" hlink="hlink" folHlink="folHlink"/>
  <p:sldLayoutIdLst>
    <p:sldLayoutId id="2147483726" r:id="rId1"/>
  </p:sldLayoutIdLst>
  <p:hf hdr="0"/>
  <p:txStyles>
    <p:titleStyle>
      <a:lvl1pPr algn="l" defTabSz="914400" rtl="0" eaLnBrk="1" latinLnBrk="0" hangingPunct="1">
        <a:lnSpc>
          <a:spcPct val="90000"/>
        </a:lnSpc>
        <a:spcBef>
          <a:spcPct val="0"/>
        </a:spcBef>
        <a:buNone/>
        <a:defRPr sz="3400" kern="1200">
          <a:solidFill>
            <a:schemeClr val="accent1"/>
          </a:solidFill>
          <a:latin typeface="+mj-lt"/>
          <a:ea typeface="+mj-ea"/>
          <a:cs typeface="+mj-cs"/>
        </a:defRPr>
      </a:lvl1pPr>
    </p:titleStyle>
    <p:bodyStyle>
      <a:lvl1pPr marL="342000" indent="-342000" algn="l" defTabSz="914400" rtl="0" eaLnBrk="1" latinLnBrk="0" hangingPunct="1">
        <a:lnSpc>
          <a:spcPct val="95000"/>
        </a:lnSpc>
        <a:spcBef>
          <a:spcPts val="180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1pPr>
      <a:lvl2pPr marL="622800" indent="-266400" algn="l" defTabSz="914400" rtl="0" eaLnBrk="1" latinLnBrk="0" hangingPunct="1">
        <a:lnSpc>
          <a:spcPct val="95000"/>
        </a:lnSpc>
        <a:spcBef>
          <a:spcPts val="600"/>
        </a:spcBef>
        <a:spcAft>
          <a:spcPts val="0"/>
        </a:spcAft>
        <a:buClr>
          <a:schemeClr val="accent1"/>
        </a:buClr>
        <a:buSzPct val="100000"/>
        <a:buFont typeface="Wingdings 3" panose="05040102010807070707" pitchFamily="18" charset="2"/>
        <a:buChar char=""/>
        <a:defRPr lang="de-DE" sz="2000" b="0" i="0" kern="1200" baseline="0" dirty="0">
          <a:solidFill>
            <a:schemeClr val="tx1"/>
          </a:solidFill>
          <a:latin typeface="Arial" panose="020B0604020202020204" pitchFamily="34" charset="0"/>
          <a:ea typeface="+mn-ea"/>
          <a:cs typeface="+mn-cs"/>
        </a:defRPr>
      </a:lvl2pPr>
      <a:lvl3pPr marL="900000" indent="-277200" algn="l" defTabSz="914400" rtl="0" eaLnBrk="1" latinLnBrk="0" hangingPunct="1">
        <a:lnSpc>
          <a:spcPct val="95000"/>
        </a:lnSpc>
        <a:spcBef>
          <a:spcPts val="0"/>
        </a:spcBef>
        <a:spcAft>
          <a:spcPts val="0"/>
        </a:spcAft>
        <a:buClr>
          <a:schemeClr val="accent1"/>
        </a:buClr>
        <a:buSzPct val="100000"/>
        <a:buFont typeface="Wingdings" panose="05000000000000000000" pitchFamily="2" charset="2"/>
        <a:buChar char=""/>
        <a:defRPr lang="de-DE" sz="2000" b="0" i="0" kern="1200" baseline="0" dirty="0">
          <a:solidFill>
            <a:schemeClr val="tx1"/>
          </a:solidFill>
          <a:latin typeface="Arial" panose="020B0604020202020204" pitchFamily="34" charset="0"/>
          <a:ea typeface="+mn-ea"/>
          <a:cs typeface="+mn-cs"/>
        </a:defRPr>
      </a:lvl3pPr>
      <a:lvl4pPr marL="11664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4pPr>
      <a:lvl5pPr marL="1623600" indent="-266400" algn="l" defTabSz="914400" rtl="0" eaLnBrk="1" latinLnBrk="0" hangingPunct="1">
        <a:lnSpc>
          <a:spcPct val="95000"/>
        </a:lnSpc>
        <a:spcBef>
          <a:spcPts val="0"/>
        </a:spcBef>
        <a:spcAft>
          <a:spcPts val="0"/>
        </a:spcAft>
        <a:buClr>
          <a:schemeClr val="tx1"/>
        </a:buClr>
        <a:buSzPct val="100000"/>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5pPr>
      <a:lvl6pPr marL="20808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6pPr>
      <a:lvl7pPr marL="25380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7pPr>
      <a:lvl8pPr marL="29952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smtClean="0">
          <a:solidFill>
            <a:schemeClr val="tx1"/>
          </a:solidFill>
          <a:latin typeface="Arial" panose="020B0604020202020204" pitchFamily="34" charset="0"/>
          <a:ea typeface="+mn-ea"/>
          <a:cs typeface="+mn-cs"/>
        </a:defRPr>
      </a:lvl8pPr>
      <a:lvl9pPr marL="3452400" indent="-266400" algn="l" defTabSz="914400" rtl="0" eaLnBrk="1" latinLnBrk="0" hangingPunct="1">
        <a:lnSpc>
          <a:spcPct val="90000"/>
        </a:lnSpc>
        <a:spcBef>
          <a:spcPts val="500"/>
        </a:spcBef>
        <a:buFont typeface="Arial" panose="020B0604020202020204" pitchFamily="34" charset="0"/>
        <a:buChar char="•"/>
        <a:defRPr lang="de-DE" sz="2000" b="0" i="0" kern="1200" baseline="0" dirty="0">
          <a:solidFill>
            <a:schemeClr val="tx1"/>
          </a:solidFill>
          <a:latin typeface="Arial" panose="020B0604020202020204" pitchFamily="34" charset="0"/>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36">
          <p15:clr>
            <a:srgbClr val="F26B43"/>
          </p15:clr>
        </p15:guide>
        <p15:guide id="4" pos="7544">
          <p15:clr>
            <a:srgbClr val="F26B43"/>
          </p15:clr>
        </p15:guide>
        <p15:guide id="5" orient="horz" pos="136">
          <p15:clr>
            <a:srgbClr val="F26B43"/>
          </p15:clr>
        </p15:guide>
        <p15:guide id="6" orient="horz" pos="418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2.xml"/><Relationship Id="rId7" Type="http://schemas.microsoft.com/office/2007/relationships/hdphoto" Target="../media/hdphoto1.wdp"/><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2.emf"/><Relationship Id="rId4" Type="http://schemas.openxmlformats.org/officeDocument/2006/relationships/oleObject" Target="../embeddings/oleObject4.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0.png"/><Relationship Id="rId1" Type="http://schemas.openxmlformats.org/officeDocument/2006/relationships/slideLayout" Target="../slideLayouts/slideLayout11.xml"/><Relationship Id="rId5" Type="http://schemas.openxmlformats.org/officeDocument/2006/relationships/image" Target="../media/image92.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5.png"/><Relationship Id="rId26" Type="http://schemas.openxmlformats.org/officeDocument/2006/relationships/image" Target="../media/image123.png"/><Relationship Id="rId3" Type="http://schemas.openxmlformats.org/officeDocument/2006/relationships/image" Target="../media/image98.png"/><Relationship Id="rId21" Type="http://schemas.openxmlformats.org/officeDocument/2006/relationships/image" Target="../media/image118.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4.png"/><Relationship Id="rId25" Type="http://schemas.openxmlformats.org/officeDocument/2006/relationships/image" Target="../media/image122.png"/><Relationship Id="rId2" Type="http://schemas.openxmlformats.org/officeDocument/2006/relationships/image" Target="../media/image97.png"/><Relationship Id="rId16" Type="http://schemas.openxmlformats.org/officeDocument/2006/relationships/image" Target="../media/image113.png"/><Relationship Id="rId20" Type="http://schemas.openxmlformats.org/officeDocument/2006/relationships/image" Target="../media/image117.png"/><Relationship Id="rId1" Type="http://schemas.openxmlformats.org/officeDocument/2006/relationships/slideLayout" Target="../slideLayouts/slideLayout11.xml"/><Relationship Id="rId6" Type="http://schemas.openxmlformats.org/officeDocument/2006/relationships/image" Target="../media/image101.png"/><Relationship Id="rId11" Type="http://schemas.openxmlformats.org/officeDocument/2006/relationships/image" Target="../media/image112.png"/><Relationship Id="rId24" Type="http://schemas.openxmlformats.org/officeDocument/2006/relationships/image" Target="../media/image121.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8.png"/><Relationship Id="rId10" Type="http://schemas.openxmlformats.org/officeDocument/2006/relationships/image" Target="../media/image105.png"/><Relationship Id="rId19" Type="http://schemas.openxmlformats.org/officeDocument/2006/relationships/image" Target="../media/image116.png"/><Relationship Id="rId4" Type="http://schemas.openxmlformats.org/officeDocument/2006/relationships/image" Target="../media/image99.png"/><Relationship Id="rId9" Type="http://schemas.openxmlformats.org/officeDocument/2006/relationships/image" Target="../media/image111.png"/><Relationship Id="rId14" Type="http://schemas.openxmlformats.org/officeDocument/2006/relationships/image" Target="../media/image109.png"/><Relationship Id="rId22" Type="http://schemas.openxmlformats.org/officeDocument/2006/relationships/image" Target="../media/image119.png"/></Relationships>
</file>

<file path=ppt/slides/_rels/slide60.xml.rels><?xml version="1.0" encoding="UTF-8" standalone="yes"?>
<Relationships xmlns="http://schemas.openxmlformats.org/package/2006/relationships"><Relationship Id="rId3" Type="http://schemas.openxmlformats.org/officeDocument/2006/relationships/image" Target="../media/image530.PNG"/><Relationship Id="rId2" Type="http://schemas.openxmlformats.org/officeDocument/2006/relationships/image" Target="../media/image520.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56.pn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11.xml"/><Relationship Id="rId6" Type="http://schemas.openxmlformats.org/officeDocument/2006/relationships/image" Target="../media/image151.png"/><Relationship Id="rId11" Type="http://schemas.openxmlformats.org/officeDocument/2006/relationships/image" Target="../media/image154.png"/><Relationship Id="rId5" Type="http://schemas.openxmlformats.org/officeDocument/2006/relationships/image" Target="../media/image150.png"/><Relationship Id="rId10" Type="http://schemas.openxmlformats.org/officeDocument/2006/relationships/image" Target="../media/image153.png"/><Relationship Id="rId4" Type="http://schemas.openxmlformats.org/officeDocument/2006/relationships/image" Target="../media/image149.png"/><Relationship Id="rId9" Type="http://schemas.openxmlformats.org/officeDocument/2006/relationships/image" Target="../media/image157.png"/><Relationship Id="rId14" Type="http://schemas.openxmlformats.org/officeDocument/2006/relationships/image" Target="../media/image16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11.xml"/><Relationship Id="rId5" Type="http://schemas.openxmlformats.org/officeDocument/2006/relationships/image" Target="../media/image55.jpg"/><Relationship Id="rId4" Type="http://schemas.openxmlformats.org/officeDocument/2006/relationships/image" Target="../media/image54.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25.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emf"/><Relationship Id="rId4" Type="http://schemas.openxmlformats.org/officeDocument/2006/relationships/oleObject" Target="../embeddings/oleObject3.bin"/></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uppieren 8">
            <a:extLst>
              <a:ext uri="{FF2B5EF4-FFF2-40B4-BE49-F238E27FC236}">
                <a16:creationId xmlns:a16="http://schemas.microsoft.com/office/drawing/2014/main" id="{B25CD0FC-219D-426F-B61D-2C845EB49F79}"/>
              </a:ext>
            </a:extLst>
          </p:cNvPr>
          <p:cNvGrpSpPr/>
          <p:nvPr/>
        </p:nvGrpSpPr>
        <p:grpSpPr>
          <a:xfrm>
            <a:off x="4799766" y="863085"/>
            <a:ext cx="13917600" cy="1080000"/>
            <a:chOff x="-6603522" y="864000"/>
            <a:chExt cx="13917600" cy="1080000"/>
          </a:xfrm>
        </p:grpSpPr>
        <p:sp>
          <p:nvSpPr>
            <p:cNvPr id="10" name="Rechteck 9">
              <a:extLst>
                <a:ext uri="{FF2B5EF4-FFF2-40B4-BE49-F238E27FC236}">
                  <a16:creationId xmlns:a16="http://schemas.microsoft.com/office/drawing/2014/main" id="{E477BB4F-3F74-431D-9A40-E148F0265FA8}"/>
                </a:ext>
              </a:extLst>
            </p:cNvPr>
            <p:cNvSpPr>
              <a:spLocks noChangeAspect="1"/>
            </p:cNvSpPr>
            <p:nvPr userDrawn="1"/>
          </p:nvSpPr>
          <p:spPr>
            <a:xfrm>
              <a:off x="-6603522" y="864000"/>
              <a:ext cx="13917600" cy="1080000"/>
            </a:xfrm>
            <a:prstGeom prst="rect">
              <a:avLst/>
            </a:prstGeom>
            <a:solidFill>
              <a:schemeClr val="accent1"/>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panose="020B0604020202020204"/>
                <a:cs typeface="Arial"/>
              </a:endParaRPr>
            </a:p>
          </p:txBody>
        </p:sp>
        <p:pic>
          <p:nvPicPr>
            <p:cNvPr id="12" name="Grafik 11">
              <a:extLst>
                <a:ext uri="{FF2B5EF4-FFF2-40B4-BE49-F238E27FC236}">
                  <a16:creationId xmlns:a16="http://schemas.microsoft.com/office/drawing/2014/main" id="{AD10E663-BDE1-499C-9C27-A1367760C4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4043" y="1124114"/>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pic>
          <p:nvPicPr>
            <p:cNvPr id="13" name="Grafik 12">
              <a:extLst>
                <a:ext uri="{FF2B5EF4-FFF2-40B4-BE49-F238E27FC236}">
                  <a16:creationId xmlns:a16="http://schemas.microsoft.com/office/drawing/2014/main" id="{F1480813-46D1-4255-805A-35F7C4B94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3488" y="1124114"/>
              <a:ext cx="1620001" cy="58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a:solidFill>
                    <a:prstClr val="black"/>
                  </a:solidFill>
                </a14:hiddenLine>
              </a:ext>
            </a:extLst>
          </p:spPr>
        </p:pic>
      </p:grpSp>
      <p:sp>
        <p:nvSpPr>
          <p:cNvPr id="14" name="Rechteck 13">
            <a:extLst>
              <a:ext uri="{FF2B5EF4-FFF2-40B4-BE49-F238E27FC236}">
                <a16:creationId xmlns:a16="http://schemas.microsoft.com/office/drawing/2014/main" id="{C3C120DF-DBB7-4D90-8E99-F3AAC51BB40F}"/>
              </a:ext>
            </a:extLst>
          </p:cNvPr>
          <p:cNvSpPr/>
          <p:nvPr>
            <p:custDataLst>
              <p:tags r:id="rId1"/>
            </p:custDataLst>
          </p:nvPr>
        </p:nvSpPr>
        <p:spPr>
          <a:xfrm>
            <a:off x="4799766" y="1943085"/>
            <a:ext cx="13917600" cy="3975354"/>
          </a:xfrm>
          <a:prstGeom prst="rect">
            <a:avLst/>
          </a:prstGeom>
          <a:solidFill>
            <a:schemeClr val="bg1">
              <a:alpha val="80000"/>
            </a:schemeClr>
          </a:solidFill>
          <a:ln w="12700" cap="flat" cmpd="sng" algn="ctr">
            <a:noFill/>
            <a:prstDash val="solid"/>
            <a:miter lim="800000"/>
          </a:ln>
          <a:effectLst/>
          <a:extLst>
            <a:ext uri="{91240B29-F687-4F45-9708-019B960494DF}">
              <a14:hiddenLine xmlns:a14="http://schemas.microsoft.com/office/drawing/2010/main" w="12700" cap="flat" cmpd="sng" algn="ctr">
                <a:solidFill>
                  <a:prstClr val="black"/>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panose="020B0604020202020204"/>
              <a:cs typeface="Arial"/>
            </a:endParaRPr>
          </a:p>
        </p:txBody>
      </p:sp>
      <p:sp>
        <p:nvSpPr>
          <p:cNvPr id="15" name="Titel 1">
            <a:extLst>
              <a:ext uri="{FF2B5EF4-FFF2-40B4-BE49-F238E27FC236}">
                <a16:creationId xmlns:a16="http://schemas.microsoft.com/office/drawing/2014/main" id="{69E1A69B-B101-47FD-98DC-4293792145A8}"/>
              </a:ext>
            </a:extLst>
          </p:cNvPr>
          <p:cNvSpPr txBox="1">
            <a:spLocks/>
          </p:cNvSpPr>
          <p:nvPr>
            <p:custDataLst>
              <p:tags r:id="rId2"/>
            </p:custDataLst>
          </p:nvPr>
        </p:nvSpPr>
        <p:spPr>
          <a:xfrm>
            <a:off x="5015766" y="2159085"/>
            <a:ext cx="6744234" cy="3049773"/>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t">
            <a:noAutofit/>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en-US" sz="2400" dirty="0">
                <a:solidFill>
                  <a:srgbClr val="004A96"/>
                </a:solidFill>
                <a:cs typeface="Arial"/>
              </a:rPr>
              <a:t>BASF</a:t>
            </a:r>
            <a:r>
              <a:rPr kumimoji="0" lang="en-US" sz="2400" b="1" i="0" u="none" strike="noStrike" kern="1200" cap="none" spc="0" normalizeH="0" baseline="0" noProof="0" dirty="0">
                <a:ln>
                  <a:noFill/>
                </a:ln>
                <a:solidFill>
                  <a:srgbClr val="004A96"/>
                </a:solidFill>
                <a:effectLst/>
                <a:uLnTx/>
                <a:uFillTx/>
                <a:latin typeface="Arial"/>
                <a:cs typeface="Arial"/>
              </a:rPr>
              <a:t> Enterprise Knowledge Graph </a:t>
            </a:r>
            <a:r>
              <a:rPr lang="en-US" sz="2400" dirty="0">
                <a:solidFill>
                  <a:srgbClr val="004A96"/>
                </a:solidFill>
                <a:cs typeface="Arial"/>
              </a:rPr>
              <a:t>Evolution</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dirty="0">
                <a:solidFill>
                  <a:srgbClr val="004A96"/>
                </a:solidFill>
                <a:cs typeface="Arial"/>
              </a:rPr>
              <a:t>Business Datasets </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dirty="0">
                <a:solidFill>
                  <a:srgbClr val="004A96"/>
                </a:solidFill>
                <a:cs typeface="Arial"/>
              </a:rPr>
              <a:t>Horizontally Scalable In-Memory Graph Platform</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dirty="0">
                <a:solidFill>
                  <a:srgbClr val="004A96"/>
                </a:solidFill>
                <a:cs typeface="Arial"/>
              </a:rPr>
              <a:t>5 bio nodes and 50 bio relationships</a:t>
            </a:r>
          </a:p>
          <a:p>
            <a:pPr marL="0" marR="0" lvl="0" indent="0" algn="ctr" defTabSz="914400" rtl="0" eaLnBrk="1" fontAlgn="auto" latinLnBrk="0" hangingPunct="1">
              <a:lnSpc>
                <a:spcPct val="100000"/>
              </a:lnSpc>
              <a:spcBef>
                <a:spcPts val="600"/>
              </a:spcBef>
              <a:spcAft>
                <a:spcPts val="0"/>
              </a:spcAft>
              <a:buClrTx/>
              <a:buSzTx/>
              <a:buFontTx/>
              <a:buNone/>
              <a:tabLst/>
              <a:defRPr/>
            </a:pPr>
            <a:r>
              <a:rPr lang="en-US" sz="2000" dirty="0">
                <a:solidFill>
                  <a:srgbClr val="004A96"/>
                </a:solidFill>
                <a:cs typeface="Arial"/>
              </a:rPr>
              <a:t> … and counting</a:t>
            </a:r>
          </a:p>
          <a:p>
            <a:pPr marL="0" marR="0" lvl="0" indent="0" algn="ctr" defTabSz="914400" rtl="0" eaLnBrk="1" fontAlgn="auto" latinLnBrk="0" hangingPunct="1">
              <a:lnSpc>
                <a:spcPct val="100000"/>
              </a:lnSpc>
              <a:spcBef>
                <a:spcPts val="600"/>
              </a:spcBef>
              <a:spcAft>
                <a:spcPts val="0"/>
              </a:spcAft>
              <a:buClrTx/>
              <a:buSzTx/>
              <a:buFontTx/>
              <a:buNone/>
              <a:tabLst/>
              <a:defRPr/>
            </a:pPr>
            <a:endParaRPr lang="de-DE" sz="2400" b="0" dirty="0">
              <a:solidFill>
                <a:srgbClr val="004A96"/>
              </a:solidFill>
              <a:cs typeface="Arial"/>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lang="de-DE" sz="2400" b="0" dirty="0">
                <a:solidFill>
                  <a:srgbClr val="004A96"/>
                </a:solidFill>
                <a:cs typeface="Arial"/>
              </a:rPr>
              <a:t>Janez Ales</a:t>
            </a:r>
            <a:endParaRPr kumimoji="0" lang="de-DE" sz="2400" b="0" i="0" u="none" strike="noStrike" kern="1200" cap="none" spc="0" normalizeH="0" baseline="0" noProof="0" dirty="0">
              <a:ln>
                <a:noFill/>
              </a:ln>
              <a:solidFill>
                <a:srgbClr val="004A96"/>
              </a:solidFill>
              <a:effectLst/>
              <a:uLnTx/>
              <a:uFillTx/>
              <a:latin typeface="Arial"/>
              <a:cs typeface="Arial"/>
            </a:endParaRPr>
          </a:p>
        </p:txBody>
      </p:sp>
      <p:sp>
        <p:nvSpPr>
          <p:cNvPr id="16" name="Untertitel 2">
            <a:extLst>
              <a:ext uri="{FF2B5EF4-FFF2-40B4-BE49-F238E27FC236}">
                <a16:creationId xmlns:a16="http://schemas.microsoft.com/office/drawing/2014/main" id="{BB1762BC-D172-4E12-985D-4ECEB5669C4E}"/>
              </a:ext>
            </a:extLst>
          </p:cNvPr>
          <p:cNvSpPr txBox="1">
            <a:spLocks/>
          </p:cNvSpPr>
          <p:nvPr>
            <p:custDataLst>
              <p:tags r:id="rId3"/>
            </p:custDataLst>
          </p:nvPr>
        </p:nvSpPr>
        <p:spPr>
          <a:xfrm>
            <a:off x="6311998" y="5352858"/>
            <a:ext cx="5448001" cy="349537"/>
          </a:xfrm>
          <a:prstGeom prst="rect">
            <a:avLst/>
          </a:prstGeom>
          <a:noFill/>
          <a:ln>
            <a:noFill/>
          </a:ln>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a:solidFill>
                  <a:prstClr val="black"/>
                </a:solidFill>
              </a14:hiddenLine>
            </a:ext>
          </a:extLst>
        </p:spPr>
        <p:txBody>
          <a:bodyPr lIns="0" tIns="0" rIns="0" bIns="0" anchor="b"/>
          <a:lstStyle>
            <a:lvl1pPr marL="0" indent="0" algn="l" defTabSz="914400" rtl="0" eaLnBrk="1" latinLnBrk="0" hangingPunct="1">
              <a:lnSpc>
                <a:spcPct val="95000"/>
              </a:lnSpc>
              <a:spcBef>
                <a:spcPts val="600"/>
              </a:spcBef>
              <a:spcAft>
                <a:spcPts val="0"/>
              </a:spcAft>
              <a:buClr>
                <a:schemeClr val="accent1"/>
              </a:buClr>
              <a:buFont typeface="Wingdings"/>
              <a:buNone/>
              <a:defRPr sz="1800" b="0" i="0" kern="1200">
                <a:solidFill>
                  <a:schemeClr val="accent6"/>
                </a:solidFill>
                <a:latin typeface="Arial"/>
                <a:ea typeface="+mn-ea"/>
                <a:cs typeface="+mn-cs"/>
              </a:defRPr>
            </a:lvl1pPr>
            <a:lvl2pPr marL="457200" indent="0" algn="ctr" defTabSz="914400" rtl="0" eaLnBrk="1" latinLnBrk="0" hangingPunct="1">
              <a:lnSpc>
                <a:spcPct val="110000"/>
              </a:lnSpc>
              <a:spcBef>
                <a:spcPts val="0"/>
              </a:spcBef>
              <a:spcAft>
                <a:spcPct val="50000"/>
              </a:spcAft>
              <a:buClr>
                <a:schemeClr val="accent1"/>
              </a:buClr>
              <a:buFont typeface="Wingdings"/>
              <a:buNone/>
              <a:defRPr sz="2000" b="0" i="0" kern="1200">
                <a:solidFill>
                  <a:schemeClr val="tx1">
                    <a:tint val="75000"/>
                  </a:schemeClr>
                </a:solidFill>
                <a:latin typeface="Arial"/>
                <a:ea typeface="+mn-ea"/>
                <a:cs typeface="+mn-cs"/>
              </a:defRPr>
            </a:lvl2pPr>
            <a:lvl3pPr marL="9144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3pPr>
            <a:lvl4pPr marL="13716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4pPr>
            <a:lvl5pPr marL="1828800" indent="0" algn="ctr" defTabSz="914400" rtl="0" eaLnBrk="1" latinLnBrk="0" hangingPunct="1">
              <a:lnSpc>
                <a:spcPct val="110000"/>
              </a:lnSpc>
              <a:spcBef>
                <a:spcPts val="0"/>
              </a:spcBef>
              <a:spcAft>
                <a:spcPct val="50000"/>
              </a:spcAft>
              <a:buClr>
                <a:schemeClr val="tx1"/>
              </a:buClr>
              <a:buFontTx/>
              <a:buNone/>
              <a:defRPr sz="2000" b="0" i="0" kern="1200">
                <a:solidFill>
                  <a:schemeClr val="tx1">
                    <a:tint val="75000"/>
                  </a:schemeClr>
                </a:solidFill>
                <a:latin typeface="Arial"/>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5000"/>
              </a:lnSpc>
              <a:spcBef>
                <a:spcPts val="600"/>
              </a:spcBef>
              <a:spcAft>
                <a:spcPts val="0"/>
              </a:spcAft>
              <a:buClr>
                <a:srgbClr val="004A96"/>
              </a:buClr>
              <a:buSzTx/>
              <a:buFont typeface="Wingdings"/>
              <a:buNone/>
              <a:tabLst/>
              <a:defRPr/>
            </a:pPr>
            <a:r>
              <a:rPr kumimoji="0" lang="de-DE" sz="2000" b="0" i="0" u="none" strike="noStrike" kern="1200" cap="none" spc="0" normalizeH="0" baseline="0" noProof="0" dirty="0">
                <a:ln>
                  <a:noFill/>
                </a:ln>
                <a:solidFill>
                  <a:srgbClr val="808080"/>
                </a:solidFill>
                <a:effectLst/>
                <a:uLnTx/>
                <a:uFillTx/>
                <a:latin typeface="Arial"/>
                <a:cs typeface="Arial"/>
              </a:rPr>
              <a:t>Ludwigshafen am Rhein, 11.05.2023</a:t>
            </a:r>
          </a:p>
        </p:txBody>
      </p:sp>
      <p:sp>
        <p:nvSpPr>
          <p:cNvPr id="2" name="Date Placeholder 1">
            <a:extLst>
              <a:ext uri="{FF2B5EF4-FFF2-40B4-BE49-F238E27FC236}">
                <a16:creationId xmlns:a16="http://schemas.microsoft.com/office/drawing/2014/main" id="{49A5712F-8319-40DA-9774-9DB020854DB6}"/>
              </a:ext>
            </a:extLst>
          </p:cNvPr>
          <p:cNvSpPr>
            <a:spLocks noGrp="1"/>
          </p:cNvSpPr>
          <p:nvPr>
            <p:ph type="dt" sz="half" idx="10"/>
          </p:nvPr>
        </p:nvSpPr>
        <p:spPr/>
        <p:txBody>
          <a:bodyPr/>
          <a:lstStyle/>
          <a:p>
            <a:r>
              <a:rPr lang="de-DE"/>
              <a:t>10.5.2023</a:t>
            </a:r>
            <a:endParaRPr lang="de-DE" dirty="0"/>
          </a:p>
        </p:txBody>
      </p:sp>
      <p:sp>
        <p:nvSpPr>
          <p:cNvPr id="3" name="Slide Number Placeholder 2">
            <a:extLst>
              <a:ext uri="{FF2B5EF4-FFF2-40B4-BE49-F238E27FC236}">
                <a16:creationId xmlns:a16="http://schemas.microsoft.com/office/drawing/2014/main" id="{A54FE02D-E56D-499A-86EB-321B306060A2}"/>
              </a:ext>
            </a:extLst>
          </p:cNvPr>
          <p:cNvSpPr>
            <a:spLocks noGrp="1"/>
          </p:cNvSpPr>
          <p:nvPr>
            <p:ph type="sldNum" sz="quarter" idx="12"/>
          </p:nvPr>
        </p:nvSpPr>
        <p:spPr/>
        <p:txBody>
          <a:bodyPr/>
          <a:lstStyle/>
          <a:p>
            <a:fld id="{82EA1D04-CA53-4DE3-84A8-2B63E41036C9}" type="slidenum">
              <a:rPr lang="de-DE" smtClean="0"/>
              <a:pPr/>
              <a:t>1</a:t>
            </a:fld>
            <a:endParaRPr lang="de-DE" dirty="0"/>
          </a:p>
        </p:txBody>
      </p:sp>
      <p:sp>
        <p:nvSpPr>
          <p:cNvPr id="8" name="Footer Placeholder 7">
            <a:extLst>
              <a:ext uri="{FF2B5EF4-FFF2-40B4-BE49-F238E27FC236}">
                <a16:creationId xmlns:a16="http://schemas.microsoft.com/office/drawing/2014/main" id="{CECAAAA9-A551-40A0-9AD1-B3BB47CDB176}"/>
              </a:ext>
            </a:extLst>
          </p:cNvPr>
          <p:cNvSpPr>
            <a:spLocks noGrp="1"/>
          </p:cNvSpPr>
          <p:nvPr>
            <p:ph type="ftr" sz="quarter" idx="11"/>
          </p:nvPr>
        </p:nvSpPr>
        <p:spPr/>
        <p:txBody>
          <a:bodyPr/>
          <a:lstStyle/>
          <a:p>
            <a:r>
              <a:rPr lang="en-US"/>
              <a:t>Dr. Janez Ales, Knowledge Architecture, BASF                                                                   External</a:t>
            </a:r>
            <a:endParaRPr lang="de-DE" dirty="0"/>
          </a:p>
        </p:txBody>
      </p:sp>
      <p:pic>
        <p:nvPicPr>
          <p:cNvPr id="5" name="Picture 4" descr="A picture containing kite, flying, colorful, light&#10;&#10;Description automatically generated">
            <a:extLst>
              <a:ext uri="{FF2B5EF4-FFF2-40B4-BE49-F238E27FC236}">
                <a16:creationId xmlns:a16="http://schemas.microsoft.com/office/drawing/2014/main" id="{A0A65D1D-5955-817F-B505-661F09C656B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143505" y="1143945"/>
            <a:ext cx="6857560" cy="4570550"/>
          </a:xfrm>
          <a:prstGeom prst="rect">
            <a:avLst/>
          </a:prstGeom>
        </p:spPr>
      </p:pic>
    </p:spTree>
    <p:extLst>
      <p:ext uri="{BB962C8B-B14F-4D97-AF65-F5344CB8AC3E}">
        <p14:creationId xmlns:p14="http://schemas.microsoft.com/office/powerpoint/2010/main" val="4256021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E5A9DF-045D-4467-83D0-2669CA46A339}"/>
              </a:ext>
            </a:extLst>
          </p:cNvPr>
          <p:cNvSpPr/>
          <p:nvPr/>
        </p:nvSpPr>
        <p:spPr>
          <a:xfrm>
            <a:off x="7048500" y="335660"/>
            <a:ext cx="2355850" cy="2102739"/>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219600" y="432000"/>
            <a:ext cx="5458389" cy="1361966"/>
          </a:xfrm>
        </p:spPr>
        <p:txBody>
          <a:bodyPr/>
          <a:lstStyle/>
          <a:p>
            <a:r>
              <a:rPr lang="de-DE" dirty="0" err="1"/>
              <a:t>Literature</a:t>
            </a:r>
            <a:r>
              <a:rPr lang="de-DE" dirty="0"/>
              <a:t> </a:t>
            </a:r>
            <a:r>
              <a:rPr lang="de-DE" dirty="0" err="1"/>
              <a:t>Author</a:t>
            </a:r>
            <a:r>
              <a:rPr lang="de-DE" dirty="0"/>
              <a:t>:</a:t>
            </a:r>
            <a:br>
              <a:rPr lang="de-DE" dirty="0"/>
            </a:br>
            <a:r>
              <a:rPr lang="de-DE" dirty="0" err="1"/>
              <a:t>Organization</a:t>
            </a:r>
            <a:r>
              <a:rPr lang="de-DE" dirty="0"/>
              <a:t> Signal </a:t>
            </a:r>
            <a:br>
              <a:rPr lang="de-DE" dirty="0"/>
            </a:br>
            <a:r>
              <a:rPr lang="de-DE" dirty="0" err="1"/>
              <a:t>Levenshtein</a:t>
            </a:r>
            <a:r>
              <a:rPr lang="de-DE" dirty="0"/>
              <a:t> </a:t>
            </a:r>
            <a:r>
              <a:rPr lang="de-DE" dirty="0" err="1"/>
              <a:t>Distance</a:t>
            </a:r>
            <a:r>
              <a:rPr lang="de-DE" dirty="0"/>
              <a:t> </a:t>
            </a:r>
            <a:r>
              <a:rPr lang="de-DE" dirty="0" err="1"/>
              <a:t>Similarity</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6" name="Table 5">
            <a:extLst>
              <a:ext uri="{FF2B5EF4-FFF2-40B4-BE49-F238E27FC236}">
                <a16:creationId xmlns:a16="http://schemas.microsoft.com/office/drawing/2014/main" id="{69543271-8269-480B-B024-B37EB723309F}"/>
              </a:ext>
            </a:extLst>
          </p:cNvPr>
          <p:cNvGraphicFramePr>
            <a:graphicFrameLocks noGrp="1"/>
          </p:cNvGraphicFramePr>
          <p:nvPr/>
        </p:nvGraphicFramePr>
        <p:xfrm>
          <a:off x="226800" y="3389340"/>
          <a:ext cx="11753850" cy="2513575"/>
        </p:xfrm>
        <a:graphic>
          <a:graphicData uri="http://schemas.openxmlformats.org/drawingml/2006/table">
            <a:tbl>
              <a:tblPr/>
              <a:tblGrid>
                <a:gridCol w="380691">
                  <a:extLst>
                    <a:ext uri="{9D8B030D-6E8A-4147-A177-3AD203B41FA5}">
                      <a16:colId xmlns:a16="http://schemas.microsoft.com/office/drawing/2014/main" val="1809134956"/>
                    </a:ext>
                  </a:extLst>
                </a:gridCol>
                <a:gridCol w="380691">
                  <a:extLst>
                    <a:ext uri="{9D8B030D-6E8A-4147-A177-3AD203B41FA5}">
                      <a16:colId xmlns:a16="http://schemas.microsoft.com/office/drawing/2014/main" val="4257509520"/>
                    </a:ext>
                  </a:extLst>
                </a:gridCol>
                <a:gridCol w="380691">
                  <a:extLst>
                    <a:ext uri="{9D8B030D-6E8A-4147-A177-3AD203B41FA5}">
                      <a16:colId xmlns:a16="http://schemas.microsoft.com/office/drawing/2014/main" val="3781841124"/>
                    </a:ext>
                  </a:extLst>
                </a:gridCol>
                <a:gridCol w="380691">
                  <a:extLst>
                    <a:ext uri="{9D8B030D-6E8A-4147-A177-3AD203B41FA5}">
                      <a16:colId xmlns:a16="http://schemas.microsoft.com/office/drawing/2014/main" val="3211273665"/>
                    </a:ext>
                  </a:extLst>
                </a:gridCol>
                <a:gridCol w="380691">
                  <a:extLst>
                    <a:ext uri="{9D8B030D-6E8A-4147-A177-3AD203B41FA5}">
                      <a16:colId xmlns:a16="http://schemas.microsoft.com/office/drawing/2014/main" val="488101446"/>
                    </a:ext>
                  </a:extLst>
                </a:gridCol>
                <a:gridCol w="380691">
                  <a:extLst>
                    <a:ext uri="{9D8B030D-6E8A-4147-A177-3AD203B41FA5}">
                      <a16:colId xmlns:a16="http://schemas.microsoft.com/office/drawing/2014/main" val="2845366780"/>
                    </a:ext>
                  </a:extLst>
                </a:gridCol>
                <a:gridCol w="380691">
                  <a:extLst>
                    <a:ext uri="{9D8B030D-6E8A-4147-A177-3AD203B41FA5}">
                      <a16:colId xmlns:a16="http://schemas.microsoft.com/office/drawing/2014/main" val="3224799470"/>
                    </a:ext>
                  </a:extLst>
                </a:gridCol>
                <a:gridCol w="380691">
                  <a:extLst>
                    <a:ext uri="{9D8B030D-6E8A-4147-A177-3AD203B41FA5}">
                      <a16:colId xmlns:a16="http://schemas.microsoft.com/office/drawing/2014/main" val="3350930819"/>
                    </a:ext>
                  </a:extLst>
                </a:gridCol>
                <a:gridCol w="414682">
                  <a:extLst>
                    <a:ext uri="{9D8B030D-6E8A-4147-A177-3AD203B41FA5}">
                      <a16:colId xmlns:a16="http://schemas.microsoft.com/office/drawing/2014/main" val="1496696007"/>
                    </a:ext>
                  </a:extLst>
                </a:gridCol>
                <a:gridCol w="414682">
                  <a:extLst>
                    <a:ext uri="{9D8B030D-6E8A-4147-A177-3AD203B41FA5}">
                      <a16:colId xmlns:a16="http://schemas.microsoft.com/office/drawing/2014/main" val="1969533905"/>
                    </a:ext>
                  </a:extLst>
                </a:gridCol>
                <a:gridCol w="414682">
                  <a:extLst>
                    <a:ext uri="{9D8B030D-6E8A-4147-A177-3AD203B41FA5}">
                      <a16:colId xmlns:a16="http://schemas.microsoft.com/office/drawing/2014/main" val="3582132068"/>
                    </a:ext>
                  </a:extLst>
                </a:gridCol>
                <a:gridCol w="414682">
                  <a:extLst>
                    <a:ext uri="{9D8B030D-6E8A-4147-A177-3AD203B41FA5}">
                      <a16:colId xmlns:a16="http://schemas.microsoft.com/office/drawing/2014/main" val="502433516"/>
                    </a:ext>
                  </a:extLst>
                </a:gridCol>
                <a:gridCol w="414682">
                  <a:extLst>
                    <a:ext uri="{9D8B030D-6E8A-4147-A177-3AD203B41FA5}">
                      <a16:colId xmlns:a16="http://schemas.microsoft.com/office/drawing/2014/main" val="1402220361"/>
                    </a:ext>
                  </a:extLst>
                </a:gridCol>
                <a:gridCol w="414682">
                  <a:extLst>
                    <a:ext uri="{9D8B030D-6E8A-4147-A177-3AD203B41FA5}">
                      <a16:colId xmlns:a16="http://schemas.microsoft.com/office/drawing/2014/main" val="161571366"/>
                    </a:ext>
                  </a:extLst>
                </a:gridCol>
                <a:gridCol w="414682">
                  <a:extLst>
                    <a:ext uri="{9D8B030D-6E8A-4147-A177-3AD203B41FA5}">
                      <a16:colId xmlns:a16="http://schemas.microsoft.com/office/drawing/2014/main" val="2814698255"/>
                    </a:ext>
                  </a:extLst>
                </a:gridCol>
                <a:gridCol w="414682">
                  <a:extLst>
                    <a:ext uri="{9D8B030D-6E8A-4147-A177-3AD203B41FA5}">
                      <a16:colId xmlns:a16="http://schemas.microsoft.com/office/drawing/2014/main" val="2424069610"/>
                    </a:ext>
                  </a:extLst>
                </a:gridCol>
                <a:gridCol w="414682">
                  <a:extLst>
                    <a:ext uri="{9D8B030D-6E8A-4147-A177-3AD203B41FA5}">
                      <a16:colId xmlns:a16="http://schemas.microsoft.com/office/drawing/2014/main" val="4111136570"/>
                    </a:ext>
                  </a:extLst>
                </a:gridCol>
                <a:gridCol w="414682">
                  <a:extLst>
                    <a:ext uri="{9D8B030D-6E8A-4147-A177-3AD203B41FA5}">
                      <a16:colId xmlns:a16="http://schemas.microsoft.com/office/drawing/2014/main" val="2086709676"/>
                    </a:ext>
                  </a:extLst>
                </a:gridCol>
                <a:gridCol w="414682">
                  <a:extLst>
                    <a:ext uri="{9D8B030D-6E8A-4147-A177-3AD203B41FA5}">
                      <a16:colId xmlns:a16="http://schemas.microsoft.com/office/drawing/2014/main" val="3010250749"/>
                    </a:ext>
                  </a:extLst>
                </a:gridCol>
                <a:gridCol w="414682">
                  <a:extLst>
                    <a:ext uri="{9D8B030D-6E8A-4147-A177-3AD203B41FA5}">
                      <a16:colId xmlns:a16="http://schemas.microsoft.com/office/drawing/2014/main" val="3323654280"/>
                    </a:ext>
                  </a:extLst>
                </a:gridCol>
                <a:gridCol w="414682">
                  <a:extLst>
                    <a:ext uri="{9D8B030D-6E8A-4147-A177-3AD203B41FA5}">
                      <a16:colId xmlns:a16="http://schemas.microsoft.com/office/drawing/2014/main" val="2137348478"/>
                    </a:ext>
                  </a:extLst>
                </a:gridCol>
                <a:gridCol w="414682">
                  <a:extLst>
                    <a:ext uri="{9D8B030D-6E8A-4147-A177-3AD203B41FA5}">
                      <a16:colId xmlns:a16="http://schemas.microsoft.com/office/drawing/2014/main" val="695726631"/>
                    </a:ext>
                  </a:extLst>
                </a:gridCol>
                <a:gridCol w="414682">
                  <a:extLst>
                    <a:ext uri="{9D8B030D-6E8A-4147-A177-3AD203B41FA5}">
                      <a16:colId xmlns:a16="http://schemas.microsoft.com/office/drawing/2014/main" val="2851308006"/>
                    </a:ext>
                  </a:extLst>
                </a:gridCol>
                <a:gridCol w="414682">
                  <a:extLst>
                    <a:ext uri="{9D8B030D-6E8A-4147-A177-3AD203B41FA5}">
                      <a16:colId xmlns:a16="http://schemas.microsoft.com/office/drawing/2014/main" val="4085143022"/>
                    </a:ext>
                  </a:extLst>
                </a:gridCol>
                <a:gridCol w="414682">
                  <a:extLst>
                    <a:ext uri="{9D8B030D-6E8A-4147-A177-3AD203B41FA5}">
                      <a16:colId xmlns:a16="http://schemas.microsoft.com/office/drawing/2014/main" val="605979129"/>
                    </a:ext>
                  </a:extLst>
                </a:gridCol>
                <a:gridCol w="414682">
                  <a:extLst>
                    <a:ext uri="{9D8B030D-6E8A-4147-A177-3AD203B41FA5}">
                      <a16:colId xmlns:a16="http://schemas.microsoft.com/office/drawing/2014/main" val="3058447158"/>
                    </a:ext>
                  </a:extLst>
                </a:gridCol>
                <a:gridCol w="414682">
                  <a:extLst>
                    <a:ext uri="{9D8B030D-6E8A-4147-A177-3AD203B41FA5}">
                      <a16:colId xmlns:a16="http://schemas.microsoft.com/office/drawing/2014/main" val="4257295296"/>
                    </a:ext>
                  </a:extLst>
                </a:gridCol>
                <a:gridCol w="414682">
                  <a:extLst>
                    <a:ext uri="{9D8B030D-6E8A-4147-A177-3AD203B41FA5}">
                      <a16:colId xmlns:a16="http://schemas.microsoft.com/office/drawing/2014/main" val="3475143515"/>
                    </a:ext>
                  </a:extLst>
                </a:gridCol>
                <a:gridCol w="414682">
                  <a:extLst>
                    <a:ext uri="{9D8B030D-6E8A-4147-A177-3AD203B41FA5}">
                      <a16:colId xmlns:a16="http://schemas.microsoft.com/office/drawing/2014/main" val="1214477224"/>
                    </a:ext>
                  </a:extLst>
                </a:gridCol>
              </a:tblGrid>
              <a:tr h="86675">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0.64</a:t>
                      </a:r>
                    </a:p>
                  </a:txBody>
                  <a:tcPr marL="0" marR="0" marT="0" marB="0" anchor="b">
                    <a:lnL>
                      <a:noFill/>
                    </a:lnL>
                    <a:lnR>
                      <a:noFill/>
                    </a:lnR>
                    <a:lnT>
                      <a:noFill/>
                    </a:lnT>
                    <a:lnB>
                      <a:noFill/>
                    </a:lnB>
                    <a:solidFill>
                      <a:srgbClr val="89487C"/>
                    </a:solidFill>
                  </a:tcPr>
                </a:tc>
                <a:tc>
                  <a:txBody>
                    <a:bodyPr/>
                    <a:lstStyle/>
                    <a:p>
                      <a:pPr algn="r" fontAlgn="b"/>
                      <a:r>
                        <a:rPr lang="de-DE" sz="500" b="0" i="0" u="none" strike="noStrike">
                          <a:solidFill>
                            <a:srgbClr val="000000"/>
                          </a:solidFill>
                          <a:effectLst/>
                          <a:latin typeface="Arial" panose="020B0604020202020204" pitchFamily="34" charset="0"/>
                        </a:rPr>
                        <a:t>0.59</a:t>
                      </a:r>
                    </a:p>
                  </a:txBody>
                  <a:tcPr marL="0" marR="0" marT="0" marB="0" anchor="b">
                    <a:lnL>
                      <a:noFill/>
                    </a:lnL>
                    <a:lnR>
                      <a:noFill/>
                    </a:lnR>
                    <a:lnT>
                      <a:noFill/>
                    </a:lnT>
                    <a:lnB>
                      <a:noFill/>
                    </a:lnB>
                    <a:solidFill>
                      <a:srgbClr val="934272"/>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solidFill>
                      <a:srgbClr val="9C3C68"/>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0.77</a:t>
                      </a:r>
                    </a:p>
                  </a:txBody>
                  <a:tcPr marL="0" marR="0" marT="0" marB="0" anchor="b">
                    <a:lnL>
                      <a:noFill/>
                    </a:lnL>
                    <a:lnR>
                      <a:noFill/>
                    </a:lnR>
                    <a:lnT>
                      <a:noFill/>
                    </a:lnT>
                    <a:lnB>
                      <a:noFill/>
                    </a:lnB>
                    <a:solidFill>
                      <a:srgbClr val="705796"/>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0.82</a:t>
                      </a:r>
                    </a:p>
                  </a:txBody>
                  <a:tcPr marL="0" marR="0" marT="0" marB="0" anchor="b">
                    <a:lnL>
                      <a:noFill/>
                    </a:lnL>
                    <a:lnR>
                      <a:noFill/>
                    </a:lnR>
                    <a:lnT>
                      <a:noFill/>
                    </a:lnT>
                    <a:lnB>
                      <a:noFill/>
                    </a:lnB>
                    <a:solidFill>
                      <a:srgbClr val="675D9F"/>
                    </a:solidFill>
                  </a:tcPr>
                </a:tc>
                <a:tc>
                  <a:txBody>
                    <a:bodyPr/>
                    <a:lstStyle/>
                    <a:p>
                      <a:pPr algn="r" fontAlgn="b"/>
                      <a:r>
                        <a:rPr lang="de-DE" sz="500" b="0" i="0" u="none" strike="noStrike">
                          <a:solidFill>
                            <a:srgbClr val="000000"/>
                          </a:solidFill>
                          <a:effectLst/>
                          <a:latin typeface="Arial" panose="020B0604020202020204" pitchFamily="34" charset="0"/>
                        </a:rPr>
                        <a:t>0.82</a:t>
                      </a:r>
                    </a:p>
                  </a:txBody>
                  <a:tcPr marL="0" marR="0" marT="0" marB="0" anchor="b">
                    <a:lnL>
                      <a:noFill/>
                    </a:lnL>
                    <a:lnR>
                      <a:noFill/>
                    </a:lnR>
                    <a:lnT>
                      <a:noFill/>
                    </a:lnT>
                    <a:lnB>
                      <a:noFill/>
                    </a:lnB>
                    <a:solidFill>
                      <a:srgbClr val="675D9F"/>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solidFill>
                      <a:srgbClr val="9C3C68"/>
                    </a:solidFill>
                  </a:tcPr>
                </a:tc>
                <a:tc>
                  <a:txBody>
                    <a:bodyPr/>
                    <a:lstStyle/>
                    <a:p>
                      <a:pPr algn="r" fontAlgn="b"/>
                      <a:r>
                        <a:rPr lang="de-DE" sz="500" b="0" i="0" u="none" strike="noStrike">
                          <a:solidFill>
                            <a:srgbClr val="000000"/>
                          </a:solidFill>
                          <a:effectLst/>
                          <a:latin typeface="Arial" panose="020B0604020202020204" pitchFamily="34" charset="0"/>
                        </a:rPr>
                        <a:t>0.63</a:t>
                      </a:r>
                    </a:p>
                  </a:txBody>
                  <a:tcPr marL="0" marR="0" marT="0" marB="0" anchor="b">
                    <a:lnL>
                      <a:noFill/>
                    </a:lnL>
                    <a:lnR>
                      <a:noFill/>
                    </a:lnR>
                    <a:lnT>
                      <a:noFill/>
                    </a:lnT>
                    <a:lnB>
                      <a:noFill/>
                    </a:lnB>
                    <a:solidFill>
                      <a:srgbClr val="8B467A"/>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solidFill>
                      <a:srgbClr val="EE0A12"/>
                    </a:solidFill>
                  </a:tcPr>
                </a:tc>
                <a:extLst>
                  <a:ext uri="{0D108BD9-81ED-4DB2-BD59-A6C34878D82A}">
                    <a16:rowId xmlns:a16="http://schemas.microsoft.com/office/drawing/2014/main" val="2475413348"/>
                  </a:ext>
                </a:extLst>
              </a:tr>
              <a:tr h="86675">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solidFill>
                      <a:srgbClr val="74549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0.24</a:t>
                      </a:r>
                    </a:p>
                  </a:txBody>
                  <a:tcPr marL="0" marR="0" marT="0" marB="0" anchor="b">
                    <a:lnL>
                      <a:noFill/>
                    </a:lnL>
                    <a:lnR>
                      <a:noFill/>
                    </a:lnR>
                    <a:lnT>
                      <a:noFill/>
                    </a:lnT>
                    <a:lnB>
                      <a:noFill/>
                    </a:lnB>
                    <a:solidFill>
                      <a:srgbClr val="D6192C"/>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solidFill>
                      <a:srgbClr val="EC0B13"/>
                    </a:solidFill>
                  </a:tcPr>
                </a:tc>
                <a:extLst>
                  <a:ext uri="{0D108BD9-81ED-4DB2-BD59-A6C34878D82A}">
                    <a16:rowId xmlns:a16="http://schemas.microsoft.com/office/drawing/2014/main" val="2076190688"/>
                  </a:ext>
                </a:extLst>
              </a:tr>
              <a:tr h="86675">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solidFill>
                      <a:srgbClr val="74549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0.24</a:t>
                      </a:r>
                    </a:p>
                  </a:txBody>
                  <a:tcPr marL="0" marR="0" marT="0" marB="0" anchor="b">
                    <a:lnL>
                      <a:noFill/>
                    </a:lnL>
                    <a:lnR>
                      <a:noFill/>
                    </a:lnR>
                    <a:lnT>
                      <a:noFill/>
                    </a:lnT>
                    <a:lnB>
                      <a:noFill/>
                    </a:lnB>
                    <a:solidFill>
                      <a:srgbClr val="D6192C"/>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solidFill>
                      <a:srgbClr val="EC0B13"/>
                    </a:solidFill>
                  </a:tcPr>
                </a:tc>
                <a:extLst>
                  <a:ext uri="{0D108BD9-81ED-4DB2-BD59-A6C34878D82A}">
                    <a16:rowId xmlns:a16="http://schemas.microsoft.com/office/drawing/2014/main" val="3037634200"/>
                  </a:ext>
                </a:extLst>
              </a:tr>
              <a:tr h="86675">
                <a:tc>
                  <a:txBody>
                    <a:bodyPr/>
                    <a:lstStyle/>
                    <a:p>
                      <a:pPr algn="r" fontAlgn="b"/>
                      <a:r>
                        <a:rPr lang="de-DE" sz="500" b="0" i="0" u="none" strike="noStrike">
                          <a:solidFill>
                            <a:srgbClr val="000000"/>
                          </a:solidFill>
                          <a:effectLst/>
                          <a:latin typeface="Arial" panose="020B0604020202020204" pitchFamily="34" charset="0"/>
                        </a:rPr>
                        <a:t>0.64</a:t>
                      </a:r>
                    </a:p>
                  </a:txBody>
                  <a:tcPr marL="0" marR="0" marT="0" marB="0" anchor="b">
                    <a:lnL>
                      <a:noFill/>
                    </a:lnL>
                    <a:lnR>
                      <a:noFill/>
                    </a:lnR>
                    <a:lnT>
                      <a:noFill/>
                    </a:lnT>
                    <a:lnB>
                      <a:noFill/>
                    </a:lnB>
                    <a:solidFill>
                      <a:srgbClr val="89487C"/>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0.84</a:t>
                      </a:r>
                    </a:p>
                  </a:txBody>
                  <a:tcPr marL="0" marR="0" marT="0" marB="0" anchor="b">
                    <a:lnL>
                      <a:noFill/>
                    </a:lnL>
                    <a:lnR>
                      <a:noFill/>
                    </a:lnR>
                    <a:lnT>
                      <a:noFill/>
                    </a:lnT>
                    <a:lnB>
                      <a:noFill/>
                    </a:lnB>
                    <a:solidFill>
                      <a:srgbClr val="635FA4"/>
                    </a:solidFill>
                  </a:tcPr>
                </a:tc>
                <a:tc>
                  <a:txBody>
                    <a:bodyPr/>
                    <a:lstStyle/>
                    <a:p>
                      <a:pPr algn="r" fontAlgn="b"/>
                      <a:r>
                        <a:rPr lang="de-DE" sz="5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solidFill>
                      <a:srgbClr val="5667B2"/>
                    </a:solidFill>
                  </a:tcPr>
                </a:tc>
                <a:tc>
                  <a:txBody>
                    <a:bodyPr/>
                    <a:lstStyle/>
                    <a:p>
                      <a:pPr algn="r" fontAlgn="b"/>
                      <a:r>
                        <a:rPr lang="de-DE" sz="500" b="0" i="0" u="none" strike="noStrike">
                          <a:solidFill>
                            <a:srgbClr val="000000"/>
                          </a:solidFill>
                          <a:effectLst/>
                          <a:latin typeface="Arial" panose="020B0604020202020204" pitchFamily="34" charset="0"/>
                        </a:rPr>
                        <a:t>0.81</a:t>
                      </a:r>
                    </a:p>
                  </a:txBody>
                  <a:tcPr marL="0" marR="0" marT="0" marB="0" anchor="b">
                    <a:lnL>
                      <a:noFill/>
                    </a:lnL>
                    <a:lnR>
                      <a:noFill/>
                    </a:lnR>
                    <a:lnT>
                      <a:noFill/>
                    </a:lnT>
                    <a:lnB>
                      <a:noFill/>
                    </a:lnB>
                    <a:solidFill>
                      <a:srgbClr val="695B9E"/>
                    </a:solidFill>
                  </a:tcPr>
                </a:tc>
                <a:tc>
                  <a:txBody>
                    <a:bodyPr/>
                    <a:lstStyle/>
                    <a:p>
                      <a:pPr algn="r" fontAlgn="b"/>
                      <a:r>
                        <a:rPr lang="de-DE" sz="500" b="0" i="0" u="none" strike="noStrike">
                          <a:solidFill>
                            <a:srgbClr val="000000"/>
                          </a:solidFill>
                          <a:effectLst/>
                          <a:latin typeface="Arial" panose="020B0604020202020204" pitchFamily="34" charset="0"/>
                        </a:rPr>
                        <a:t>0.78</a:t>
                      </a:r>
                    </a:p>
                  </a:txBody>
                  <a:tcPr marL="0" marR="0" marT="0" marB="0" anchor="b">
                    <a:lnL>
                      <a:noFill/>
                    </a:lnL>
                    <a:lnR>
                      <a:noFill/>
                    </a:lnR>
                    <a:lnT>
                      <a:noFill/>
                    </a:lnT>
                    <a:lnB>
                      <a:noFill/>
                    </a:lnB>
                    <a:solidFill>
                      <a:srgbClr val="6E5898"/>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0.8</a:t>
                      </a:r>
                    </a:p>
                  </a:txBody>
                  <a:tcPr marL="0" marR="0" marT="0" marB="0" anchor="b">
                    <a:lnL>
                      <a:noFill/>
                    </a:lnL>
                    <a:lnR>
                      <a:noFill/>
                    </a:lnR>
                    <a:lnT>
                      <a:noFill/>
                    </a:lnT>
                    <a:lnB>
                      <a:noFill/>
                    </a:lnB>
                    <a:solidFill>
                      <a:srgbClr val="6B5A9C"/>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0.69</a:t>
                      </a:r>
                    </a:p>
                  </a:txBody>
                  <a:tcPr marL="0" marR="0" marT="0" marB="0" anchor="b">
                    <a:lnL>
                      <a:noFill/>
                    </a:lnL>
                    <a:lnR>
                      <a:noFill/>
                    </a:lnR>
                    <a:lnT>
                      <a:noFill/>
                    </a:lnT>
                    <a:lnB>
                      <a:noFill/>
                    </a:lnB>
                    <a:solidFill>
                      <a:srgbClr val="804D86"/>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0.68</a:t>
                      </a:r>
                    </a:p>
                  </a:txBody>
                  <a:tcPr marL="0" marR="0" marT="0" marB="0" anchor="b">
                    <a:lnL>
                      <a:noFill/>
                    </a:lnL>
                    <a:lnR>
                      <a:noFill/>
                    </a:lnR>
                    <a:lnT>
                      <a:noFill/>
                    </a:lnT>
                    <a:lnB>
                      <a:noFill/>
                    </a:lnB>
                    <a:solidFill>
                      <a:srgbClr val="824C84"/>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solidFill>
                      <a:srgbClr val="C4243E"/>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solidFill>
                      <a:srgbClr val="F4060C"/>
                    </a:solidFill>
                  </a:tcPr>
                </a:tc>
                <a:tc>
                  <a:txBody>
                    <a:bodyPr/>
                    <a:lstStyle/>
                    <a:p>
                      <a:pPr algn="r" fontAlgn="b"/>
                      <a:r>
                        <a:rPr lang="de-DE" sz="5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solidFill>
                      <a:srgbClr val="EE0A12"/>
                    </a:solidFill>
                  </a:tcPr>
                </a:tc>
                <a:extLst>
                  <a:ext uri="{0D108BD9-81ED-4DB2-BD59-A6C34878D82A}">
                    <a16:rowId xmlns:a16="http://schemas.microsoft.com/office/drawing/2014/main" val="637681008"/>
                  </a:ext>
                </a:extLst>
              </a:tr>
              <a:tr h="86675">
                <a:tc>
                  <a:txBody>
                    <a:bodyPr/>
                    <a:lstStyle/>
                    <a:p>
                      <a:pPr algn="r" fontAlgn="b"/>
                      <a:r>
                        <a:rPr lang="de-DE" sz="500" b="0" i="0" u="none" strike="noStrike">
                          <a:solidFill>
                            <a:srgbClr val="000000"/>
                          </a:solidFill>
                          <a:effectLst/>
                          <a:latin typeface="Arial" panose="020B0604020202020204" pitchFamily="34" charset="0"/>
                        </a:rPr>
                        <a:t>0.59</a:t>
                      </a:r>
                    </a:p>
                  </a:txBody>
                  <a:tcPr marL="0" marR="0" marT="0" marB="0" anchor="b">
                    <a:lnL>
                      <a:noFill/>
                    </a:lnL>
                    <a:lnR>
                      <a:noFill/>
                    </a:lnR>
                    <a:lnT>
                      <a:noFill/>
                    </a:lnT>
                    <a:lnB>
                      <a:noFill/>
                    </a:lnB>
                    <a:solidFill>
                      <a:srgbClr val="934272"/>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0.84</a:t>
                      </a:r>
                    </a:p>
                  </a:txBody>
                  <a:tcPr marL="0" marR="0" marT="0" marB="0" anchor="b">
                    <a:lnL>
                      <a:noFill/>
                    </a:lnL>
                    <a:lnR>
                      <a:noFill/>
                    </a:lnR>
                    <a:lnT>
                      <a:noFill/>
                    </a:lnT>
                    <a:lnB>
                      <a:noFill/>
                    </a:lnB>
                    <a:solidFill>
                      <a:srgbClr val="635FA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0.77</a:t>
                      </a:r>
                    </a:p>
                  </a:txBody>
                  <a:tcPr marL="0" marR="0" marT="0" marB="0" anchor="b">
                    <a:lnL>
                      <a:noFill/>
                    </a:lnL>
                    <a:lnR>
                      <a:noFill/>
                    </a:lnR>
                    <a:lnT>
                      <a:noFill/>
                    </a:lnT>
                    <a:lnB>
                      <a:noFill/>
                    </a:lnB>
                    <a:solidFill>
                      <a:srgbClr val="705796"/>
                    </a:solidFill>
                  </a:tcPr>
                </a:tc>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0.93</a:t>
                      </a:r>
                    </a:p>
                  </a:txBody>
                  <a:tcPr marL="0" marR="0" marT="0" marB="0" anchor="b">
                    <a:lnL>
                      <a:noFill/>
                    </a:lnL>
                    <a:lnR>
                      <a:noFill/>
                    </a:lnR>
                    <a:lnT>
                      <a:noFill/>
                    </a:lnT>
                    <a:lnB>
                      <a:noFill/>
                    </a:lnB>
                    <a:solidFill>
                      <a:srgbClr val="5269B6"/>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solidFill>
                      <a:srgbClr val="7E4F8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solidFill>
                      <a:srgbClr val="7E4F8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0.53</a:t>
                      </a:r>
                    </a:p>
                  </a:txBody>
                  <a:tcPr marL="0" marR="0" marT="0" marB="0" anchor="b">
                    <a:lnL>
                      <a:noFill/>
                    </a:lnL>
                    <a:lnR>
                      <a:noFill/>
                    </a:lnR>
                    <a:lnT>
                      <a:noFill/>
                    </a:lnT>
                    <a:lnB>
                      <a:noFill/>
                    </a:lnB>
                    <a:solidFill>
                      <a:srgbClr val="9E3B6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3909092217"/>
                  </a:ext>
                </a:extLst>
              </a:tr>
              <a:tr h="86675">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solidFill>
                      <a:srgbClr val="5667B2"/>
                    </a:solidFill>
                  </a:tcPr>
                </a:tc>
                <a:tc>
                  <a:txBody>
                    <a:bodyPr/>
                    <a:lstStyle/>
                    <a:p>
                      <a:pPr algn="r" fontAlgn="b"/>
                      <a:r>
                        <a:rPr lang="de-DE" sz="500" b="0" i="0" u="none" strike="noStrike">
                          <a:solidFill>
                            <a:srgbClr val="000000"/>
                          </a:solidFill>
                          <a:effectLst/>
                          <a:latin typeface="Arial" panose="020B0604020202020204" pitchFamily="34" charset="0"/>
                        </a:rPr>
                        <a:t>0.77</a:t>
                      </a:r>
                    </a:p>
                  </a:txBody>
                  <a:tcPr marL="0" marR="0" marT="0" marB="0" anchor="b">
                    <a:lnL>
                      <a:noFill/>
                    </a:lnL>
                    <a:lnR>
                      <a:noFill/>
                    </a:lnR>
                    <a:lnT>
                      <a:noFill/>
                    </a:lnT>
                    <a:lnB>
                      <a:noFill/>
                    </a:lnB>
                    <a:solidFill>
                      <a:srgbClr val="705796"/>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0.8</a:t>
                      </a:r>
                    </a:p>
                  </a:txBody>
                  <a:tcPr marL="0" marR="0" marT="0" marB="0" anchor="b">
                    <a:lnL>
                      <a:noFill/>
                    </a:lnL>
                    <a:lnR>
                      <a:noFill/>
                    </a:lnR>
                    <a:lnT>
                      <a:noFill/>
                    </a:lnT>
                    <a:lnB>
                      <a:noFill/>
                    </a:lnB>
                    <a:solidFill>
                      <a:srgbClr val="6B5A9C"/>
                    </a:solidFill>
                  </a:tcPr>
                </a:tc>
                <a:tc>
                  <a:txBody>
                    <a:bodyPr/>
                    <a:lstStyle/>
                    <a:p>
                      <a:pPr algn="r" fontAlgn="b"/>
                      <a:r>
                        <a:rPr lang="de-DE" sz="500" b="0" i="0" u="none" strike="noStrike">
                          <a:solidFill>
                            <a:srgbClr val="000000"/>
                          </a:solidFill>
                          <a:effectLst/>
                          <a:latin typeface="Arial" panose="020B0604020202020204" pitchFamily="34" charset="0"/>
                        </a:rPr>
                        <a:t>0.83</a:t>
                      </a:r>
                    </a:p>
                  </a:txBody>
                  <a:tcPr marL="0" marR="0" marT="0" marB="0" anchor="b">
                    <a:lnL>
                      <a:noFill/>
                    </a:lnL>
                    <a:lnR>
                      <a:noFill/>
                    </a:lnR>
                    <a:lnT>
                      <a:noFill/>
                    </a:lnT>
                    <a:lnB>
                      <a:noFill/>
                    </a:lnB>
                    <a:solidFill>
                      <a:srgbClr val="655EA1"/>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solidFill>
                      <a:srgbClr val="765390"/>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extLst>
                  <a:ext uri="{0D108BD9-81ED-4DB2-BD59-A6C34878D82A}">
                    <a16:rowId xmlns:a16="http://schemas.microsoft.com/office/drawing/2014/main" val="3949657207"/>
                  </a:ext>
                </a:extLst>
              </a:tr>
              <a:tr h="86675">
                <a:tc>
                  <a:txBody>
                    <a:bodyPr/>
                    <a:lstStyle/>
                    <a:p>
                      <a:pPr algn="r" fontAlgn="b"/>
                      <a:r>
                        <a:rPr lang="de-DE" sz="5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solidFill>
                      <a:srgbClr val="9C3C68"/>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0.81</a:t>
                      </a:r>
                    </a:p>
                  </a:txBody>
                  <a:tcPr marL="0" marR="0" marT="0" marB="0" anchor="b">
                    <a:lnL>
                      <a:noFill/>
                    </a:lnL>
                    <a:lnR>
                      <a:noFill/>
                    </a:lnR>
                    <a:lnT>
                      <a:noFill/>
                    </a:lnT>
                    <a:lnB>
                      <a:noFill/>
                    </a:lnB>
                    <a:solidFill>
                      <a:srgbClr val="695B9E"/>
                    </a:solidFill>
                  </a:tcPr>
                </a:tc>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0.8</a:t>
                      </a:r>
                    </a:p>
                  </a:txBody>
                  <a:tcPr marL="0" marR="0" marT="0" marB="0" anchor="b">
                    <a:lnL>
                      <a:noFill/>
                    </a:lnL>
                    <a:lnR>
                      <a:noFill/>
                    </a:lnR>
                    <a:lnT>
                      <a:noFill/>
                    </a:lnT>
                    <a:lnB>
                      <a:noFill/>
                    </a:lnB>
                    <a:solidFill>
                      <a:srgbClr val="6B5A9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solidFill>
                      <a:srgbClr val="87497E"/>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solidFill>
                      <a:srgbClr val="765390"/>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solidFill>
                      <a:srgbClr val="C4243E"/>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663175251"/>
                  </a:ext>
                </a:extLst>
              </a:tr>
              <a:tr h="86675">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0.78</a:t>
                      </a:r>
                    </a:p>
                  </a:txBody>
                  <a:tcPr marL="0" marR="0" marT="0" marB="0" anchor="b">
                    <a:lnL>
                      <a:noFill/>
                    </a:lnL>
                    <a:lnR>
                      <a:noFill/>
                    </a:lnR>
                    <a:lnT>
                      <a:noFill/>
                    </a:lnT>
                    <a:lnB>
                      <a:noFill/>
                    </a:lnB>
                    <a:solidFill>
                      <a:srgbClr val="6E5898"/>
                    </a:solidFill>
                  </a:tcPr>
                </a:tc>
                <a:tc>
                  <a:txBody>
                    <a:bodyPr/>
                    <a:lstStyle/>
                    <a:p>
                      <a:pPr algn="r" fontAlgn="b"/>
                      <a:r>
                        <a:rPr lang="de-DE" sz="500" b="0" i="0" u="none" strike="noStrike">
                          <a:solidFill>
                            <a:srgbClr val="000000"/>
                          </a:solidFill>
                          <a:effectLst/>
                          <a:latin typeface="Arial" panose="020B0604020202020204" pitchFamily="34" charset="0"/>
                        </a:rPr>
                        <a:t>0.93</a:t>
                      </a:r>
                    </a:p>
                  </a:txBody>
                  <a:tcPr marL="0" marR="0" marT="0" marB="0" anchor="b">
                    <a:lnL>
                      <a:noFill/>
                    </a:lnL>
                    <a:lnR>
                      <a:noFill/>
                    </a:lnR>
                    <a:lnT>
                      <a:noFill/>
                    </a:lnT>
                    <a:lnB>
                      <a:noFill/>
                    </a:lnB>
                    <a:solidFill>
                      <a:srgbClr val="5269B6"/>
                    </a:solidFill>
                  </a:tcPr>
                </a:tc>
                <a:tc>
                  <a:txBody>
                    <a:bodyPr/>
                    <a:lstStyle/>
                    <a:p>
                      <a:pPr algn="r" fontAlgn="b"/>
                      <a:r>
                        <a:rPr lang="de-DE" sz="500" b="0" i="0" u="none" strike="noStrike">
                          <a:solidFill>
                            <a:srgbClr val="000000"/>
                          </a:solidFill>
                          <a:effectLst/>
                          <a:latin typeface="Arial" panose="020B0604020202020204" pitchFamily="34" charset="0"/>
                        </a:rPr>
                        <a:t>0.83</a:t>
                      </a:r>
                    </a:p>
                  </a:txBody>
                  <a:tcPr marL="0" marR="0" marT="0" marB="0" anchor="b">
                    <a:lnL>
                      <a:noFill/>
                    </a:lnL>
                    <a:lnR>
                      <a:noFill/>
                    </a:lnR>
                    <a:lnT>
                      <a:noFill/>
                    </a:lnT>
                    <a:lnB>
                      <a:noFill/>
                    </a:lnB>
                    <a:solidFill>
                      <a:srgbClr val="655EA1"/>
                    </a:solidFill>
                  </a:tcPr>
                </a:tc>
                <a:tc>
                  <a:txBody>
                    <a:bodyPr/>
                    <a:lstStyle/>
                    <a:p>
                      <a:pPr algn="r" fontAlgn="b"/>
                      <a:r>
                        <a:rPr lang="de-DE" sz="500" b="0" i="0" u="none" strike="noStrike">
                          <a:solidFill>
                            <a:srgbClr val="000000"/>
                          </a:solidFill>
                          <a:effectLst/>
                          <a:latin typeface="Arial" panose="020B0604020202020204" pitchFamily="34" charset="0"/>
                        </a:rPr>
                        <a:t>0.96</a:t>
                      </a:r>
                    </a:p>
                  </a:txBody>
                  <a:tcPr marL="0" marR="0" marT="0" marB="0" anchor="b">
                    <a:lnL>
                      <a:noFill/>
                    </a:lnL>
                    <a:lnR>
                      <a:noFill/>
                    </a:lnR>
                    <a:lnT>
                      <a:noFill/>
                    </a:lnT>
                    <a:lnB>
                      <a:noFill/>
                    </a:lnB>
                    <a:solidFill>
                      <a:srgbClr val="4C6DB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0.61</a:t>
                      </a:r>
                    </a:p>
                  </a:txBody>
                  <a:tcPr marL="0" marR="0" marT="0" marB="0" anchor="b">
                    <a:lnL>
                      <a:noFill/>
                    </a:lnL>
                    <a:lnR>
                      <a:noFill/>
                    </a:lnR>
                    <a:lnT>
                      <a:noFill/>
                    </a:lnT>
                    <a:lnB>
                      <a:noFill/>
                    </a:lnB>
                    <a:solidFill>
                      <a:srgbClr val="8F4476"/>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0.77</a:t>
                      </a:r>
                    </a:p>
                  </a:txBody>
                  <a:tcPr marL="0" marR="0" marT="0" marB="0" anchor="b">
                    <a:lnL>
                      <a:noFill/>
                    </a:lnL>
                    <a:lnR>
                      <a:noFill/>
                    </a:lnR>
                    <a:lnT>
                      <a:noFill/>
                    </a:lnT>
                    <a:lnB>
                      <a:noFill/>
                    </a:lnB>
                    <a:solidFill>
                      <a:srgbClr val="705796"/>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solidFill>
                      <a:srgbClr val="C4243E"/>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extLst>
                  <a:ext uri="{0D108BD9-81ED-4DB2-BD59-A6C34878D82A}">
                    <a16:rowId xmlns:a16="http://schemas.microsoft.com/office/drawing/2014/main" val="187195846"/>
                  </a:ext>
                </a:extLst>
              </a:tr>
              <a:tr h="86675">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0.73</a:t>
                      </a:r>
                    </a:p>
                  </a:txBody>
                  <a:tcPr marL="0" marR="0" marT="0" marB="0" anchor="b">
                    <a:lnL>
                      <a:noFill/>
                    </a:lnL>
                    <a:lnR>
                      <a:noFill/>
                    </a:lnR>
                    <a:lnT>
                      <a:noFill/>
                    </a:lnT>
                    <a:lnB>
                      <a:noFill/>
                    </a:lnB>
                    <a:solidFill>
                      <a:srgbClr val="78528E"/>
                    </a:solidFill>
                  </a:tcPr>
                </a:tc>
                <a:tc>
                  <a:txBody>
                    <a:bodyPr/>
                    <a:lstStyle/>
                    <a:p>
                      <a:pPr algn="r" fontAlgn="b"/>
                      <a:r>
                        <a:rPr lang="de-DE" sz="500" b="0" i="0" u="none" strike="noStrike">
                          <a:solidFill>
                            <a:srgbClr val="000000"/>
                          </a:solidFill>
                          <a:effectLst/>
                          <a:latin typeface="Arial" panose="020B0604020202020204" pitchFamily="34" charset="0"/>
                        </a:rPr>
                        <a:t>0.69</a:t>
                      </a:r>
                    </a:p>
                  </a:txBody>
                  <a:tcPr marL="0" marR="0" marT="0" marB="0" anchor="b">
                    <a:lnL>
                      <a:noFill/>
                    </a:lnL>
                    <a:lnR>
                      <a:noFill/>
                    </a:lnR>
                    <a:lnT>
                      <a:noFill/>
                    </a:lnT>
                    <a:lnB>
                      <a:noFill/>
                    </a:lnB>
                    <a:solidFill>
                      <a:srgbClr val="804D86"/>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solidFill>
                      <a:srgbClr val="C12642"/>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solidFill>
                      <a:srgbClr val="D7182A"/>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solidFill>
                      <a:srgbClr val="F4060C"/>
                    </a:solidFill>
                  </a:tcPr>
                </a:tc>
                <a:extLst>
                  <a:ext uri="{0D108BD9-81ED-4DB2-BD59-A6C34878D82A}">
                    <a16:rowId xmlns:a16="http://schemas.microsoft.com/office/drawing/2014/main" val="4263223658"/>
                  </a:ext>
                </a:extLst>
              </a:tr>
              <a:tr h="86675">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0.8</a:t>
                      </a:r>
                    </a:p>
                  </a:txBody>
                  <a:tcPr marL="0" marR="0" marT="0" marB="0" anchor="b">
                    <a:lnL>
                      <a:noFill/>
                    </a:lnL>
                    <a:lnR>
                      <a:noFill/>
                    </a:lnR>
                    <a:lnT>
                      <a:noFill/>
                    </a:lnT>
                    <a:lnB>
                      <a:noFill/>
                    </a:lnB>
                    <a:solidFill>
                      <a:srgbClr val="6B5A9C"/>
                    </a:solidFill>
                  </a:tcPr>
                </a:tc>
                <a:tc>
                  <a:txBody>
                    <a:bodyPr/>
                    <a:lstStyle/>
                    <a:p>
                      <a:pPr algn="r" fontAlgn="b"/>
                      <a:r>
                        <a:rPr lang="de-DE" sz="5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solidFill>
                      <a:srgbClr val="7E4F88"/>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solidFill>
                      <a:srgbClr val="87497E"/>
                    </a:solidFill>
                  </a:tcPr>
                </a:tc>
                <a:tc>
                  <a:txBody>
                    <a:bodyPr/>
                    <a:lstStyle/>
                    <a:p>
                      <a:pPr algn="r" fontAlgn="b"/>
                      <a:r>
                        <a:rPr lang="de-DE" sz="500" b="0" i="0" u="none" strike="noStrike">
                          <a:solidFill>
                            <a:srgbClr val="000000"/>
                          </a:solidFill>
                          <a:effectLst/>
                          <a:latin typeface="Arial" panose="020B0604020202020204" pitchFamily="34" charset="0"/>
                        </a:rPr>
                        <a:t>0.61</a:t>
                      </a:r>
                    </a:p>
                  </a:txBody>
                  <a:tcPr marL="0" marR="0" marT="0" marB="0" anchor="b">
                    <a:lnL>
                      <a:noFill/>
                    </a:lnL>
                    <a:lnR>
                      <a:noFill/>
                    </a:lnR>
                    <a:lnT>
                      <a:noFill/>
                    </a:lnT>
                    <a:lnB>
                      <a:noFill/>
                    </a:lnB>
                    <a:solidFill>
                      <a:srgbClr val="8F4476"/>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0.59</a:t>
                      </a:r>
                    </a:p>
                  </a:txBody>
                  <a:tcPr marL="0" marR="0" marT="0" marB="0" anchor="b">
                    <a:lnL>
                      <a:noFill/>
                    </a:lnL>
                    <a:lnR>
                      <a:noFill/>
                    </a:lnR>
                    <a:lnT>
                      <a:noFill/>
                    </a:lnT>
                    <a:lnB>
                      <a:noFill/>
                    </a:lnB>
                    <a:solidFill>
                      <a:srgbClr val="934272"/>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0.64</a:t>
                      </a:r>
                    </a:p>
                  </a:txBody>
                  <a:tcPr marL="0" marR="0" marT="0" marB="0" anchor="b">
                    <a:lnL>
                      <a:noFill/>
                    </a:lnL>
                    <a:lnR>
                      <a:noFill/>
                    </a:lnR>
                    <a:lnT>
                      <a:noFill/>
                    </a:lnT>
                    <a:lnB>
                      <a:noFill/>
                    </a:lnB>
                    <a:solidFill>
                      <a:srgbClr val="89487C"/>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a:t>
                      </a:r>
                    </a:p>
                  </a:txBody>
                  <a:tcPr marL="0" marR="0" marT="0" marB="0" anchor="b">
                    <a:lnL>
                      <a:noFill/>
                    </a:lnL>
                    <a:lnR>
                      <a:noFill/>
                    </a:lnR>
                    <a:lnT>
                      <a:noFill/>
                    </a:lnT>
                    <a:lnB>
                      <a:noFill/>
                    </a:lnB>
                    <a:solidFill>
                      <a:srgbClr val="CA203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solidFill>
                      <a:srgbClr val="F4060C"/>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extLst>
                  <a:ext uri="{0D108BD9-81ED-4DB2-BD59-A6C34878D82A}">
                    <a16:rowId xmlns:a16="http://schemas.microsoft.com/office/drawing/2014/main" val="3215807890"/>
                  </a:ext>
                </a:extLst>
              </a:tr>
              <a:tr h="86675">
                <a:tc>
                  <a:txBody>
                    <a:bodyPr/>
                    <a:lstStyle/>
                    <a:p>
                      <a:pPr algn="r" fontAlgn="b"/>
                      <a:r>
                        <a:rPr lang="de-DE" sz="500" b="0" i="0" u="none" strike="noStrike">
                          <a:solidFill>
                            <a:srgbClr val="000000"/>
                          </a:solidFill>
                          <a:effectLst/>
                          <a:latin typeface="Arial" panose="020B0604020202020204" pitchFamily="34" charset="0"/>
                        </a:rPr>
                        <a:t>0.77</a:t>
                      </a:r>
                    </a:p>
                  </a:txBody>
                  <a:tcPr marL="0" marR="0" marT="0" marB="0" anchor="b">
                    <a:lnL>
                      <a:noFill/>
                    </a:lnL>
                    <a:lnR>
                      <a:noFill/>
                    </a:lnR>
                    <a:lnT>
                      <a:noFill/>
                    </a:lnT>
                    <a:lnB>
                      <a:noFill/>
                    </a:lnB>
                    <a:solidFill>
                      <a:srgbClr val="705796"/>
                    </a:solidFill>
                  </a:tcPr>
                </a:tc>
                <a:tc>
                  <a:txBody>
                    <a:bodyPr/>
                    <a:lstStyle/>
                    <a:p>
                      <a:pPr algn="r" fontAlgn="b"/>
                      <a:r>
                        <a:rPr lang="de-DE" sz="5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solidFill>
                      <a:srgbClr val="745492"/>
                    </a:solidFill>
                  </a:tcPr>
                </a:tc>
                <a:tc>
                  <a:txBody>
                    <a:bodyPr/>
                    <a:lstStyle/>
                    <a:p>
                      <a:pPr algn="r" fontAlgn="b"/>
                      <a:r>
                        <a:rPr lang="de-DE" sz="500" b="0" i="0" u="none" strike="noStrike">
                          <a:solidFill>
                            <a:srgbClr val="000000"/>
                          </a:solidFill>
                          <a:effectLst/>
                          <a:latin typeface="Arial" panose="020B0604020202020204" pitchFamily="34" charset="0"/>
                        </a:rPr>
                        <a:t>0.75</a:t>
                      </a:r>
                    </a:p>
                  </a:txBody>
                  <a:tcPr marL="0" marR="0" marT="0" marB="0" anchor="b">
                    <a:lnL>
                      <a:noFill/>
                    </a:lnL>
                    <a:lnR>
                      <a:noFill/>
                    </a:lnR>
                    <a:lnT>
                      <a:noFill/>
                    </a:lnT>
                    <a:lnB>
                      <a:noFill/>
                    </a:lnB>
                    <a:solidFill>
                      <a:srgbClr val="745492"/>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0.73</a:t>
                      </a:r>
                    </a:p>
                  </a:txBody>
                  <a:tcPr marL="0" marR="0" marT="0" marB="0" anchor="b">
                    <a:lnL>
                      <a:noFill/>
                    </a:lnL>
                    <a:lnR>
                      <a:noFill/>
                    </a:lnR>
                    <a:lnT>
                      <a:noFill/>
                    </a:lnT>
                    <a:lnB>
                      <a:noFill/>
                    </a:lnB>
                    <a:solidFill>
                      <a:srgbClr val="78528E"/>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solidFill>
                      <a:srgbClr val="87497E"/>
                    </a:solidFill>
                  </a:tcPr>
                </a:tc>
                <a:tc>
                  <a:txBody>
                    <a:bodyPr/>
                    <a:lstStyle/>
                    <a:p>
                      <a:pPr algn="r" fontAlgn="b"/>
                      <a:r>
                        <a:rPr lang="de-DE" sz="5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solidFill>
                      <a:srgbClr val="87497E"/>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solidFill>
                      <a:srgbClr val="C12642"/>
                    </a:solidFill>
                  </a:tcPr>
                </a:tc>
                <a:tc>
                  <a:txBody>
                    <a:bodyPr/>
                    <a:lstStyle/>
                    <a:p>
                      <a:pPr algn="r" fontAlgn="b"/>
                      <a:r>
                        <a:rPr lang="de-DE" sz="5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solidFill>
                      <a:srgbClr val="C22540"/>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3381121524"/>
                  </a:ext>
                </a:extLst>
              </a:tr>
              <a:tr h="86675">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0.69</a:t>
                      </a:r>
                    </a:p>
                  </a:txBody>
                  <a:tcPr marL="0" marR="0" marT="0" marB="0" anchor="b">
                    <a:lnL>
                      <a:noFill/>
                    </a:lnL>
                    <a:lnR>
                      <a:noFill/>
                    </a:lnR>
                    <a:lnT>
                      <a:noFill/>
                    </a:lnT>
                    <a:lnB>
                      <a:noFill/>
                    </a:lnB>
                    <a:solidFill>
                      <a:srgbClr val="804D86"/>
                    </a:solidFill>
                  </a:tcPr>
                </a:tc>
                <a:tc>
                  <a:txBody>
                    <a:bodyPr/>
                    <a:lstStyle/>
                    <a:p>
                      <a:pPr algn="r" fontAlgn="b"/>
                      <a:r>
                        <a:rPr lang="de-DE" sz="500" b="0" i="0" u="none" strike="noStrike">
                          <a:solidFill>
                            <a:srgbClr val="000000"/>
                          </a:solidFill>
                          <a:effectLst/>
                          <a:latin typeface="Arial" panose="020B0604020202020204" pitchFamily="34" charset="0"/>
                        </a:rPr>
                        <a:t>0.7</a:t>
                      </a:r>
                    </a:p>
                  </a:txBody>
                  <a:tcPr marL="0" marR="0" marT="0" marB="0" anchor="b">
                    <a:lnL>
                      <a:noFill/>
                    </a:lnL>
                    <a:lnR>
                      <a:noFill/>
                    </a:lnR>
                    <a:lnT>
                      <a:noFill/>
                    </a:lnT>
                    <a:lnB>
                      <a:noFill/>
                    </a:lnB>
                    <a:solidFill>
                      <a:srgbClr val="7E4F88"/>
                    </a:solidFill>
                  </a:tcPr>
                </a:tc>
                <a:tc>
                  <a:txBody>
                    <a:bodyPr/>
                    <a:lstStyle/>
                    <a:p>
                      <a:pPr algn="r" fontAlgn="b"/>
                      <a:r>
                        <a:rPr lang="de-DE" sz="5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solidFill>
                      <a:srgbClr val="765390"/>
                    </a:solidFill>
                  </a:tcPr>
                </a:tc>
                <a:tc>
                  <a:txBody>
                    <a:bodyPr/>
                    <a:lstStyle/>
                    <a:p>
                      <a:pPr algn="r" fontAlgn="b"/>
                      <a:r>
                        <a:rPr lang="de-DE" sz="500" b="0" i="0" u="none" strike="noStrike">
                          <a:solidFill>
                            <a:srgbClr val="000000"/>
                          </a:solidFill>
                          <a:effectLst/>
                          <a:latin typeface="Arial" panose="020B0604020202020204" pitchFamily="34" charset="0"/>
                        </a:rPr>
                        <a:t>0.74</a:t>
                      </a:r>
                    </a:p>
                  </a:txBody>
                  <a:tcPr marL="0" marR="0" marT="0" marB="0" anchor="b">
                    <a:lnL>
                      <a:noFill/>
                    </a:lnL>
                    <a:lnR>
                      <a:noFill/>
                    </a:lnR>
                    <a:lnT>
                      <a:noFill/>
                    </a:lnT>
                    <a:lnB>
                      <a:noFill/>
                    </a:lnB>
                    <a:solidFill>
                      <a:srgbClr val="765390"/>
                    </a:solidFill>
                  </a:tcPr>
                </a:tc>
                <a:tc>
                  <a:txBody>
                    <a:bodyPr/>
                    <a:lstStyle/>
                    <a:p>
                      <a:pPr algn="r" fontAlgn="b"/>
                      <a:r>
                        <a:rPr lang="de-DE" sz="500" b="0" i="0" u="none" strike="noStrike">
                          <a:solidFill>
                            <a:srgbClr val="000000"/>
                          </a:solidFill>
                          <a:effectLst/>
                          <a:latin typeface="Arial" panose="020B0604020202020204" pitchFamily="34" charset="0"/>
                        </a:rPr>
                        <a:t>0.77</a:t>
                      </a:r>
                    </a:p>
                  </a:txBody>
                  <a:tcPr marL="0" marR="0" marT="0" marB="0" anchor="b">
                    <a:lnL>
                      <a:noFill/>
                    </a:lnL>
                    <a:lnR>
                      <a:noFill/>
                    </a:lnR>
                    <a:lnT>
                      <a:noFill/>
                    </a:lnT>
                    <a:lnB>
                      <a:noFill/>
                    </a:lnB>
                    <a:solidFill>
                      <a:srgbClr val="705796"/>
                    </a:solidFill>
                  </a:tcPr>
                </a:tc>
                <a:tc>
                  <a:txBody>
                    <a:bodyPr/>
                    <a:lstStyle/>
                    <a:p>
                      <a:pPr algn="r" fontAlgn="b"/>
                      <a:r>
                        <a:rPr lang="de-DE" sz="500" b="0" i="0" u="none" strike="noStrike">
                          <a:solidFill>
                            <a:srgbClr val="000000"/>
                          </a:solidFill>
                          <a:effectLst/>
                          <a:latin typeface="Arial" panose="020B0604020202020204" pitchFamily="34" charset="0"/>
                        </a:rPr>
                        <a:t>0.69</a:t>
                      </a:r>
                    </a:p>
                  </a:txBody>
                  <a:tcPr marL="0" marR="0" marT="0" marB="0" anchor="b">
                    <a:lnL>
                      <a:noFill/>
                    </a:lnL>
                    <a:lnR>
                      <a:noFill/>
                    </a:lnR>
                    <a:lnT>
                      <a:noFill/>
                    </a:lnT>
                    <a:lnB>
                      <a:noFill/>
                    </a:lnB>
                    <a:solidFill>
                      <a:srgbClr val="804D86"/>
                    </a:solidFill>
                  </a:tcPr>
                </a:tc>
                <a:tc>
                  <a:txBody>
                    <a:bodyPr/>
                    <a:lstStyle/>
                    <a:p>
                      <a:pPr algn="r" fontAlgn="b"/>
                      <a:r>
                        <a:rPr lang="de-DE" sz="500" b="0" i="0" u="none" strike="noStrike">
                          <a:solidFill>
                            <a:srgbClr val="000000"/>
                          </a:solidFill>
                          <a:effectLst/>
                          <a:latin typeface="Arial" panose="020B0604020202020204" pitchFamily="34" charset="0"/>
                        </a:rPr>
                        <a:t>0.59</a:t>
                      </a:r>
                    </a:p>
                  </a:txBody>
                  <a:tcPr marL="0" marR="0" marT="0" marB="0" anchor="b">
                    <a:lnL>
                      <a:noFill/>
                    </a:lnL>
                    <a:lnR>
                      <a:noFill/>
                    </a:lnR>
                    <a:lnT>
                      <a:noFill/>
                    </a:lnT>
                    <a:lnB>
                      <a:noFill/>
                    </a:lnB>
                    <a:solidFill>
                      <a:srgbClr val="934272"/>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solidFill>
                      <a:srgbClr val="9C3C68"/>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solidFill>
                      <a:srgbClr val="EE0A12"/>
                    </a:solidFill>
                  </a:tcPr>
                </a:tc>
                <a:extLst>
                  <a:ext uri="{0D108BD9-81ED-4DB2-BD59-A6C34878D82A}">
                    <a16:rowId xmlns:a16="http://schemas.microsoft.com/office/drawing/2014/main" val="1504208466"/>
                  </a:ext>
                </a:extLst>
              </a:tr>
              <a:tr h="86675">
                <a:tc>
                  <a:txBody>
                    <a:bodyPr/>
                    <a:lstStyle/>
                    <a:p>
                      <a:pPr algn="r" fontAlgn="b"/>
                      <a:r>
                        <a:rPr lang="de-DE" sz="500" b="0" i="0" u="none" strike="noStrike">
                          <a:solidFill>
                            <a:srgbClr val="000000"/>
                          </a:solidFill>
                          <a:effectLst/>
                          <a:latin typeface="Arial" panose="020B0604020202020204" pitchFamily="34" charset="0"/>
                        </a:rPr>
                        <a:t>0.82</a:t>
                      </a:r>
                    </a:p>
                  </a:txBody>
                  <a:tcPr marL="0" marR="0" marT="0" marB="0" anchor="b">
                    <a:lnL>
                      <a:noFill/>
                    </a:lnL>
                    <a:lnR>
                      <a:noFill/>
                    </a:lnR>
                    <a:lnT>
                      <a:noFill/>
                    </a:lnT>
                    <a:lnB>
                      <a:noFill/>
                    </a:lnB>
                    <a:solidFill>
                      <a:srgbClr val="675D9F"/>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solidFill>
                      <a:srgbClr val="87497E"/>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extLst>
                  <a:ext uri="{0D108BD9-81ED-4DB2-BD59-A6C34878D82A}">
                    <a16:rowId xmlns:a16="http://schemas.microsoft.com/office/drawing/2014/main" val="2676808424"/>
                  </a:ext>
                </a:extLst>
              </a:tr>
              <a:tr h="86675">
                <a:tc>
                  <a:txBody>
                    <a:bodyPr/>
                    <a:lstStyle/>
                    <a:p>
                      <a:pPr algn="r" fontAlgn="b"/>
                      <a:r>
                        <a:rPr lang="de-DE" sz="500" b="0" i="0" u="none" strike="noStrike">
                          <a:solidFill>
                            <a:srgbClr val="000000"/>
                          </a:solidFill>
                          <a:effectLst/>
                          <a:latin typeface="Arial" panose="020B0604020202020204" pitchFamily="34" charset="0"/>
                        </a:rPr>
                        <a:t>0.82</a:t>
                      </a:r>
                    </a:p>
                  </a:txBody>
                  <a:tcPr marL="0" marR="0" marT="0" marB="0" anchor="b">
                    <a:lnL>
                      <a:noFill/>
                    </a:lnL>
                    <a:lnR>
                      <a:noFill/>
                    </a:lnR>
                    <a:lnT>
                      <a:noFill/>
                    </a:lnT>
                    <a:lnB>
                      <a:noFill/>
                    </a:lnB>
                    <a:solidFill>
                      <a:srgbClr val="675D9F"/>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0.86</a:t>
                      </a:r>
                    </a:p>
                  </a:txBody>
                  <a:tcPr marL="0" marR="0" marT="0" marB="0" anchor="b">
                    <a:lnL>
                      <a:noFill/>
                    </a:lnL>
                    <a:lnR>
                      <a:noFill/>
                    </a:lnR>
                    <a:lnT>
                      <a:noFill/>
                    </a:lnT>
                    <a:lnB>
                      <a:noFill/>
                    </a:lnB>
                    <a:solidFill>
                      <a:srgbClr val="5F61A8"/>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0.65</a:t>
                      </a:r>
                    </a:p>
                  </a:txBody>
                  <a:tcPr marL="0" marR="0" marT="0" marB="0" anchor="b">
                    <a:lnL>
                      <a:noFill/>
                    </a:lnL>
                    <a:lnR>
                      <a:noFill/>
                    </a:lnR>
                    <a:lnT>
                      <a:noFill/>
                    </a:lnT>
                    <a:lnB>
                      <a:noFill/>
                    </a:lnB>
                    <a:solidFill>
                      <a:srgbClr val="87497E"/>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extLst>
                  <a:ext uri="{0D108BD9-81ED-4DB2-BD59-A6C34878D82A}">
                    <a16:rowId xmlns:a16="http://schemas.microsoft.com/office/drawing/2014/main" val="282965605"/>
                  </a:ext>
                </a:extLst>
              </a:tr>
              <a:tr h="86675">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0.68</a:t>
                      </a:r>
                    </a:p>
                  </a:txBody>
                  <a:tcPr marL="0" marR="0" marT="0" marB="0" anchor="b">
                    <a:lnL>
                      <a:noFill/>
                    </a:lnL>
                    <a:lnR>
                      <a:noFill/>
                    </a:lnR>
                    <a:lnT>
                      <a:noFill/>
                    </a:lnT>
                    <a:lnB>
                      <a:noFill/>
                    </a:lnB>
                    <a:solidFill>
                      <a:srgbClr val="824C84"/>
                    </a:solidFill>
                  </a:tcPr>
                </a:tc>
                <a:tc>
                  <a:txBody>
                    <a:bodyPr/>
                    <a:lstStyle/>
                    <a:p>
                      <a:pPr algn="r" fontAlgn="b"/>
                      <a:r>
                        <a:rPr lang="de-DE" sz="500" b="0" i="0" u="none" strike="noStrike">
                          <a:solidFill>
                            <a:srgbClr val="000000"/>
                          </a:solidFill>
                          <a:effectLst/>
                          <a:latin typeface="Arial" panose="020B0604020202020204" pitchFamily="34" charset="0"/>
                        </a:rPr>
                        <a:t>0.57</a:t>
                      </a:r>
                    </a:p>
                  </a:txBody>
                  <a:tcPr marL="0" marR="0" marT="0" marB="0" anchor="b">
                    <a:lnL>
                      <a:noFill/>
                    </a:lnL>
                    <a:lnR>
                      <a:noFill/>
                    </a:lnR>
                    <a:lnT>
                      <a:noFill/>
                    </a:lnT>
                    <a:lnB>
                      <a:noFill/>
                    </a:lnB>
                    <a:solidFill>
                      <a:srgbClr val="973F6D"/>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0.56</a:t>
                      </a:r>
                    </a:p>
                  </a:txBody>
                  <a:tcPr marL="0" marR="0" marT="0" marB="0" anchor="b">
                    <a:lnL>
                      <a:noFill/>
                    </a:lnL>
                    <a:lnR>
                      <a:noFill/>
                    </a:lnR>
                    <a:lnT>
                      <a:noFill/>
                    </a:lnT>
                    <a:lnB>
                      <a:noFill/>
                    </a:lnB>
                    <a:solidFill>
                      <a:srgbClr val="983E6C"/>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0.64</a:t>
                      </a:r>
                    </a:p>
                  </a:txBody>
                  <a:tcPr marL="0" marR="0" marT="0" marB="0" anchor="b">
                    <a:lnL>
                      <a:noFill/>
                    </a:lnL>
                    <a:lnR>
                      <a:noFill/>
                    </a:lnR>
                    <a:lnT>
                      <a:noFill/>
                    </a:lnT>
                    <a:lnB>
                      <a:noFill/>
                    </a:lnB>
                    <a:solidFill>
                      <a:srgbClr val="89487C"/>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solidFill>
                      <a:srgbClr val="C8213A"/>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extLst>
                  <a:ext uri="{0D108BD9-81ED-4DB2-BD59-A6C34878D82A}">
                    <a16:rowId xmlns:a16="http://schemas.microsoft.com/office/drawing/2014/main" val="58801132"/>
                  </a:ext>
                </a:extLst>
              </a:tr>
              <a:tr h="86675">
                <a:tc>
                  <a:txBody>
                    <a:bodyPr/>
                    <a:lstStyle/>
                    <a:p>
                      <a:pPr algn="r" fontAlgn="b"/>
                      <a:r>
                        <a:rPr lang="de-DE" sz="5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solidFill>
                      <a:srgbClr val="9C3C68"/>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0.72</a:t>
                      </a:r>
                    </a:p>
                  </a:txBody>
                  <a:tcPr marL="0" marR="0" marT="0" marB="0" anchor="b">
                    <a:lnL>
                      <a:noFill/>
                    </a:lnL>
                    <a:lnR>
                      <a:noFill/>
                    </a:lnR>
                    <a:lnT>
                      <a:noFill/>
                    </a:lnT>
                    <a:lnB>
                      <a:noFill/>
                    </a:lnB>
                    <a:solidFill>
                      <a:srgbClr val="7A518C"/>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0.54</a:t>
                      </a:r>
                    </a:p>
                  </a:txBody>
                  <a:tcPr marL="0" marR="0" marT="0" marB="0" anchor="b">
                    <a:lnL>
                      <a:noFill/>
                    </a:lnL>
                    <a:lnR>
                      <a:noFill/>
                    </a:lnR>
                    <a:lnT>
                      <a:noFill/>
                    </a:lnT>
                    <a:lnB>
                      <a:noFill/>
                    </a:lnB>
                    <a:solidFill>
                      <a:srgbClr val="9C3C6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solidFill>
                      <a:srgbClr val="BD2846"/>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solidFill>
                      <a:srgbClr val="C8213A"/>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solidFill>
                      <a:srgbClr val="D41A2E"/>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solidFill>
                      <a:srgbClr val="F6050A"/>
                    </a:solidFill>
                  </a:tcPr>
                </a:tc>
                <a:extLst>
                  <a:ext uri="{0D108BD9-81ED-4DB2-BD59-A6C34878D82A}">
                    <a16:rowId xmlns:a16="http://schemas.microsoft.com/office/drawing/2014/main" val="97555014"/>
                  </a:ext>
                </a:extLst>
              </a:tr>
              <a:tr h="86675">
                <a:tc>
                  <a:txBody>
                    <a:bodyPr/>
                    <a:lstStyle/>
                    <a:p>
                      <a:pPr algn="r" fontAlgn="b"/>
                      <a:r>
                        <a:rPr lang="de-DE" sz="500" b="0" i="0" u="none" strike="noStrike">
                          <a:solidFill>
                            <a:srgbClr val="000000"/>
                          </a:solidFill>
                          <a:effectLst/>
                          <a:latin typeface="Arial" panose="020B0604020202020204" pitchFamily="34" charset="0"/>
                        </a:rPr>
                        <a:t>0.63</a:t>
                      </a:r>
                    </a:p>
                  </a:txBody>
                  <a:tcPr marL="0" marR="0" marT="0" marB="0" anchor="b">
                    <a:lnL>
                      <a:noFill/>
                    </a:lnL>
                    <a:lnR>
                      <a:noFill/>
                    </a:lnR>
                    <a:lnT>
                      <a:noFill/>
                    </a:lnT>
                    <a:lnB>
                      <a:noFill/>
                    </a:lnB>
                    <a:solidFill>
                      <a:srgbClr val="8B467A"/>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0.53</a:t>
                      </a:r>
                    </a:p>
                  </a:txBody>
                  <a:tcPr marL="0" marR="0" marT="0" marB="0" anchor="b">
                    <a:lnL>
                      <a:noFill/>
                    </a:lnL>
                    <a:lnR>
                      <a:noFill/>
                    </a:lnR>
                    <a:lnT>
                      <a:noFill/>
                    </a:lnT>
                    <a:lnB>
                      <a:noFill/>
                    </a:lnB>
                    <a:solidFill>
                      <a:srgbClr val="9E3B66"/>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0.5</a:t>
                      </a:r>
                    </a:p>
                  </a:txBody>
                  <a:tcPr marL="0" marR="0" marT="0" marB="0" anchor="b">
                    <a:lnL>
                      <a:noFill/>
                    </a:lnL>
                    <a:lnR>
                      <a:noFill/>
                    </a:lnR>
                    <a:lnT>
                      <a:noFill/>
                    </a:lnT>
                    <a:lnB>
                      <a:noFill/>
                    </a:lnB>
                    <a:solidFill>
                      <a:srgbClr val="A43760"/>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0.51</a:t>
                      </a:r>
                    </a:p>
                  </a:txBody>
                  <a:tcPr marL="0" marR="0" marT="0" marB="0" anchor="b">
                    <a:lnL>
                      <a:noFill/>
                    </a:lnL>
                    <a:lnR>
                      <a:noFill/>
                    </a:lnR>
                    <a:lnT>
                      <a:noFill/>
                    </a:lnT>
                    <a:lnB>
                      <a:noFill/>
                    </a:lnB>
                    <a:solidFill>
                      <a:srgbClr val="A23962"/>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solidFill>
                      <a:srgbClr val="BD2846"/>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solidFill>
                      <a:srgbClr val="F6050A"/>
                    </a:solidFill>
                  </a:tcPr>
                </a:tc>
                <a:extLst>
                  <a:ext uri="{0D108BD9-81ED-4DB2-BD59-A6C34878D82A}">
                    <a16:rowId xmlns:a16="http://schemas.microsoft.com/office/drawing/2014/main" val="3588343040"/>
                  </a:ext>
                </a:extLst>
              </a:tr>
              <a:tr h="86675">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0.95</a:t>
                      </a:r>
                    </a:p>
                  </a:txBody>
                  <a:tcPr marL="0" marR="0" marT="0" marB="0" anchor="b">
                    <a:lnL>
                      <a:noFill/>
                    </a:lnL>
                    <a:lnR>
                      <a:noFill/>
                    </a:lnR>
                    <a:lnT>
                      <a:noFill/>
                    </a:lnT>
                    <a:lnB>
                      <a:noFill/>
                    </a:lnB>
                    <a:solidFill>
                      <a:srgbClr val="4E6CBA"/>
                    </a:solidFill>
                  </a:tcPr>
                </a:tc>
                <a:tc>
                  <a:txBody>
                    <a:bodyPr/>
                    <a:lstStyle/>
                    <a:p>
                      <a:pPr algn="r" fontAlgn="b"/>
                      <a:r>
                        <a:rPr lang="de-DE" sz="5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solidFill>
                      <a:srgbClr val="5667B2"/>
                    </a:solidFill>
                  </a:tcPr>
                </a:tc>
                <a:tc>
                  <a:txBody>
                    <a:bodyPr/>
                    <a:lstStyle/>
                    <a:p>
                      <a:pPr algn="r" fontAlgn="b"/>
                      <a:r>
                        <a:rPr lang="de-DE" sz="5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solidFill>
                      <a:srgbClr val="BD284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964484952"/>
                  </a:ext>
                </a:extLst>
              </a:tr>
              <a:tr h="86675">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0.44</a:t>
                      </a:r>
                    </a:p>
                  </a:txBody>
                  <a:tcPr marL="0" marR="0" marT="0" marB="0" anchor="b">
                    <a:lnL>
                      <a:noFill/>
                    </a:lnL>
                    <a:lnR>
                      <a:noFill/>
                    </a:lnR>
                    <a:lnT>
                      <a:noFill/>
                    </a:lnT>
                    <a:lnB>
                      <a:noFill/>
                    </a:lnB>
                    <a:solidFill>
                      <a:srgbClr val="AF305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0.95</a:t>
                      </a:r>
                    </a:p>
                  </a:txBody>
                  <a:tcPr marL="0" marR="0" marT="0" marB="0" anchor="b">
                    <a:lnL>
                      <a:noFill/>
                    </a:lnL>
                    <a:lnR>
                      <a:noFill/>
                    </a:lnR>
                    <a:lnT>
                      <a:noFill/>
                    </a:lnT>
                    <a:lnB>
                      <a:noFill/>
                    </a:lnB>
                    <a:solidFill>
                      <a:srgbClr val="4E6CBA"/>
                    </a:solidFill>
                  </a:tcPr>
                </a:tc>
                <a:tc>
                  <a:txBody>
                    <a:bodyPr/>
                    <a:lstStyle/>
                    <a:p>
                      <a:pPr algn="r" fontAlgn="b"/>
                      <a:r>
                        <a:rPr lang="de-DE" sz="5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solidFill>
                      <a:srgbClr val="5667B2"/>
                    </a:solidFill>
                  </a:tcPr>
                </a:tc>
                <a:tc>
                  <a:txBody>
                    <a:bodyPr/>
                    <a:lstStyle/>
                    <a:p>
                      <a:pPr algn="r" fontAlgn="b"/>
                      <a:r>
                        <a:rPr lang="de-DE" sz="5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solidFill>
                      <a:srgbClr val="BD284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1175588064"/>
                  </a:ext>
                </a:extLst>
              </a:tr>
              <a:tr h="86675">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0.55</a:t>
                      </a:r>
                    </a:p>
                  </a:txBody>
                  <a:tcPr marL="0" marR="0" marT="0" marB="0" anchor="b">
                    <a:lnL>
                      <a:noFill/>
                    </a:lnL>
                    <a:lnR>
                      <a:noFill/>
                    </a:lnR>
                    <a:lnT>
                      <a:noFill/>
                    </a:lnT>
                    <a:lnB>
                      <a:noFill/>
                    </a:lnB>
                    <a:solidFill>
                      <a:srgbClr val="9A3D6A"/>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0.49</a:t>
                      </a:r>
                    </a:p>
                  </a:txBody>
                  <a:tcPr marL="0" marR="0" marT="0" marB="0" anchor="b">
                    <a:lnL>
                      <a:noFill/>
                    </a:lnL>
                    <a:lnR>
                      <a:noFill/>
                    </a:lnR>
                    <a:lnT>
                      <a:noFill/>
                    </a:lnT>
                    <a:lnB>
                      <a:noFill/>
                    </a:lnB>
                    <a:solidFill>
                      <a:srgbClr val="A6365E"/>
                    </a:solidFill>
                  </a:tcPr>
                </a:tc>
                <a:tc>
                  <a:txBody>
                    <a:bodyPr/>
                    <a:lstStyle/>
                    <a:p>
                      <a:pPr algn="r" fontAlgn="b"/>
                      <a:r>
                        <a:rPr lang="de-DE" sz="500" b="0" i="0" u="none" strike="noStrike">
                          <a:solidFill>
                            <a:srgbClr val="000000"/>
                          </a:solidFill>
                          <a:effectLst/>
                          <a:latin typeface="Arial" panose="020B0604020202020204" pitchFamily="34" charset="0"/>
                        </a:rPr>
                        <a:t>0.58</a:t>
                      </a:r>
                    </a:p>
                  </a:txBody>
                  <a:tcPr marL="0" marR="0" marT="0" marB="0" anchor="b">
                    <a:lnL>
                      <a:noFill/>
                    </a:lnL>
                    <a:lnR>
                      <a:noFill/>
                    </a:lnR>
                    <a:lnT>
                      <a:noFill/>
                    </a:lnT>
                    <a:lnB>
                      <a:noFill/>
                    </a:lnB>
                    <a:solidFill>
                      <a:srgbClr val="954170"/>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0.52</a:t>
                      </a:r>
                    </a:p>
                  </a:txBody>
                  <a:tcPr marL="0" marR="0" marT="0" marB="0" anchor="b">
                    <a:lnL>
                      <a:noFill/>
                    </a:lnL>
                    <a:lnR>
                      <a:noFill/>
                    </a:lnR>
                    <a:lnT>
                      <a:noFill/>
                    </a:lnT>
                    <a:lnB>
                      <a:noFill/>
                    </a:lnB>
                    <a:solidFill>
                      <a:srgbClr val="A03A64"/>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0.48</a:t>
                      </a:r>
                    </a:p>
                  </a:txBody>
                  <a:tcPr marL="0" marR="0" marT="0" marB="0" anchor="b">
                    <a:lnL>
                      <a:noFill/>
                    </a:lnL>
                    <a:lnR>
                      <a:noFill/>
                    </a:lnR>
                    <a:lnT>
                      <a:noFill/>
                    </a:lnT>
                    <a:lnB>
                      <a:noFill/>
                    </a:lnB>
                    <a:solidFill>
                      <a:srgbClr val="A8355C"/>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970712393"/>
                  </a:ext>
                </a:extLst>
              </a:tr>
              <a:tr h="86675">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solidFill>
                      <a:srgbClr val="C12642"/>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0.45</a:t>
                      </a:r>
                    </a:p>
                  </a:txBody>
                  <a:tcPr marL="0" marR="0" marT="0" marB="0" anchor="b">
                    <a:lnL>
                      <a:noFill/>
                    </a:lnL>
                    <a:lnR>
                      <a:noFill/>
                    </a:lnR>
                    <a:lnT>
                      <a:noFill/>
                    </a:lnT>
                    <a:lnB>
                      <a:noFill/>
                    </a:lnB>
                    <a:solidFill>
                      <a:srgbClr val="AD3256"/>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0.95</a:t>
                      </a:r>
                    </a:p>
                  </a:txBody>
                  <a:tcPr marL="0" marR="0" marT="0" marB="0" anchor="b">
                    <a:lnL>
                      <a:noFill/>
                    </a:lnL>
                    <a:lnR>
                      <a:noFill/>
                    </a:lnR>
                    <a:lnT>
                      <a:noFill/>
                    </a:lnT>
                    <a:lnB>
                      <a:noFill/>
                    </a:lnB>
                    <a:solidFill>
                      <a:srgbClr val="4E6CBA"/>
                    </a:solidFill>
                  </a:tcPr>
                </a:tc>
                <a:tc>
                  <a:txBody>
                    <a:bodyPr/>
                    <a:lstStyle/>
                    <a:p>
                      <a:pPr algn="r" fontAlgn="b"/>
                      <a:r>
                        <a:rPr lang="de-DE" sz="500" b="0" i="0" u="none" strike="noStrike">
                          <a:solidFill>
                            <a:srgbClr val="000000"/>
                          </a:solidFill>
                          <a:effectLst/>
                          <a:latin typeface="Arial" panose="020B0604020202020204" pitchFamily="34" charset="0"/>
                        </a:rPr>
                        <a:t>0.95</a:t>
                      </a:r>
                    </a:p>
                  </a:txBody>
                  <a:tcPr marL="0" marR="0" marT="0" marB="0" anchor="b">
                    <a:lnL>
                      <a:noFill/>
                    </a:lnL>
                    <a:lnR>
                      <a:noFill/>
                    </a:lnR>
                    <a:lnT>
                      <a:noFill/>
                    </a:lnT>
                    <a:lnB>
                      <a:noFill/>
                    </a:lnB>
                    <a:solidFill>
                      <a:srgbClr val="4E6CBA"/>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solidFill>
                      <a:srgbClr val="4A6EBE"/>
                    </a:solidFill>
                  </a:tcPr>
                </a:tc>
                <a:tc>
                  <a:txBody>
                    <a:bodyPr/>
                    <a:lstStyle/>
                    <a:p>
                      <a:pPr algn="r" fontAlgn="b"/>
                      <a:r>
                        <a:rPr lang="de-DE" sz="5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solidFill>
                      <a:srgbClr val="C12642"/>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1901701149"/>
                  </a:ext>
                </a:extLst>
              </a:tr>
              <a:tr h="86675">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0.41</a:t>
                      </a:r>
                    </a:p>
                  </a:txBody>
                  <a:tcPr marL="0" marR="0" marT="0" marB="0" anchor="b">
                    <a:lnL>
                      <a:noFill/>
                    </a:lnL>
                    <a:lnR>
                      <a:noFill/>
                    </a:lnR>
                    <a:lnT>
                      <a:noFill/>
                    </a:lnT>
                    <a:lnB>
                      <a:noFill/>
                    </a:lnB>
                    <a:solidFill>
                      <a:srgbClr val="B52D4D"/>
                    </a:solidFill>
                  </a:tcPr>
                </a:tc>
                <a:tc>
                  <a:txBody>
                    <a:bodyPr/>
                    <a:lstStyle/>
                    <a:p>
                      <a:pPr algn="r" fontAlgn="b"/>
                      <a:r>
                        <a:rPr lang="de-DE" sz="500" b="0" i="0" u="none" strike="noStrike">
                          <a:solidFill>
                            <a:srgbClr val="000000"/>
                          </a:solidFill>
                          <a:effectLst/>
                          <a:latin typeface="Arial" panose="020B0604020202020204" pitchFamily="34" charset="0"/>
                        </a:rPr>
                        <a:t>0.4</a:t>
                      </a:r>
                    </a:p>
                  </a:txBody>
                  <a:tcPr marL="0" marR="0" marT="0" marB="0" anchor="b">
                    <a:lnL>
                      <a:noFill/>
                    </a:lnL>
                    <a:lnR>
                      <a:noFill/>
                    </a:lnR>
                    <a:lnT>
                      <a:noFill/>
                    </a:lnT>
                    <a:lnB>
                      <a:noFill/>
                    </a:lnB>
                    <a:solidFill>
                      <a:srgbClr val="B72C4C"/>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0.38</a:t>
                      </a:r>
                    </a:p>
                  </a:txBody>
                  <a:tcPr marL="0" marR="0" marT="0" marB="0" anchor="b">
                    <a:lnL>
                      <a:noFill/>
                    </a:lnL>
                    <a:lnR>
                      <a:noFill/>
                    </a:lnR>
                    <a:lnT>
                      <a:noFill/>
                    </a:lnT>
                    <a:lnB>
                      <a:noFill/>
                    </a:lnB>
                    <a:solidFill>
                      <a:srgbClr val="BB2948"/>
                    </a:solidFill>
                  </a:tcPr>
                </a:tc>
                <a:tc>
                  <a:txBody>
                    <a:bodyPr/>
                    <a:lstStyle/>
                    <a:p>
                      <a:pPr algn="r" fontAlgn="b"/>
                      <a:r>
                        <a:rPr lang="de-DE" sz="5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solidFill>
                      <a:srgbClr val="C12642"/>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solidFill>
                      <a:srgbClr val="C22540"/>
                    </a:solidFill>
                  </a:tcPr>
                </a:tc>
                <a:tc>
                  <a:txBody>
                    <a:bodyPr/>
                    <a:lstStyle/>
                    <a:p>
                      <a:pPr algn="r" fontAlgn="b"/>
                      <a:r>
                        <a:rPr lang="de-DE" sz="500" b="0" i="0" u="none" strike="noStrike">
                          <a:solidFill>
                            <a:srgbClr val="000000"/>
                          </a:solidFill>
                          <a:effectLst/>
                          <a:latin typeface="Arial" panose="020B0604020202020204" pitchFamily="34" charset="0"/>
                        </a:rPr>
                        <a:t>0.36</a:t>
                      </a:r>
                    </a:p>
                  </a:txBody>
                  <a:tcPr marL="0" marR="0" marT="0" marB="0" anchor="b">
                    <a:lnL>
                      <a:noFill/>
                    </a:lnL>
                    <a:lnR>
                      <a:noFill/>
                    </a:lnR>
                    <a:lnT>
                      <a:noFill/>
                    </a:lnT>
                    <a:lnB>
                      <a:noFill/>
                    </a:lnB>
                    <a:solidFill>
                      <a:srgbClr val="BF2744"/>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0.43</a:t>
                      </a:r>
                    </a:p>
                  </a:txBody>
                  <a:tcPr marL="0" marR="0" marT="0" marB="0" anchor="b">
                    <a:lnL>
                      <a:noFill/>
                    </a:lnL>
                    <a:lnR>
                      <a:noFill/>
                    </a:lnR>
                    <a:lnT>
                      <a:noFill/>
                    </a:lnT>
                    <a:lnB>
                      <a:noFill/>
                    </a:lnB>
                    <a:solidFill>
                      <a:srgbClr val="B12F52"/>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0.42</a:t>
                      </a:r>
                    </a:p>
                  </a:txBody>
                  <a:tcPr marL="0" marR="0" marT="0" marB="0" anchor="b">
                    <a:lnL>
                      <a:noFill/>
                    </a:lnL>
                    <a:lnR>
                      <a:noFill/>
                    </a:lnR>
                    <a:lnT>
                      <a:noFill/>
                    </a:lnT>
                    <a:lnB>
                      <a:noFill/>
                    </a:lnB>
                    <a:solidFill>
                      <a:srgbClr val="B32E4F"/>
                    </a:solidFill>
                  </a:tcPr>
                </a:tc>
                <a:tc>
                  <a:txBody>
                    <a:bodyPr/>
                    <a:lstStyle/>
                    <a:p>
                      <a:pPr algn="r" fontAlgn="b"/>
                      <a:r>
                        <a:rPr lang="de-DE" sz="5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solidFill>
                      <a:srgbClr val="5667B2"/>
                    </a:solidFill>
                  </a:tcPr>
                </a:tc>
                <a:tc>
                  <a:txBody>
                    <a:bodyPr/>
                    <a:lstStyle/>
                    <a:p>
                      <a:pPr algn="r" fontAlgn="b"/>
                      <a:r>
                        <a:rPr lang="de-DE" sz="500" b="0" i="0" u="none" strike="noStrike">
                          <a:solidFill>
                            <a:srgbClr val="000000"/>
                          </a:solidFill>
                          <a:effectLst/>
                          <a:latin typeface="Arial" panose="020B0604020202020204" pitchFamily="34" charset="0"/>
                        </a:rPr>
                        <a:t>0.91</a:t>
                      </a:r>
                    </a:p>
                  </a:txBody>
                  <a:tcPr marL="0" marR="0" marT="0" marB="0" anchor="b">
                    <a:lnL>
                      <a:noFill/>
                    </a:lnL>
                    <a:lnR>
                      <a:noFill/>
                    </a:lnR>
                    <a:lnT>
                      <a:noFill/>
                    </a:lnT>
                    <a:lnB>
                      <a:noFill/>
                    </a:lnB>
                    <a:solidFill>
                      <a:srgbClr val="5667B2"/>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solidFill>
                      <a:srgbClr val="4A6EBE"/>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solidFill>
                      <a:srgbClr val="C22540"/>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solidFill>
                      <a:srgbClr val="EC0B13"/>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extLst>
                  <a:ext uri="{0D108BD9-81ED-4DB2-BD59-A6C34878D82A}">
                    <a16:rowId xmlns:a16="http://schemas.microsoft.com/office/drawing/2014/main" val="1957370167"/>
                  </a:ext>
                </a:extLst>
              </a:tr>
              <a:tr h="86675">
                <a:tc>
                  <a:txBody>
                    <a:bodyPr/>
                    <a:lstStyle/>
                    <a:p>
                      <a:pPr algn="r" fontAlgn="b"/>
                      <a:r>
                        <a:rPr lang="de-DE" sz="500" b="0" i="0" u="none" strike="noStrike">
                          <a:solidFill>
                            <a:srgbClr val="000000"/>
                          </a:solidFill>
                          <a:effectLst/>
                          <a:latin typeface="Arial" panose="020B0604020202020204" pitchFamily="34" charset="0"/>
                        </a:rPr>
                        <a:t>0.47</a:t>
                      </a:r>
                    </a:p>
                  </a:txBody>
                  <a:tcPr marL="0" marR="0" marT="0" marB="0" anchor="b">
                    <a:lnL>
                      <a:noFill/>
                    </a:lnL>
                    <a:lnR>
                      <a:noFill/>
                    </a:lnR>
                    <a:lnT>
                      <a:noFill/>
                    </a:lnT>
                    <a:lnB>
                      <a:noFill/>
                    </a:lnB>
                    <a:solidFill>
                      <a:srgbClr val="AA3459"/>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solidFill>
                      <a:srgbClr val="C4243E"/>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solidFill>
                      <a:srgbClr val="C4243E"/>
                    </a:solidFill>
                  </a:tcPr>
                </a:tc>
                <a:tc>
                  <a:txBody>
                    <a:bodyPr/>
                    <a:lstStyle/>
                    <a:p>
                      <a:pPr algn="r" fontAlgn="b"/>
                      <a:r>
                        <a:rPr lang="de-DE" sz="500" b="0" i="0" u="none" strike="noStrike">
                          <a:solidFill>
                            <a:srgbClr val="000000"/>
                          </a:solidFill>
                          <a:effectLst/>
                          <a:latin typeface="Arial" panose="020B0604020202020204" pitchFamily="34" charset="0"/>
                        </a:rPr>
                        <a:t>0.33</a:t>
                      </a:r>
                    </a:p>
                  </a:txBody>
                  <a:tcPr marL="0" marR="0" marT="0" marB="0" anchor="b">
                    <a:lnL>
                      <a:noFill/>
                    </a:lnL>
                    <a:lnR>
                      <a:noFill/>
                    </a:lnR>
                    <a:lnT>
                      <a:noFill/>
                    </a:lnT>
                    <a:lnB>
                      <a:noFill/>
                    </a:lnB>
                    <a:solidFill>
                      <a:srgbClr val="C4243E"/>
                    </a:solidFill>
                  </a:tcPr>
                </a:tc>
                <a:tc>
                  <a:txBody>
                    <a:bodyPr/>
                    <a:lstStyle/>
                    <a:p>
                      <a:pPr algn="r" fontAlgn="b"/>
                      <a:r>
                        <a:rPr lang="de-DE" sz="500" b="0" i="0" u="none" strike="noStrike">
                          <a:solidFill>
                            <a:srgbClr val="000000"/>
                          </a:solidFill>
                          <a:effectLst/>
                          <a:latin typeface="Arial" panose="020B0604020202020204" pitchFamily="34" charset="0"/>
                        </a:rPr>
                        <a:t>0.46</a:t>
                      </a:r>
                    </a:p>
                  </a:txBody>
                  <a:tcPr marL="0" marR="0" marT="0" marB="0" anchor="b">
                    <a:lnL>
                      <a:noFill/>
                    </a:lnL>
                    <a:lnR>
                      <a:noFill/>
                    </a:lnR>
                    <a:lnT>
                      <a:noFill/>
                    </a:lnT>
                    <a:lnB>
                      <a:noFill/>
                    </a:lnB>
                    <a:solidFill>
                      <a:srgbClr val="AC3358"/>
                    </a:solidFill>
                  </a:tcPr>
                </a:tc>
                <a:tc>
                  <a:txBody>
                    <a:bodyPr/>
                    <a:lstStyle/>
                    <a:p>
                      <a:pPr algn="r" fontAlgn="b"/>
                      <a:r>
                        <a:rPr lang="de-DE" sz="500" b="0" i="0" u="none" strike="noStrike">
                          <a:solidFill>
                            <a:srgbClr val="000000"/>
                          </a:solidFill>
                          <a:effectLst/>
                          <a:latin typeface="Arial" panose="020B0604020202020204" pitchFamily="34" charset="0"/>
                        </a:rPr>
                        <a:t>0.3</a:t>
                      </a:r>
                    </a:p>
                  </a:txBody>
                  <a:tcPr marL="0" marR="0" marT="0" marB="0" anchor="b">
                    <a:lnL>
                      <a:noFill/>
                    </a:lnL>
                    <a:lnR>
                      <a:noFill/>
                    </a:lnR>
                    <a:lnT>
                      <a:noFill/>
                    </a:lnT>
                    <a:lnB>
                      <a:noFill/>
                    </a:lnB>
                    <a:solidFill>
                      <a:srgbClr val="CA2038"/>
                    </a:solidFill>
                  </a:tcPr>
                </a:tc>
                <a:tc>
                  <a:txBody>
                    <a:bodyPr/>
                    <a:lstStyle/>
                    <a:p>
                      <a:pPr algn="r" fontAlgn="b"/>
                      <a:r>
                        <a:rPr lang="de-DE" sz="500" b="0" i="0" u="none" strike="noStrike">
                          <a:solidFill>
                            <a:srgbClr val="000000"/>
                          </a:solidFill>
                          <a:effectLst/>
                          <a:latin typeface="Arial" panose="020B0604020202020204" pitchFamily="34" charset="0"/>
                        </a:rPr>
                        <a:t>0.6</a:t>
                      </a:r>
                    </a:p>
                  </a:txBody>
                  <a:tcPr marL="0" marR="0" marT="0" marB="0" anchor="b">
                    <a:lnL>
                      <a:noFill/>
                    </a:lnL>
                    <a:lnR>
                      <a:noFill/>
                    </a:lnR>
                    <a:lnT>
                      <a:noFill/>
                    </a:lnT>
                    <a:lnB>
                      <a:noFill/>
                    </a:lnB>
                    <a:solidFill>
                      <a:srgbClr val="914374"/>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0.39</a:t>
                      </a:r>
                    </a:p>
                  </a:txBody>
                  <a:tcPr marL="0" marR="0" marT="0" marB="0" anchor="b">
                    <a:lnL>
                      <a:noFill/>
                    </a:lnL>
                    <a:lnR>
                      <a:noFill/>
                    </a:lnR>
                    <a:lnT>
                      <a:noFill/>
                    </a:lnT>
                    <a:lnB>
                      <a:noFill/>
                    </a:lnB>
                    <a:solidFill>
                      <a:srgbClr val="B92B4A"/>
                    </a:solidFill>
                  </a:tcPr>
                </a:tc>
                <a:tc>
                  <a:txBody>
                    <a:bodyPr/>
                    <a:lstStyle/>
                    <a:p>
                      <a:pPr algn="r" fontAlgn="b"/>
                      <a:r>
                        <a:rPr lang="de-DE" sz="5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solidFill>
                      <a:srgbClr val="C8213A"/>
                    </a:solidFill>
                  </a:tcPr>
                </a:tc>
                <a:tc>
                  <a:txBody>
                    <a:bodyPr/>
                    <a:lstStyle/>
                    <a:p>
                      <a:pPr algn="r" fontAlgn="b"/>
                      <a:r>
                        <a:rPr lang="de-DE" sz="500" b="0" i="0" u="none" strike="noStrike">
                          <a:solidFill>
                            <a:srgbClr val="000000"/>
                          </a:solidFill>
                          <a:effectLst/>
                          <a:latin typeface="Arial" panose="020B0604020202020204" pitchFamily="34" charset="0"/>
                        </a:rPr>
                        <a:t>0.31</a:t>
                      </a:r>
                    </a:p>
                  </a:txBody>
                  <a:tcPr marL="0" marR="0" marT="0" marB="0" anchor="b">
                    <a:lnL>
                      <a:noFill/>
                    </a:lnL>
                    <a:lnR>
                      <a:noFill/>
                    </a:lnR>
                    <a:lnT>
                      <a:noFill/>
                    </a:lnT>
                    <a:lnB>
                      <a:noFill/>
                    </a:lnB>
                    <a:solidFill>
                      <a:srgbClr val="C8213A"/>
                    </a:solidFill>
                  </a:tcPr>
                </a:tc>
                <a:tc>
                  <a:txBody>
                    <a:bodyPr/>
                    <a:lstStyle/>
                    <a:p>
                      <a:pPr algn="r" fontAlgn="b"/>
                      <a:r>
                        <a:rPr lang="de-DE" sz="500" b="0" i="0" u="none" strike="noStrike">
                          <a:solidFill>
                            <a:srgbClr val="000000"/>
                          </a:solidFill>
                          <a:effectLst/>
                          <a:latin typeface="Arial" panose="020B0604020202020204" pitchFamily="34" charset="0"/>
                        </a:rPr>
                        <a:t>0.62</a:t>
                      </a:r>
                    </a:p>
                  </a:txBody>
                  <a:tcPr marL="0" marR="0" marT="0" marB="0" anchor="b">
                    <a:lnL>
                      <a:noFill/>
                    </a:lnL>
                    <a:lnR>
                      <a:noFill/>
                    </a:lnR>
                    <a:lnT>
                      <a:noFill/>
                    </a:lnT>
                    <a:lnB>
                      <a:noFill/>
                    </a:lnB>
                    <a:solidFill>
                      <a:srgbClr val="8D4578"/>
                    </a:solidFill>
                  </a:tcPr>
                </a:tc>
                <a:tc>
                  <a:txBody>
                    <a:bodyPr/>
                    <a:lstStyle/>
                    <a:p>
                      <a:pPr algn="r" fontAlgn="b"/>
                      <a:r>
                        <a:rPr lang="de-DE" sz="5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solidFill>
                      <a:srgbClr val="BD2846"/>
                    </a:solidFill>
                  </a:tcPr>
                </a:tc>
                <a:tc>
                  <a:txBody>
                    <a:bodyPr/>
                    <a:lstStyle/>
                    <a:p>
                      <a:pPr algn="r" fontAlgn="b"/>
                      <a:r>
                        <a:rPr lang="de-DE" sz="500" b="0" i="0" u="none" strike="noStrike">
                          <a:solidFill>
                            <a:srgbClr val="000000"/>
                          </a:solidFill>
                          <a:effectLst/>
                          <a:latin typeface="Arial" panose="020B0604020202020204" pitchFamily="34" charset="0"/>
                        </a:rPr>
                        <a:t>0.37</a:t>
                      </a:r>
                    </a:p>
                  </a:txBody>
                  <a:tcPr marL="0" marR="0" marT="0" marB="0" anchor="b">
                    <a:lnL>
                      <a:noFill/>
                    </a:lnL>
                    <a:lnR>
                      <a:noFill/>
                    </a:lnR>
                    <a:lnT>
                      <a:noFill/>
                    </a:lnT>
                    <a:lnB>
                      <a:noFill/>
                    </a:lnB>
                    <a:solidFill>
                      <a:srgbClr val="BD2846"/>
                    </a:solidFill>
                  </a:tcPr>
                </a:tc>
                <a:tc>
                  <a:txBody>
                    <a:bodyPr/>
                    <a:lstStyle/>
                    <a:p>
                      <a:pPr algn="r" fontAlgn="b"/>
                      <a:r>
                        <a:rPr lang="de-DE" sz="500" b="0" i="0" u="none" strike="noStrike">
                          <a:solidFill>
                            <a:srgbClr val="000000"/>
                          </a:solidFill>
                          <a:effectLst/>
                          <a:latin typeface="Arial" panose="020B0604020202020204" pitchFamily="34" charset="0"/>
                        </a:rPr>
                        <a:t>0.32</a:t>
                      </a:r>
                    </a:p>
                  </a:txBody>
                  <a:tcPr marL="0" marR="0" marT="0" marB="0" anchor="b">
                    <a:lnL>
                      <a:noFill/>
                    </a:lnL>
                    <a:lnR>
                      <a:noFill/>
                    </a:lnR>
                    <a:lnT>
                      <a:noFill/>
                    </a:lnT>
                    <a:lnB>
                      <a:noFill/>
                    </a:lnB>
                    <a:solidFill>
                      <a:srgbClr val="C6223C"/>
                    </a:solidFill>
                  </a:tcPr>
                </a:tc>
                <a:tc>
                  <a:txBody>
                    <a:bodyPr/>
                    <a:lstStyle/>
                    <a:p>
                      <a:pPr algn="r" fontAlgn="b"/>
                      <a:r>
                        <a:rPr lang="de-DE" sz="500" b="0" i="0" u="none" strike="noStrike">
                          <a:solidFill>
                            <a:srgbClr val="000000"/>
                          </a:solidFill>
                          <a:effectLst/>
                          <a:latin typeface="Arial" panose="020B0604020202020204" pitchFamily="34" charset="0"/>
                        </a:rPr>
                        <a:t>0.35</a:t>
                      </a:r>
                    </a:p>
                  </a:txBody>
                  <a:tcPr marL="0" marR="0" marT="0" marB="0" anchor="b">
                    <a:lnL>
                      <a:noFill/>
                    </a:lnL>
                    <a:lnR>
                      <a:noFill/>
                    </a:lnR>
                    <a:lnT>
                      <a:noFill/>
                    </a:lnT>
                    <a:lnB>
                      <a:noFill/>
                    </a:lnB>
                    <a:solidFill>
                      <a:srgbClr val="C12642"/>
                    </a:solidFill>
                  </a:tcPr>
                </a:tc>
                <a:tc>
                  <a:txBody>
                    <a:bodyPr/>
                    <a:lstStyle/>
                    <a:p>
                      <a:pPr algn="r" fontAlgn="b"/>
                      <a:r>
                        <a:rPr lang="de-DE" sz="500" b="0" i="0" u="none" strike="noStrike">
                          <a:solidFill>
                            <a:srgbClr val="000000"/>
                          </a:solidFill>
                          <a:effectLst/>
                          <a:latin typeface="Arial" panose="020B0604020202020204" pitchFamily="34" charset="0"/>
                        </a:rPr>
                        <a:t>0.34</a:t>
                      </a:r>
                    </a:p>
                  </a:txBody>
                  <a:tcPr marL="0" marR="0" marT="0" marB="0" anchor="b">
                    <a:lnL>
                      <a:noFill/>
                    </a:lnL>
                    <a:lnR>
                      <a:noFill/>
                    </a:lnR>
                    <a:lnT>
                      <a:noFill/>
                    </a:lnT>
                    <a:lnB>
                      <a:noFill/>
                    </a:lnB>
                    <a:solidFill>
                      <a:srgbClr val="C22540"/>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0.05</a:t>
                      </a:r>
                    </a:p>
                  </a:txBody>
                  <a:tcPr marL="0" marR="0" marT="0" marB="0" anchor="b">
                    <a:lnL>
                      <a:noFill/>
                    </a:lnL>
                    <a:lnR>
                      <a:noFill/>
                    </a:lnR>
                    <a:lnT>
                      <a:noFill/>
                    </a:lnT>
                    <a:lnB>
                      <a:noFill/>
                    </a:lnB>
                    <a:solidFill>
                      <a:srgbClr val="FA0306"/>
                    </a:solidFill>
                  </a:tcPr>
                </a:tc>
                <a:extLst>
                  <a:ext uri="{0D108BD9-81ED-4DB2-BD59-A6C34878D82A}">
                    <a16:rowId xmlns:a16="http://schemas.microsoft.com/office/drawing/2014/main" val="1411857351"/>
                  </a:ext>
                </a:extLst>
              </a:tr>
              <a:tr h="86675">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solidFill>
                      <a:srgbClr val="4A6EBE"/>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solidFill>
                      <a:srgbClr val="FF0000"/>
                    </a:solidFill>
                  </a:tcPr>
                </a:tc>
                <a:extLst>
                  <a:ext uri="{0D108BD9-81ED-4DB2-BD59-A6C34878D82A}">
                    <a16:rowId xmlns:a16="http://schemas.microsoft.com/office/drawing/2014/main" val="630955915"/>
                  </a:ext>
                </a:extLst>
              </a:tr>
              <a:tr h="86675">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0.24</a:t>
                      </a:r>
                    </a:p>
                  </a:txBody>
                  <a:tcPr marL="0" marR="0" marT="0" marB="0" anchor="b">
                    <a:lnL>
                      <a:noFill/>
                    </a:lnL>
                    <a:lnR>
                      <a:noFill/>
                    </a:lnR>
                    <a:lnT>
                      <a:noFill/>
                    </a:lnT>
                    <a:lnB>
                      <a:noFill/>
                    </a:lnB>
                    <a:solidFill>
                      <a:srgbClr val="D6192C"/>
                    </a:solidFill>
                  </a:tcPr>
                </a:tc>
                <a:tc>
                  <a:txBody>
                    <a:bodyPr/>
                    <a:lstStyle/>
                    <a:p>
                      <a:pPr algn="r" fontAlgn="b"/>
                      <a:r>
                        <a:rPr lang="de-DE" sz="500" b="0" i="0" u="none" strike="noStrike">
                          <a:solidFill>
                            <a:srgbClr val="000000"/>
                          </a:solidFill>
                          <a:effectLst/>
                          <a:latin typeface="Arial" panose="020B0604020202020204" pitchFamily="34" charset="0"/>
                        </a:rPr>
                        <a:t>0.24</a:t>
                      </a:r>
                    </a:p>
                  </a:txBody>
                  <a:tcPr marL="0" marR="0" marT="0" marB="0" anchor="b">
                    <a:lnL>
                      <a:noFill/>
                    </a:lnL>
                    <a:lnR>
                      <a:noFill/>
                    </a:lnR>
                    <a:lnT>
                      <a:noFill/>
                    </a:lnT>
                    <a:lnB>
                      <a:noFill/>
                    </a:lnB>
                    <a:solidFill>
                      <a:srgbClr val="D6192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0.23</a:t>
                      </a:r>
                    </a:p>
                  </a:txBody>
                  <a:tcPr marL="0" marR="0" marT="0" marB="0" anchor="b">
                    <a:lnL>
                      <a:noFill/>
                    </a:lnL>
                    <a:lnR>
                      <a:noFill/>
                    </a:lnR>
                    <a:lnT>
                      <a:noFill/>
                    </a:lnT>
                    <a:lnB>
                      <a:noFill/>
                    </a:lnB>
                    <a:solidFill>
                      <a:srgbClr val="D7182A"/>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0.29</a:t>
                      </a:r>
                    </a:p>
                  </a:txBody>
                  <a:tcPr marL="0" marR="0" marT="0" marB="0" anchor="b">
                    <a:lnL>
                      <a:noFill/>
                    </a:lnL>
                    <a:lnR>
                      <a:noFill/>
                    </a:lnR>
                    <a:lnT>
                      <a:noFill/>
                    </a:lnT>
                    <a:lnB>
                      <a:noFill/>
                    </a:lnB>
                    <a:solidFill>
                      <a:srgbClr val="CC1F35"/>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solidFill>
                      <a:srgbClr val="D41A2E"/>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solidFill>
                      <a:srgbClr val="F80407"/>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extLst>
                  <a:ext uri="{0D108BD9-81ED-4DB2-BD59-A6C34878D82A}">
                    <a16:rowId xmlns:a16="http://schemas.microsoft.com/office/drawing/2014/main" val="71798663"/>
                  </a:ext>
                </a:extLst>
              </a:tr>
              <a:tr h="86675">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0.97</a:t>
                      </a:r>
                    </a:p>
                  </a:txBody>
                  <a:tcPr marL="0" marR="0" marT="0" marB="0" anchor="b">
                    <a:lnL>
                      <a:noFill/>
                    </a:lnL>
                    <a:lnR>
                      <a:noFill/>
                    </a:lnR>
                    <a:lnT>
                      <a:noFill/>
                    </a:lnT>
                    <a:lnB>
                      <a:noFill/>
                    </a:lnB>
                    <a:solidFill>
                      <a:srgbClr val="4A6EBE"/>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solidFill>
                      <a:srgbClr val="D41A2E"/>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solidFill>
                      <a:srgbClr val="FF0000"/>
                    </a:solidFill>
                  </a:tcPr>
                </a:tc>
                <a:extLst>
                  <a:ext uri="{0D108BD9-81ED-4DB2-BD59-A6C34878D82A}">
                    <a16:rowId xmlns:a16="http://schemas.microsoft.com/office/drawing/2014/main" val="176818897"/>
                  </a:ext>
                </a:extLst>
              </a:tr>
              <a:tr h="86675">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0.17</a:t>
                      </a:r>
                    </a:p>
                  </a:txBody>
                  <a:tcPr marL="0" marR="0" marT="0" marB="0" anchor="b">
                    <a:lnL>
                      <a:noFill/>
                    </a:lnL>
                    <a:lnR>
                      <a:noFill/>
                    </a:lnR>
                    <a:lnT>
                      <a:noFill/>
                    </a:lnT>
                    <a:lnB>
                      <a:noFill/>
                    </a:lnB>
                    <a:solidFill>
                      <a:srgbClr val="E3111E"/>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0.21</a:t>
                      </a:r>
                    </a:p>
                  </a:txBody>
                  <a:tcPr marL="0" marR="0" marT="0" marB="0" anchor="b">
                    <a:lnL>
                      <a:noFill/>
                    </a:lnL>
                    <a:lnR>
                      <a:noFill/>
                    </a:lnR>
                    <a:lnT>
                      <a:noFill/>
                    </a:lnT>
                    <a:lnB>
                      <a:noFill/>
                    </a:lnB>
                    <a:solidFill>
                      <a:srgbClr val="DB1626"/>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a:t>
                      </a:r>
                    </a:p>
                  </a:txBody>
                  <a:tcPr marL="0" marR="0" marT="0" marB="0" anchor="b">
                    <a:lnL>
                      <a:noFill/>
                    </a:lnL>
                    <a:lnR>
                      <a:noFill/>
                    </a:lnR>
                    <a:lnT>
                      <a:noFill/>
                    </a:lnT>
                    <a:lnB>
                      <a:noFill/>
                    </a:lnB>
                    <a:solidFill>
                      <a:srgbClr val="DD1424"/>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0.28</a:t>
                      </a:r>
                    </a:p>
                  </a:txBody>
                  <a:tcPr marL="0" marR="0" marT="0" marB="0" anchor="b">
                    <a:lnL>
                      <a:noFill/>
                    </a:lnL>
                    <a:lnR>
                      <a:noFill/>
                    </a:lnR>
                    <a:lnT>
                      <a:noFill/>
                    </a:lnT>
                    <a:lnB>
                      <a:noFill/>
                    </a:lnB>
                    <a:solidFill>
                      <a:srgbClr val="CE1E34"/>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0.25</a:t>
                      </a:r>
                    </a:p>
                  </a:txBody>
                  <a:tcPr marL="0" marR="0" marT="0" marB="0" anchor="b">
                    <a:lnL>
                      <a:noFill/>
                    </a:lnL>
                    <a:lnR>
                      <a:noFill/>
                    </a:lnR>
                    <a:lnT>
                      <a:noFill/>
                    </a:lnT>
                    <a:lnB>
                      <a:noFill/>
                    </a:lnB>
                    <a:solidFill>
                      <a:srgbClr val="D41A2E"/>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solidFill>
                      <a:srgbClr val="FE0101"/>
                    </a:solidFill>
                  </a:tcPr>
                </a:tc>
                <a:extLst>
                  <a:ext uri="{0D108BD9-81ED-4DB2-BD59-A6C34878D82A}">
                    <a16:rowId xmlns:a16="http://schemas.microsoft.com/office/drawing/2014/main" val="2361813620"/>
                  </a:ext>
                </a:extLst>
              </a:tr>
              <a:tr h="86675">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solidFill>
                      <a:srgbClr val="F4060C"/>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solidFill>
                      <a:srgbClr val="F4060C"/>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0.19</a:t>
                      </a:r>
                    </a:p>
                  </a:txBody>
                  <a:tcPr marL="0" marR="0" marT="0" marB="0" anchor="b">
                    <a:lnL>
                      <a:noFill/>
                    </a:lnL>
                    <a:lnR>
                      <a:noFill/>
                    </a:lnR>
                    <a:lnT>
                      <a:noFill/>
                    </a:lnT>
                    <a:lnB>
                      <a:noFill/>
                    </a:lnB>
                    <a:solidFill>
                      <a:srgbClr val="DF1322"/>
                    </a:solidFill>
                  </a:tcPr>
                </a:tc>
                <a:tc>
                  <a:txBody>
                    <a:bodyPr/>
                    <a:lstStyle/>
                    <a:p>
                      <a:pPr algn="r" fontAlgn="b"/>
                      <a:r>
                        <a:rPr lang="de-DE" sz="500" b="0" i="0" u="none" strike="noStrike">
                          <a:solidFill>
                            <a:srgbClr val="000000"/>
                          </a:solidFill>
                          <a:effectLst/>
                          <a:latin typeface="Arial" panose="020B0604020202020204" pitchFamily="34" charset="0"/>
                        </a:rPr>
                        <a:t>0.22</a:t>
                      </a:r>
                    </a:p>
                  </a:txBody>
                  <a:tcPr marL="0" marR="0" marT="0" marB="0" anchor="b">
                    <a:lnL>
                      <a:noFill/>
                    </a:lnL>
                    <a:lnR>
                      <a:noFill/>
                    </a:lnR>
                    <a:lnT>
                      <a:noFill/>
                    </a:lnT>
                    <a:lnB>
                      <a:noFill/>
                    </a:lnB>
                    <a:solidFill>
                      <a:srgbClr val="D91728"/>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solidFill>
                      <a:srgbClr val="EC0B13"/>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0.06</a:t>
                      </a:r>
                    </a:p>
                  </a:txBody>
                  <a:tcPr marL="0" marR="0" marT="0" marB="0" anchor="b">
                    <a:lnL>
                      <a:noFill/>
                    </a:lnL>
                    <a:lnR>
                      <a:noFill/>
                    </a:lnR>
                    <a:lnT>
                      <a:noFill/>
                    </a:lnT>
                    <a:lnB>
                      <a:noFill/>
                    </a:lnB>
                    <a:solidFill>
                      <a:srgbClr val="F80407"/>
                    </a:solidFill>
                  </a:tcPr>
                </a:tc>
                <a:tc>
                  <a:txBody>
                    <a:bodyPr/>
                    <a:lstStyle/>
                    <a:p>
                      <a:pPr algn="r" fontAlgn="b"/>
                      <a:r>
                        <a:rPr lang="de-DE" sz="500" b="0" i="0" u="none" strike="noStrike">
                          <a:solidFill>
                            <a:srgbClr val="000000"/>
                          </a:solidFill>
                          <a:effectLst/>
                          <a:latin typeface="Arial" panose="020B0604020202020204" pitchFamily="34" charset="0"/>
                        </a:rPr>
                        <a:t>0.18</a:t>
                      </a:r>
                    </a:p>
                  </a:txBody>
                  <a:tcPr marL="0" marR="0" marT="0" marB="0" anchor="b">
                    <a:lnL>
                      <a:noFill/>
                    </a:lnL>
                    <a:lnR>
                      <a:noFill/>
                    </a:lnR>
                    <a:lnT>
                      <a:noFill/>
                    </a:lnT>
                    <a:lnB>
                      <a:noFill/>
                    </a:lnB>
                    <a:solidFill>
                      <a:srgbClr val="E11220"/>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extLst>
                  <a:ext uri="{0D108BD9-81ED-4DB2-BD59-A6C34878D82A}">
                    <a16:rowId xmlns:a16="http://schemas.microsoft.com/office/drawing/2014/main" val="3225707890"/>
                  </a:ext>
                </a:extLst>
              </a:tr>
              <a:tr h="86675">
                <a:tc>
                  <a:txBody>
                    <a:bodyPr/>
                    <a:lstStyle/>
                    <a:p>
                      <a:pPr algn="r" fontAlgn="b"/>
                      <a:r>
                        <a:rPr lang="de-DE" sz="5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solidFill>
                      <a:srgbClr val="EE0A12"/>
                    </a:solidFill>
                  </a:tcPr>
                </a:tc>
                <a:tc>
                  <a:txBody>
                    <a:bodyPr/>
                    <a:lstStyle/>
                    <a:p>
                      <a:pPr algn="r" fontAlgn="b"/>
                      <a:r>
                        <a:rPr lang="de-DE" sz="5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solidFill>
                      <a:srgbClr val="EC0B13"/>
                    </a:solidFill>
                  </a:tcPr>
                </a:tc>
                <a:tc>
                  <a:txBody>
                    <a:bodyPr/>
                    <a:lstStyle/>
                    <a:p>
                      <a:pPr algn="r" fontAlgn="b"/>
                      <a:r>
                        <a:rPr lang="de-DE" sz="500" b="0" i="0" u="none" strike="noStrike">
                          <a:solidFill>
                            <a:srgbClr val="000000"/>
                          </a:solidFill>
                          <a:effectLst/>
                          <a:latin typeface="Arial" panose="020B0604020202020204" pitchFamily="34" charset="0"/>
                        </a:rPr>
                        <a:t>0.12</a:t>
                      </a:r>
                    </a:p>
                  </a:txBody>
                  <a:tcPr marL="0" marR="0" marT="0" marB="0" anchor="b">
                    <a:lnL>
                      <a:noFill/>
                    </a:lnL>
                    <a:lnR>
                      <a:noFill/>
                    </a:lnR>
                    <a:lnT>
                      <a:noFill/>
                    </a:lnT>
                    <a:lnB>
                      <a:noFill/>
                    </a:lnB>
                    <a:solidFill>
                      <a:srgbClr val="EC0B13"/>
                    </a:solidFill>
                  </a:tcPr>
                </a:tc>
                <a:tc>
                  <a:txBody>
                    <a:bodyPr/>
                    <a:lstStyle/>
                    <a:p>
                      <a:pPr algn="r" fontAlgn="b"/>
                      <a:r>
                        <a:rPr lang="de-DE" sz="5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solidFill>
                      <a:srgbClr val="EE0A12"/>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0.16</a:t>
                      </a:r>
                    </a:p>
                  </a:txBody>
                  <a:tcPr marL="0" marR="0" marT="0" marB="0" anchor="b">
                    <a:lnL>
                      <a:noFill/>
                    </a:lnL>
                    <a:lnR>
                      <a:noFill/>
                    </a:lnR>
                    <a:lnT>
                      <a:noFill/>
                    </a:lnT>
                    <a:lnB>
                      <a:noFill/>
                    </a:lnB>
                    <a:solidFill>
                      <a:srgbClr val="E5101C"/>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0.08</a:t>
                      </a:r>
                    </a:p>
                  </a:txBody>
                  <a:tcPr marL="0" marR="0" marT="0" marB="0" anchor="b">
                    <a:lnL>
                      <a:noFill/>
                    </a:lnL>
                    <a:lnR>
                      <a:noFill/>
                    </a:lnR>
                    <a:lnT>
                      <a:noFill/>
                    </a:lnT>
                    <a:lnB>
                      <a:noFill/>
                    </a:lnB>
                    <a:solidFill>
                      <a:srgbClr val="F4060C"/>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0.11</a:t>
                      </a:r>
                    </a:p>
                  </a:txBody>
                  <a:tcPr marL="0" marR="0" marT="0" marB="0" anchor="b">
                    <a:lnL>
                      <a:noFill/>
                    </a:lnL>
                    <a:lnR>
                      <a:noFill/>
                    </a:lnR>
                    <a:lnT>
                      <a:noFill/>
                    </a:lnT>
                    <a:lnB>
                      <a:noFill/>
                    </a:lnB>
                    <a:solidFill>
                      <a:srgbClr val="EE0A12"/>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0.14</a:t>
                      </a:r>
                    </a:p>
                  </a:txBody>
                  <a:tcPr marL="0" marR="0" marT="0" marB="0" anchor="b">
                    <a:lnL>
                      <a:noFill/>
                    </a:lnL>
                    <a:lnR>
                      <a:noFill/>
                    </a:lnR>
                    <a:lnT>
                      <a:noFill/>
                    </a:lnT>
                    <a:lnB>
                      <a:noFill/>
                    </a:lnB>
                    <a:solidFill>
                      <a:srgbClr val="E90D18"/>
                    </a:solidFill>
                  </a:tcPr>
                </a:tc>
                <a:tc>
                  <a:txBody>
                    <a:bodyPr/>
                    <a:lstStyle/>
                    <a:p>
                      <a:pPr algn="r" fontAlgn="b"/>
                      <a:r>
                        <a:rPr lang="de-DE" sz="500" b="0" i="0" u="none" strike="noStrike">
                          <a:solidFill>
                            <a:srgbClr val="000000"/>
                          </a:solidFill>
                          <a:effectLst/>
                          <a:latin typeface="Arial" panose="020B0604020202020204" pitchFamily="34" charset="0"/>
                        </a:rPr>
                        <a:t>0.13</a:t>
                      </a:r>
                    </a:p>
                  </a:txBody>
                  <a:tcPr marL="0" marR="0" marT="0" marB="0" anchor="b">
                    <a:lnL>
                      <a:noFill/>
                    </a:lnL>
                    <a:lnR>
                      <a:noFill/>
                    </a:lnR>
                    <a:lnT>
                      <a:noFill/>
                    </a:lnT>
                    <a:lnB>
                      <a:noFill/>
                    </a:lnB>
                    <a:solidFill>
                      <a:srgbClr val="EB0C16"/>
                    </a:solidFill>
                  </a:tcPr>
                </a:tc>
                <a:tc>
                  <a:txBody>
                    <a:bodyPr/>
                    <a:lstStyle/>
                    <a:p>
                      <a:pPr algn="r" fontAlgn="b"/>
                      <a:r>
                        <a:rPr lang="de-DE" sz="5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solidFill>
                      <a:srgbClr val="F6050A"/>
                    </a:solidFill>
                  </a:tcPr>
                </a:tc>
                <a:tc>
                  <a:txBody>
                    <a:bodyPr/>
                    <a:lstStyle/>
                    <a:p>
                      <a:pPr algn="r" fontAlgn="b"/>
                      <a:r>
                        <a:rPr lang="de-DE" sz="500" b="0" i="0" u="none" strike="noStrike">
                          <a:solidFill>
                            <a:srgbClr val="000000"/>
                          </a:solidFill>
                          <a:effectLst/>
                          <a:latin typeface="Arial" panose="020B0604020202020204" pitchFamily="34" charset="0"/>
                        </a:rPr>
                        <a:t>0.07</a:t>
                      </a:r>
                    </a:p>
                  </a:txBody>
                  <a:tcPr marL="0" marR="0" marT="0" marB="0" anchor="b">
                    <a:lnL>
                      <a:noFill/>
                    </a:lnL>
                    <a:lnR>
                      <a:noFill/>
                    </a:lnR>
                    <a:lnT>
                      <a:noFill/>
                    </a:lnT>
                    <a:lnB>
                      <a:noFill/>
                    </a:lnB>
                    <a:solidFill>
                      <a:srgbClr val="F6050A"/>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0.09</a:t>
                      </a:r>
                    </a:p>
                  </a:txBody>
                  <a:tcPr marL="0" marR="0" marT="0" marB="0" anchor="b">
                    <a:lnL>
                      <a:noFill/>
                    </a:lnL>
                    <a:lnR>
                      <a:noFill/>
                    </a:lnR>
                    <a:lnT>
                      <a:noFill/>
                    </a:lnT>
                    <a:lnB>
                      <a:noFill/>
                    </a:lnB>
                    <a:solidFill>
                      <a:srgbClr val="F2080E"/>
                    </a:solidFill>
                  </a:tcPr>
                </a:tc>
                <a:tc>
                  <a:txBody>
                    <a:bodyPr/>
                    <a:lstStyle/>
                    <a:p>
                      <a:pPr algn="r" fontAlgn="b"/>
                      <a:r>
                        <a:rPr lang="de-DE" sz="500" b="0" i="0" u="none" strike="noStrike">
                          <a:solidFill>
                            <a:srgbClr val="000000"/>
                          </a:solidFill>
                          <a:effectLst/>
                          <a:latin typeface="Arial" panose="020B0604020202020204" pitchFamily="34" charset="0"/>
                        </a:rPr>
                        <a:t>0.05</a:t>
                      </a:r>
                    </a:p>
                  </a:txBody>
                  <a:tcPr marL="0" marR="0" marT="0" marB="0" anchor="b">
                    <a:lnL>
                      <a:noFill/>
                    </a:lnL>
                    <a:lnR>
                      <a:noFill/>
                    </a:lnR>
                    <a:lnT>
                      <a:noFill/>
                    </a:lnT>
                    <a:lnB>
                      <a:noFill/>
                    </a:lnB>
                    <a:solidFill>
                      <a:srgbClr val="FA0306"/>
                    </a:solidFill>
                  </a:tcPr>
                </a:tc>
                <a:tc>
                  <a:txBody>
                    <a:bodyPr/>
                    <a:lstStyle/>
                    <a:p>
                      <a:pPr algn="r" fontAlgn="b"/>
                      <a:r>
                        <a:rPr lang="de-DE" sz="5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solidFill>
                      <a:srgbClr val="FF0000"/>
                    </a:solidFill>
                  </a:tcPr>
                </a:tc>
                <a:tc>
                  <a:txBody>
                    <a:bodyPr/>
                    <a:lstStyle/>
                    <a:p>
                      <a:pPr algn="r" fontAlgn="b"/>
                      <a:r>
                        <a:rPr lang="de-DE" sz="500" b="0" i="0" u="none" strike="noStrike">
                          <a:solidFill>
                            <a:srgbClr val="000000"/>
                          </a:solidFill>
                          <a:effectLst/>
                          <a:latin typeface="Arial" panose="020B0604020202020204" pitchFamily="34" charset="0"/>
                        </a:rPr>
                        <a:t>0.1</a:t>
                      </a:r>
                    </a:p>
                  </a:txBody>
                  <a:tcPr marL="0" marR="0" marT="0" marB="0" anchor="b">
                    <a:lnL>
                      <a:noFill/>
                    </a:lnL>
                    <a:lnR>
                      <a:noFill/>
                    </a:lnR>
                    <a:lnT>
                      <a:noFill/>
                    </a:lnT>
                    <a:lnB>
                      <a:noFill/>
                    </a:lnB>
                    <a:solidFill>
                      <a:srgbClr val="F00910"/>
                    </a:solidFill>
                  </a:tcPr>
                </a:tc>
                <a:tc>
                  <a:txBody>
                    <a:bodyPr/>
                    <a:lstStyle/>
                    <a:p>
                      <a:pPr algn="r" fontAlgn="b"/>
                      <a:r>
                        <a:rPr lang="de-DE" sz="500" b="0" i="0" u="none" strike="noStrike">
                          <a:solidFill>
                            <a:srgbClr val="000000"/>
                          </a:solidFill>
                          <a:effectLst/>
                          <a:latin typeface="Arial" panose="020B0604020202020204" pitchFamily="34" charset="0"/>
                        </a:rPr>
                        <a:t>0.02</a:t>
                      </a:r>
                    </a:p>
                  </a:txBody>
                  <a:tcPr marL="0" marR="0" marT="0" marB="0" anchor="b">
                    <a:lnL>
                      <a:noFill/>
                    </a:lnL>
                    <a:lnR>
                      <a:noFill/>
                    </a:lnR>
                    <a:lnT>
                      <a:noFill/>
                    </a:lnT>
                    <a:lnB>
                      <a:noFill/>
                    </a:lnB>
                    <a:solidFill>
                      <a:srgbClr val="FF0000"/>
                    </a:solidFill>
                  </a:tcPr>
                </a:tc>
                <a:tc>
                  <a:txBody>
                    <a:bodyPr/>
                    <a:lstStyle/>
                    <a:p>
                      <a:pPr algn="r" fontAlgn="b"/>
                      <a:r>
                        <a:rPr lang="de-DE" sz="500" b="0" i="0" u="none" strike="noStrike">
                          <a:solidFill>
                            <a:srgbClr val="000000"/>
                          </a:solidFill>
                          <a:effectLst/>
                          <a:latin typeface="Arial" panose="020B0604020202020204" pitchFamily="34" charset="0"/>
                        </a:rPr>
                        <a:t>0.03</a:t>
                      </a:r>
                    </a:p>
                  </a:txBody>
                  <a:tcPr marL="0" marR="0" marT="0" marB="0" anchor="b">
                    <a:lnL>
                      <a:noFill/>
                    </a:lnL>
                    <a:lnR>
                      <a:noFill/>
                    </a:lnR>
                    <a:lnT>
                      <a:noFill/>
                    </a:lnT>
                    <a:lnB>
                      <a:noFill/>
                    </a:lnB>
                    <a:solidFill>
                      <a:srgbClr val="FE0101"/>
                    </a:solidFill>
                  </a:tcPr>
                </a:tc>
                <a:tc>
                  <a:txBody>
                    <a:bodyPr/>
                    <a:lstStyle/>
                    <a:p>
                      <a:pPr algn="r" fontAlgn="b"/>
                      <a:r>
                        <a:rPr lang="de-DE" sz="500" b="0" i="0" u="none" strike="noStrike">
                          <a:solidFill>
                            <a:srgbClr val="000000"/>
                          </a:solidFill>
                          <a:effectLst/>
                          <a:latin typeface="Arial" panose="020B0604020202020204" pitchFamily="34" charset="0"/>
                        </a:rPr>
                        <a:t>0.15</a:t>
                      </a:r>
                    </a:p>
                  </a:txBody>
                  <a:tcPr marL="0" marR="0" marT="0" marB="0" anchor="b">
                    <a:lnL>
                      <a:noFill/>
                    </a:lnL>
                    <a:lnR>
                      <a:noFill/>
                    </a:lnR>
                    <a:lnT>
                      <a:noFill/>
                    </a:lnT>
                    <a:lnB>
                      <a:noFill/>
                    </a:lnB>
                    <a:solidFill>
                      <a:srgbClr val="E70F1A"/>
                    </a:solidFill>
                  </a:tcPr>
                </a:tc>
                <a:tc>
                  <a:txBody>
                    <a:bodyPr/>
                    <a:lstStyle/>
                    <a:p>
                      <a:pPr algn="r" fontAlgn="b"/>
                      <a:r>
                        <a:rPr lang="de-DE" sz="500" b="0" i="0" u="none" strike="noStrike" dirty="0">
                          <a:solidFill>
                            <a:srgbClr val="000000"/>
                          </a:solidFill>
                          <a:effectLst/>
                          <a:latin typeface="Arial" panose="020B0604020202020204" pitchFamily="34" charset="0"/>
                        </a:rPr>
                        <a:t>1</a:t>
                      </a:r>
                    </a:p>
                  </a:txBody>
                  <a:tcPr marL="0" marR="0" marT="0" marB="0" anchor="b">
                    <a:lnL>
                      <a:noFill/>
                    </a:lnL>
                    <a:lnR>
                      <a:noFill/>
                    </a:lnR>
                    <a:lnT>
                      <a:noFill/>
                    </a:lnT>
                    <a:lnB>
                      <a:noFill/>
                    </a:lnB>
                    <a:solidFill>
                      <a:srgbClr val="4472C4"/>
                    </a:solidFill>
                  </a:tcPr>
                </a:tc>
                <a:extLst>
                  <a:ext uri="{0D108BD9-81ED-4DB2-BD59-A6C34878D82A}">
                    <a16:rowId xmlns:a16="http://schemas.microsoft.com/office/drawing/2014/main" val="1623970178"/>
                  </a:ext>
                </a:extLst>
              </a:tr>
            </a:tbl>
          </a:graphicData>
        </a:graphic>
      </p:graphicFrame>
      <p:sp>
        <p:nvSpPr>
          <p:cNvPr id="10" name="Rectangle 9">
            <a:extLst>
              <a:ext uri="{FF2B5EF4-FFF2-40B4-BE49-F238E27FC236}">
                <a16:creationId xmlns:a16="http://schemas.microsoft.com/office/drawing/2014/main" id="{42BD77AF-5A94-44F4-8627-210BC5C6B141}"/>
              </a:ext>
            </a:extLst>
          </p:cNvPr>
          <p:cNvSpPr/>
          <p:nvPr/>
        </p:nvSpPr>
        <p:spPr>
          <a:xfrm>
            <a:off x="7048500" y="654050"/>
            <a:ext cx="2355850" cy="4254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C1EDBCCA-993D-4FE4-872F-4F8C09664522}"/>
              </a:ext>
            </a:extLst>
          </p:cNvPr>
          <p:cNvSpPr/>
          <p:nvPr/>
        </p:nvSpPr>
        <p:spPr>
          <a:xfrm>
            <a:off x="7048500" y="1575797"/>
            <a:ext cx="2355850" cy="42545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11">
            <a:extLst>
              <a:ext uri="{FF2B5EF4-FFF2-40B4-BE49-F238E27FC236}">
                <a16:creationId xmlns:a16="http://schemas.microsoft.com/office/drawing/2014/main" id="{81EB22F3-DD9F-4D54-8B3A-263B227203EB}"/>
              </a:ext>
            </a:extLst>
          </p:cNvPr>
          <p:cNvSpPr/>
          <p:nvPr/>
        </p:nvSpPr>
        <p:spPr>
          <a:xfrm rot="16200000">
            <a:off x="6673972" y="1103886"/>
            <a:ext cx="2095255" cy="558801"/>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tangle 12">
            <a:extLst>
              <a:ext uri="{FF2B5EF4-FFF2-40B4-BE49-F238E27FC236}">
                <a16:creationId xmlns:a16="http://schemas.microsoft.com/office/drawing/2014/main" id="{3774E272-09CE-4767-8166-DFFC65673318}"/>
              </a:ext>
            </a:extLst>
          </p:cNvPr>
          <p:cNvSpPr/>
          <p:nvPr/>
        </p:nvSpPr>
        <p:spPr>
          <a:xfrm rot="16200000">
            <a:off x="7664005" y="1166821"/>
            <a:ext cx="2102739" cy="425450"/>
          </a:xfrm>
          <a:prstGeom prst="rect">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tangle 23">
            <a:extLst>
              <a:ext uri="{FF2B5EF4-FFF2-40B4-BE49-F238E27FC236}">
                <a16:creationId xmlns:a16="http://schemas.microsoft.com/office/drawing/2014/main" id="{EEE2D13F-D4CA-427C-9D84-CA073F3D54B1}"/>
              </a:ext>
            </a:extLst>
          </p:cNvPr>
          <p:cNvSpPr/>
          <p:nvPr/>
        </p:nvSpPr>
        <p:spPr>
          <a:xfrm>
            <a:off x="7048500" y="335659"/>
            <a:ext cx="384270" cy="31839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Arrow: Right 22">
            <a:extLst>
              <a:ext uri="{FF2B5EF4-FFF2-40B4-BE49-F238E27FC236}">
                <a16:creationId xmlns:a16="http://schemas.microsoft.com/office/drawing/2014/main" id="{714B5186-4C2A-4BD4-987A-91B958351538}"/>
              </a:ext>
            </a:extLst>
          </p:cNvPr>
          <p:cNvSpPr/>
          <p:nvPr/>
        </p:nvSpPr>
        <p:spPr>
          <a:xfrm rot="18473893">
            <a:off x="4400442" y="1873439"/>
            <a:ext cx="3130013" cy="1747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TextBox 24">
            <a:extLst>
              <a:ext uri="{FF2B5EF4-FFF2-40B4-BE49-F238E27FC236}">
                <a16:creationId xmlns:a16="http://schemas.microsoft.com/office/drawing/2014/main" id="{149CB91B-F702-41DB-BFD4-B8D96E3E406C}"/>
              </a:ext>
            </a:extLst>
          </p:cNvPr>
          <p:cNvSpPr txBox="1"/>
          <p:nvPr/>
        </p:nvSpPr>
        <p:spPr>
          <a:xfrm>
            <a:off x="9997979" y="328176"/>
            <a:ext cx="1649190" cy="246221"/>
          </a:xfrm>
          <a:prstGeom prst="rect">
            <a:avLst/>
          </a:prstGeom>
          <a:noFill/>
        </p:spPr>
        <p:txBody>
          <a:bodyPr wrap="square" lIns="0" tIns="0" rIns="0" bIns="0" rtlCol="0">
            <a:spAutoFit/>
          </a:bodyPr>
          <a:lstStyle/>
          <a:p>
            <a:r>
              <a:rPr lang="en-GB" sz="1600" dirty="0" err="1"/>
              <a:t>Xyz</a:t>
            </a:r>
            <a:r>
              <a:rPr lang="en-GB" sz="1600" dirty="0"/>
              <a:t> </a:t>
            </a:r>
            <a:r>
              <a:rPr lang="en-GB" sz="1600" dirty="0" err="1"/>
              <a:t>Abcdefg</a:t>
            </a:r>
            <a:endParaRPr lang="en-GB" sz="1600" dirty="0"/>
          </a:p>
        </p:txBody>
      </p:sp>
      <p:sp>
        <p:nvSpPr>
          <p:cNvPr id="26" name="TextBox 25">
            <a:extLst>
              <a:ext uri="{FF2B5EF4-FFF2-40B4-BE49-F238E27FC236}">
                <a16:creationId xmlns:a16="http://schemas.microsoft.com/office/drawing/2014/main" id="{785C9665-D07D-4619-B3ED-F2445F31513B}"/>
              </a:ext>
            </a:extLst>
          </p:cNvPr>
          <p:cNvSpPr txBox="1"/>
          <p:nvPr/>
        </p:nvSpPr>
        <p:spPr>
          <a:xfrm>
            <a:off x="9997979" y="818353"/>
            <a:ext cx="1649190" cy="246221"/>
          </a:xfrm>
          <a:prstGeom prst="rect">
            <a:avLst/>
          </a:prstGeom>
          <a:noFill/>
        </p:spPr>
        <p:txBody>
          <a:bodyPr wrap="square" lIns="0" tIns="0" rIns="0" bIns="0" rtlCol="0">
            <a:spAutoFit/>
          </a:bodyPr>
          <a:lstStyle/>
          <a:p>
            <a:r>
              <a:rPr lang="en-GB" sz="1600" dirty="0" err="1"/>
              <a:t>Abcdefg</a:t>
            </a:r>
            <a:r>
              <a:rPr lang="en-GB" sz="1600" dirty="0"/>
              <a:t> </a:t>
            </a:r>
            <a:r>
              <a:rPr lang="en-GB" sz="1600" dirty="0" err="1"/>
              <a:t>Xyz</a:t>
            </a:r>
            <a:endParaRPr lang="en-GB" sz="1600" dirty="0"/>
          </a:p>
        </p:txBody>
      </p:sp>
      <p:sp>
        <p:nvSpPr>
          <p:cNvPr id="27" name="TextBox 26">
            <a:extLst>
              <a:ext uri="{FF2B5EF4-FFF2-40B4-BE49-F238E27FC236}">
                <a16:creationId xmlns:a16="http://schemas.microsoft.com/office/drawing/2014/main" id="{6A70A7C8-0A7D-4F6B-897E-1525552E056C}"/>
              </a:ext>
            </a:extLst>
          </p:cNvPr>
          <p:cNvSpPr txBox="1"/>
          <p:nvPr/>
        </p:nvSpPr>
        <p:spPr>
          <a:xfrm>
            <a:off x="9997979" y="1234428"/>
            <a:ext cx="1649190" cy="246221"/>
          </a:xfrm>
          <a:prstGeom prst="rect">
            <a:avLst/>
          </a:prstGeom>
          <a:noFill/>
        </p:spPr>
        <p:txBody>
          <a:bodyPr wrap="square" lIns="0" tIns="0" rIns="0" bIns="0" rtlCol="0">
            <a:spAutoFit/>
          </a:bodyPr>
          <a:lstStyle/>
          <a:p>
            <a:r>
              <a:rPr lang="en-GB" sz="1600" dirty="0"/>
              <a:t>X. </a:t>
            </a:r>
            <a:r>
              <a:rPr lang="en-GB" sz="1600" dirty="0" err="1"/>
              <a:t>Abcdefg</a:t>
            </a:r>
            <a:endParaRPr lang="en-GB" sz="1600" dirty="0"/>
          </a:p>
        </p:txBody>
      </p:sp>
      <p:sp>
        <p:nvSpPr>
          <p:cNvPr id="28" name="TextBox 27">
            <a:extLst>
              <a:ext uri="{FF2B5EF4-FFF2-40B4-BE49-F238E27FC236}">
                <a16:creationId xmlns:a16="http://schemas.microsoft.com/office/drawing/2014/main" id="{4F281063-1BE9-4120-9B19-27A186E4EE14}"/>
              </a:ext>
            </a:extLst>
          </p:cNvPr>
          <p:cNvSpPr txBox="1"/>
          <p:nvPr/>
        </p:nvSpPr>
        <p:spPr>
          <a:xfrm>
            <a:off x="9997979" y="1682290"/>
            <a:ext cx="1649190" cy="246221"/>
          </a:xfrm>
          <a:prstGeom prst="rect">
            <a:avLst/>
          </a:prstGeom>
          <a:noFill/>
        </p:spPr>
        <p:txBody>
          <a:bodyPr wrap="square" lIns="0" tIns="0" rIns="0" bIns="0" rtlCol="0">
            <a:spAutoFit/>
          </a:bodyPr>
          <a:lstStyle/>
          <a:p>
            <a:r>
              <a:rPr lang="en-GB" sz="1600" dirty="0"/>
              <a:t>X.W. </a:t>
            </a:r>
            <a:r>
              <a:rPr lang="en-GB" sz="1600" dirty="0" err="1"/>
              <a:t>Abcdefg</a:t>
            </a:r>
            <a:endParaRPr lang="de-DE" dirty="0" err="1"/>
          </a:p>
        </p:txBody>
      </p:sp>
      <p:cxnSp>
        <p:nvCxnSpPr>
          <p:cNvPr id="9" name="Straight Connector 8">
            <a:extLst>
              <a:ext uri="{FF2B5EF4-FFF2-40B4-BE49-F238E27FC236}">
                <a16:creationId xmlns:a16="http://schemas.microsoft.com/office/drawing/2014/main" id="{99778FFC-9B93-4CA6-939A-8BB96F2EFE7C}"/>
              </a:ext>
            </a:extLst>
          </p:cNvPr>
          <p:cNvCxnSpPr>
            <a:cxnSpLocks/>
          </p:cNvCxnSpPr>
          <p:nvPr/>
        </p:nvCxnSpPr>
        <p:spPr>
          <a:xfrm>
            <a:off x="9598172" y="2579698"/>
            <a:ext cx="296726" cy="308837"/>
          </a:xfrm>
          <a:prstGeom prst="line">
            <a:avLst/>
          </a:prstGeom>
          <a:ln w="76200">
            <a:prstDash val="sysDot"/>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00AF3F72-6252-4A99-8B7C-4BD4CA2F8CDB}"/>
              </a:ext>
            </a:extLst>
          </p:cNvPr>
          <p:cNvSpPr txBox="1"/>
          <p:nvPr/>
        </p:nvSpPr>
        <p:spPr>
          <a:xfrm>
            <a:off x="293458" y="1978830"/>
            <a:ext cx="2963257" cy="984885"/>
          </a:xfrm>
          <a:prstGeom prst="rect">
            <a:avLst/>
          </a:prstGeom>
          <a:solidFill>
            <a:schemeClr val="accent4"/>
          </a:solidFill>
        </p:spPr>
        <p:txBody>
          <a:bodyPr wrap="square" lIns="0" tIns="0" rIns="0" bIns="0" rtlCol="0">
            <a:spAutoFit/>
          </a:bodyPr>
          <a:lstStyle/>
          <a:p>
            <a:r>
              <a:rPr lang="en-GB" sz="1600" dirty="0"/>
              <a:t>Block Matrix:</a:t>
            </a:r>
          </a:p>
          <a:p>
            <a:endParaRPr lang="en-GB" sz="1600" dirty="0"/>
          </a:p>
          <a:p>
            <a:pPr lvl="1"/>
            <a:r>
              <a:rPr lang="en-GB" sz="1600" dirty="0"/>
              <a:t>360 </a:t>
            </a:r>
            <a:r>
              <a:rPr lang="en-GB" sz="1600" dirty="0" err="1"/>
              <a:t>mio</a:t>
            </a:r>
            <a:r>
              <a:rPr lang="en-GB" sz="1600" dirty="0"/>
              <a:t> x 360 </a:t>
            </a:r>
            <a:r>
              <a:rPr lang="en-GB" sz="1600" dirty="0" err="1"/>
              <a:t>mio</a:t>
            </a:r>
            <a:r>
              <a:rPr lang="en-GB" sz="1600" dirty="0"/>
              <a:t> matrix</a:t>
            </a:r>
          </a:p>
          <a:p>
            <a:pPr lvl="1"/>
            <a:r>
              <a:rPr lang="en-GB" sz="1600" dirty="0"/>
              <a:t>67 </a:t>
            </a:r>
            <a:r>
              <a:rPr lang="en-GB" sz="1600" dirty="0" err="1"/>
              <a:t>mio</a:t>
            </a:r>
            <a:r>
              <a:rPr lang="en-GB" sz="1600" dirty="0"/>
              <a:t> x 67 </a:t>
            </a:r>
            <a:r>
              <a:rPr lang="en-GB" sz="1600" dirty="0" err="1"/>
              <a:t>mio</a:t>
            </a:r>
            <a:r>
              <a:rPr lang="en-GB" sz="1600" dirty="0"/>
              <a:t> blocks</a:t>
            </a:r>
          </a:p>
        </p:txBody>
      </p:sp>
      <p:sp>
        <p:nvSpPr>
          <p:cNvPr id="15" name="Rectangle 14">
            <a:extLst>
              <a:ext uri="{FF2B5EF4-FFF2-40B4-BE49-F238E27FC236}">
                <a16:creationId xmlns:a16="http://schemas.microsoft.com/office/drawing/2014/main" id="{3CCA46FC-AD02-423B-907E-1259D71A4DE3}"/>
              </a:ext>
            </a:extLst>
          </p:cNvPr>
          <p:cNvSpPr/>
          <p:nvPr/>
        </p:nvSpPr>
        <p:spPr>
          <a:xfrm>
            <a:off x="7442199" y="654049"/>
            <a:ext cx="558802" cy="4105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tangle 28">
            <a:extLst>
              <a:ext uri="{FF2B5EF4-FFF2-40B4-BE49-F238E27FC236}">
                <a16:creationId xmlns:a16="http://schemas.microsoft.com/office/drawing/2014/main" id="{7AFDDC6D-FCD5-4051-90E8-6E727DDFAC2F}"/>
              </a:ext>
            </a:extLst>
          </p:cNvPr>
          <p:cNvSpPr/>
          <p:nvPr/>
        </p:nvSpPr>
        <p:spPr>
          <a:xfrm>
            <a:off x="8010429" y="1086985"/>
            <a:ext cx="487195" cy="4813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tangle 29">
            <a:extLst>
              <a:ext uri="{FF2B5EF4-FFF2-40B4-BE49-F238E27FC236}">
                <a16:creationId xmlns:a16="http://schemas.microsoft.com/office/drawing/2014/main" id="{74E69E44-B83C-42D6-B257-33633A4505C4}"/>
              </a:ext>
            </a:extLst>
          </p:cNvPr>
          <p:cNvSpPr/>
          <p:nvPr/>
        </p:nvSpPr>
        <p:spPr>
          <a:xfrm>
            <a:off x="8509368" y="1575795"/>
            <a:ext cx="425452" cy="4179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tangle 30">
            <a:extLst>
              <a:ext uri="{FF2B5EF4-FFF2-40B4-BE49-F238E27FC236}">
                <a16:creationId xmlns:a16="http://schemas.microsoft.com/office/drawing/2014/main" id="{7330497F-625D-4A2D-8C13-286F19513374}"/>
              </a:ext>
            </a:extLst>
          </p:cNvPr>
          <p:cNvSpPr/>
          <p:nvPr/>
        </p:nvSpPr>
        <p:spPr>
          <a:xfrm>
            <a:off x="8921748" y="2010861"/>
            <a:ext cx="508000" cy="42005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tangle 31">
            <a:extLst>
              <a:ext uri="{FF2B5EF4-FFF2-40B4-BE49-F238E27FC236}">
                <a16:creationId xmlns:a16="http://schemas.microsoft.com/office/drawing/2014/main" id="{4194D488-0336-4F15-9461-E59453357CD5}"/>
              </a:ext>
            </a:extLst>
          </p:cNvPr>
          <p:cNvSpPr/>
          <p:nvPr/>
        </p:nvSpPr>
        <p:spPr>
          <a:xfrm>
            <a:off x="7442199" y="1560841"/>
            <a:ext cx="558803" cy="425451"/>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Rectangle 32">
            <a:extLst>
              <a:ext uri="{FF2B5EF4-FFF2-40B4-BE49-F238E27FC236}">
                <a16:creationId xmlns:a16="http://schemas.microsoft.com/office/drawing/2014/main" id="{9BD9AEAC-7ECB-460F-BD55-CF35B0C6A9B1}"/>
              </a:ext>
            </a:extLst>
          </p:cNvPr>
          <p:cNvSpPr/>
          <p:nvPr/>
        </p:nvSpPr>
        <p:spPr>
          <a:xfrm>
            <a:off x="7993014" y="1560841"/>
            <a:ext cx="526237" cy="417989"/>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Rectangle 33">
            <a:extLst>
              <a:ext uri="{FF2B5EF4-FFF2-40B4-BE49-F238E27FC236}">
                <a16:creationId xmlns:a16="http://schemas.microsoft.com/office/drawing/2014/main" id="{AEFA4688-6982-48D8-B9DE-233BB55A7822}"/>
              </a:ext>
            </a:extLst>
          </p:cNvPr>
          <p:cNvSpPr/>
          <p:nvPr/>
        </p:nvSpPr>
        <p:spPr>
          <a:xfrm>
            <a:off x="7048500" y="1071847"/>
            <a:ext cx="400871" cy="481510"/>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Rectangle 34">
            <a:extLst>
              <a:ext uri="{FF2B5EF4-FFF2-40B4-BE49-F238E27FC236}">
                <a16:creationId xmlns:a16="http://schemas.microsoft.com/office/drawing/2014/main" id="{96A4692C-77F6-47D1-B1C0-D8280FA13D47}"/>
              </a:ext>
            </a:extLst>
          </p:cNvPr>
          <p:cNvSpPr/>
          <p:nvPr/>
        </p:nvSpPr>
        <p:spPr>
          <a:xfrm>
            <a:off x="7454396" y="1073226"/>
            <a:ext cx="528600" cy="480130"/>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Rectangle 35">
            <a:extLst>
              <a:ext uri="{FF2B5EF4-FFF2-40B4-BE49-F238E27FC236}">
                <a16:creationId xmlns:a16="http://schemas.microsoft.com/office/drawing/2014/main" id="{3A7654E0-9714-4808-9476-CB61E50705D0}"/>
              </a:ext>
            </a:extLst>
          </p:cNvPr>
          <p:cNvSpPr/>
          <p:nvPr/>
        </p:nvSpPr>
        <p:spPr>
          <a:xfrm>
            <a:off x="7048500" y="657779"/>
            <a:ext cx="393698" cy="406795"/>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tangle 36">
            <a:extLst>
              <a:ext uri="{FF2B5EF4-FFF2-40B4-BE49-F238E27FC236}">
                <a16:creationId xmlns:a16="http://schemas.microsoft.com/office/drawing/2014/main" id="{8A185EF3-E8E3-4044-B9C3-7B26BA13C1B6}"/>
              </a:ext>
            </a:extLst>
          </p:cNvPr>
          <p:cNvSpPr/>
          <p:nvPr/>
        </p:nvSpPr>
        <p:spPr>
          <a:xfrm>
            <a:off x="7454396" y="335658"/>
            <a:ext cx="546605" cy="306318"/>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Rectangle 37">
            <a:extLst>
              <a:ext uri="{FF2B5EF4-FFF2-40B4-BE49-F238E27FC236}">
                <a16:creationId xmlns:a16="http://schemas.microsoft.com/office/drawing/2014/main" id="{99156218-D3FA-4BE2-901A-946446D7C000}"/>
              </a:ext>
            </a:extLst>
          </p:cNvPr>
          <p:cNvSpPr/>
          <p:nvPr/>
        </p:nvSpPr>
        <p:spPr>
          <a:xfrm>
            <a:off x="8928101" y="1575795"/>
            <a:ext cx="482968" cy="425451"/>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tangle 38">
            <a:extLst>
              <a:ext uri="{FF2B5EF4-FFF2-40B4-BE49-F238E27FC236}">
                <a16:creationId xmlns:a16="http://schemas.microsoft.com/office/drawing/2014/main" id="{BFF26C33-F3D5-4F0C-B68B-26A76E4B6DA7}"/>
              </a:ext>
            </a:extLst>
          </p:cNvPr>
          <p:cNvSpPr/>
          <p:nvPr/>
        </p:nvSpPr>
        <p:spPr>
          <a:xfrm>
            <a:off x="8519251" y="1094457"/>
            <a:ext cx="408850" cy="460514"/>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tangle 39">
            <a:extLst>
              <a:ext uri="{FF2B5EF4-FFF2-40B4-BE49-F238E27FC236}">
                <a16:creationId xmlns:a16="http://schemas.microsoft.com/office/drawing/2014/main" id="{FF06D0EF-D361-4061-B0F5-AFBCBE75C7E1}"/>
              </a:ext>
            </a:extLst>
          </p:cNvPr>
          <p:cNvSpPr/>
          <p:nvPr/>
        </p:nvSpPr>
        <p:spPr>
          <a:xfrm>
            <a:off x="8014297" y="675290"/>
            <a:ext cx="495072" cy="396558"/>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Rectangle 40">
            <a:extLst>
              <a:ext uri="{FF2B5EF4-FFF2-40B4-BE49-F238E27FC236}">
                <a16:creationId xmlns:a16="http://schemas.microsoft.com/office/drawing/2014/main" id="{3D46A9B5-FADC-45DD-AD5A-849E260D16BB}"/>
              </a:ext>
            </a:extLst>
          </p:cNvPr>
          <p:cNvSpPr/>
          <p:nvPr/>
        </p:nvSpPr>
        <p:spPr>
          <a:xfrm>
            <a:off x="8014297" y="330567"/>
            <a:ext cx="488351" cy="333042"/>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tangle 41">
            <a:extLst>
              <a:ext uri="{FF2B5EF4-FFF2-40B4-BE49-F238E27FC236}">
                <a16:creationId xmlns:a16="http://schemas.microsoft.com/office/drawing/2014/main" id="{BE5AFF73-7B76-4C03-9DD5-FC35E6FE70B3}"/>
              </a:ext>
            </a:extLst>
          </p:cNvPr>
          <p:cNvSpPr/>
          <p:nvPr/>
        </p:nvSpPr>
        <p:spPr>
          <a:xfrm>
            <a:off x="8495929" y="2001246"/>
            <a:ext cx="405774" cy="417989"/>
          </a:xfrm>
          <a:prstGeom prst="rect">
            <a:avLst/>
          </a:prstGeom>
          <a:solidFill>
            <a:schemeClr val="accent1">
              <a:lumMod val="20000"/>
              <a:lumOff val="80000"/>
            </a:schemeClr>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Footer Placeholder 4">
            <a:extLst>
              <a:ext uri="{FF2B5EF4-FFF2-40B4-BE49-F238E27FC236}">
                <a16:creationId xmlns:a16="http://schemas.microsoft.com/office/drawing/2014/main" id="{5A79E4DA-A97A-47DB-94B5-E6BE6CF5363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790015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B1A47223-9E26-4733-97BB-C1F48D84723E}"/>
              </a:ext>
            </a:extLst>
          </p:cNvPr>
          <p:cNvGraphicFramePr>
            <a:graphicFrameLocks noChangeAspect="1"/>
          </p:cNvGraphicFramePr>
          <p:nvPr>
            <p:custDataLst>
              <p:tags r:id="rId1"/>
            </p:custDataLst>
          </p:nvPr>
        </p:nvGraphicFramePr>
        <p:xfrm>
          <a:off x="3178" y="2037"/>
          <a:ext cx="1587" cy="1587"/>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2" name="Objekt 1" hidden="1">
                        <a:extLst>
                          <a:ext uri="{FF2B5EF4-FFF2-40B4-BE49-F238E27FC236}">
                            <a16:creationId xmlns:a16="http://schemas.microsoft.com/office/drawing/2014/main" id="{B1A47223-9E26-4733-97BB-C1F48D84723E}"/>
                          </a:ext>
                        </a:extLst>
                      </p:cNvPr>
                      <p:cNvPicPr/>
                      <p:nvPr/>
                    </p:nvPicPr>
                    <p:blipFill>
                      <a:blip r:embed="rId5"/>
                      <a:stretch>
                        <a:fillRect/>
                      </a:stretch>
                    </p:blipFill>
                    <p:spPr>
                      <a:xfrm>
                        <a:off x="3178" y="2037"/>
                        <a:ext cx="1587" cy="1587"/>
                      </a:xfrm>
                      <a:prstGeom prst="rect">
                        <a:avLst/>
                      </a:prstGeom>
                    </p:spPr>
                  </p:pic>
                </p:oleObj>
              </mc:Fallback>
            </mc:AlternateContent>
          </a:graphicData>
        </a:graphic>
      </p:graphicFrame>
      <p:sp>
        <p:nvSpPr>
          <p:cNvPr id="13" name="Rechteck 12"/>
          <p:cNvSpPr/>
          <p:nvPr/>
        </p:nvSpPr>
        <p:spPr>
          <a:xfrm>
            <a:off x="1588" y="1170844"/>
            <a:ext cx="7072522" cy="116057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Titel 2">
            <a:extLst>
              <a:ext uri="{FF2B5EF4-FFF2-40B4-BE49-F238E27FC236}">
                <a16:creationId xmlns:a16="http://schemas.microsoft.com/office/drawing/2014/main" id="{DA7774D1-4FE0-41F2-A754-D1E50BF48B9E}"/>
              </a:ext>
            </a:extLst>
          </p:cNvPr>
          <p:cNvSpPr>
            <a:spLocks noGrp="1"/>
          </p:cNvSpPr>
          <p:nvPr>
            <p:ph type="title"/>
          </p:nvPr>
        </p:nvSpPr>
        <p:spPr/>
        <p:txBody>
          <a:bodyPr/>
          <a:lstStyle/>
          <a:p>
            <a:endParaRPr lang="de-DE" dirty="0"/>
          </a:p>
        </p:txBody>
      </p:sp>
      <p:sp>
        <p:nvSpPr>
          <p:cNvPr id="4" name="Textplatzhalter 3">
            <a:extLst>
              <a:ext uri="{FF2B5EF4-FFF2-40B4-BE49-F238E27FC236}">
                <a16:creationId xmlns:a16="http://schemas.microsoft.com/office/drawing/2014/main" id="{E2DE65AD-AB43-4A41-A042-26B9BBCCD7E9}"/>
              </a:ext>
            </a:extLst>
          </p:cNvPr>
          <p:cNvSpPr>
            <a:spLocks noGrp="1"/>
          </p:cNvSpPr>
          <p:nvPr>
            <p:ph type="body" idx="1"/>
          </p:nvPr>
        </p:nvSpPr>
        <p:spPr>
          <a:xfrm>
            <a:off x="212345" y="1349208"/>
            <a:ext cx="11822901" cy="4685831"/>
          </a:xfrm>
        </p:spPr>
        <p:txBody>
          <a:bodyPr/>
          <a:lstStyle/>
          <a:p>
            <a:pPr marL="0" indent="0">
              <a:buNone/>
            </a:pPr>
            <a:endParaRPr lang="de-DE" dirty="0"/>
          </a:p>
        </p:txBody>
      </p:sp>
      <p:sp>
        <p:nvSpPr>
          <p:cNvPr id="5" name="Foliennummernplatzhalter 4">
            <a:extLst>
              <a:ext uri="{FF2B5EF4-FFF2-40B4-BE49-F238E27FC236}">
                <a16:creationId xmlns:a16="http://schemas.microsoft.com/office/drawing/2014/main" id="{D42FA127-39E4-422F-894B-1CA9F7EFB11A}"/>
              </a:ext>
            </a:extLst>
          </p:cNvPr>
          <p:cNvSpPr>
            <a:spLocks noGrp="1"/>
          </p:cNvSpPr>
          <p:nvPr>
            <p:ph type="sldNum" sz="quarter" idx="12"/>
          </p:nvPr>
        </p:nvSpPr>
        <p:spPr/>
        <p:txBody>
          <a:bodyPr/>
          <a:lstStyle/>
          <a:p>
            <a:fld id="{82EA1D04-CA53-4DE3-84A8-2B63E41036C9}" type="slidenum">
              <a:rPr lang="de-DE" smtClean="0"/>
              <a:pPr/>
              <a:t>11</a:t>
            </a:fld>
            <a:endParaRPr lang="de-DE" dirty="0"/>
          </a:p>
        </p:txBody>
      </p:sp>
      <p:sp>
        <p:nvSpPr>
          <p:cNvPr id="6" name="Date Placeholder 5">
            <a:extLst>
              <a:ext uri="{FF2B5EF4-FFF2-40B4-BE49-F238E27FC236}">
                <a16:creationId xmlns:a16="http://schemas.microsoft.com/office/drawing/2014/main" id="{E263E3C7-5135-47D6-8F69-B949733765D8}"/>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Footer Placeholder 6">
            <a:extLst>
              <a:ext uri="{FF2B5EF4-FFF2-40B4-BE49-F238E27FC236}">
                <a16:creationId xmlns:a16="http://schemas.microsoft.com/office/drawing/2014/main" id="{A78B7796-1386-4556-8181-3A819E761885}"/>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11" name="Picture 10" descr="Chart, scatter chart&#10;&#10;Description automatically generated">
            <a:extLst>
              <a:ext uri="{FF2B5EF4-FFF2-40B4-BE49-F238E27FC236}">
                <a16:creationId xmlns:a16="http://schemas.microsoft.com/office/drawing/2014/main" id="{4B3B16EA-5F63-57D7-32C7-90A1C0BC5C50}"/>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100000"/>
                    </a14:imgEffect>
                  </a14:imgLayer>
                </a14:imgProps>
              </a:ext>
              <a:ext uri="{28A0092B-C50C-407E-A947-70E740481C1C}">
                <a14:useLocalDpi xmlns:a14="http://schemas.microsoft.com/office/drawing/2010/main" val="0"/>
              </a:ext>
            </a:extLst>
          </a:blip>
          <a:stretch>
            <a:fillRect/>
          </a:stretch>
        </p:blipFill>
        <p:spPr>
          <a:xfrm>
            <a:off x="0" y="0"/>
            <a:ext cx="12190412" cy="6035039"/>
          </a:xfrm>
          <a:prstGeom prst="rect">
            <a:avLst/>
          </a:prstGeom>
        </p:spPr>
      </p:pic>
    </p:spTree>
    <p:extLst>
      <p:ext uri="{BB962C8B-B14F-4D97-AF65-F5344CB8AC3E}">
        <p14:creationId xmlns:p14="http://schemas.microsoft.com/office/powerpoint/2010/main" val="31788864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p:txBody>
          <a:bodyPr/>
          <a:lstStyle/>
          <a:p>
            <a:r>
              <a:rPr lang="en-GB" dirty="0"/>
              <a:t>Graph Database Custom Load: ID Mapping + Neo4j</a:t>
            </a:r>
            <a:br>
              <a:rPr lang="en-GB" dirty="0"/>
            </a:br>
            <a:r>
              <a:rPr lang="en-GB" dirty="0"/>
              <a:t> </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Rectangle: Rounded Corners 4">
            <a:extLst>
              <a:ext uri="{FF2B5EF4-FFF2-40B4-BE49-F238E27FC236}">
                <a16:creationId xmlns:a16="http://schemas.microsoft.com/office/drawing/2014/main" id="{6E7CE5A7-4951-43FF-BC04-310D075318DE}"/>
              </a:ext>
            </a:extLst>
          </p:cNvPr>
          <p:cNvSpPr/>
          <p:nvPr/>
        </p:nvSpPr>
        <p:spPr>
          <a:xfrm>
            <a:off x="277955" y="3642915"/>
            <a:ext cx="2347142" cy="2320625"/>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err="1"/>
              <a:t>Qknows</a:t>
            </a:r>
            <a:r>
              <a:rPr lang="en-GB" dirty="0"/>
              <a:t>:</a:t>
            </a:r>
          </a:p>
          <a:p>
            <a:pPr algn="ctr"/>
            <a:endParaRPr lang="en-GB" dirty="0"/>
          </a:p>
          <a:p>
            <a:pPr algn="ctr"/>
            <a:r>
              <a:rPr lang="en-GB" dirty="0"/>
              <a:t>Neo4j-Export</a:t>
            </a:r>
          </a:p>
          <a:p>
            <a:pPr algn="ctr"/>
            <a:endParaRPr lang="en-GB" dirty="0"/>
          </a:p>
          <a:p>
            <a:pPr algn="ctr"/>
            <a:r>
              <a:rPr lang="en-GB" dirty="0"/>
              <a:t>CSV files</a:t>
            </a:r>
          </a:p>
          <a:p>
            <a:pPr algn="ctr"/>
            <a:r>
              <a:rPr lang="en-GB" sz="1400" dirty="0"/>
              <a:t>String IDs</a:t>
            </a:r>
          </a:p>
        </p:txBody>
      </p:sp>
      <p:sp>
        <p:nvSpPr>
          <p:cNvPr id="6" name="Rectangle: Rounded Corners 5">
            <a:extLst>
              <a:ext uri="{FF2B5EF4-FFF2-40B4-BE49-F238E27FC236}">
                <a16:creationId xmlns:a16="http://schemas.microsoft.com/office/drawing/2014/main" id="{27A1C4B9-E9B8-4E07-80EF-AE292B6C0189}"/>
              </a:ext>
            </a:extLst>
          </p:cNvPr>
          <p:cNvSpPr/>
          <p:nvPr/>
        </p:nvSpPr>
        <p:spPr>
          <a:xfrm>
            <a:off x="2530691" y="1153430"/>
            <a:ext cx="2347142" cy="232062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ID Mapping</a:t>
            </a:r>
          </a:p>
          <a:p>
            <a:pPr algn="ctr"/>
            <a:r>
              <a:rPr lang="en-GB" dirty="0"/>
              <a:t>+</a:t>
            </a:r>
          </a:p>
          <a:p>
            <a:pPr algn="ctr"/>
            <a:r>
              <a:rPr lang="en-GB" dirty="0"/>
              <a:t>Reverse Lookup</a:t>
            </a:r>
          </a:p>
          <a:p>
            <a:pPr algn="ctr"/>
            <a:endParaRPr lang="en-GB" dirty="0"/>
          </a:p>
          <a:p>
            <a:pPr algn="ctr"/>
            <a:r>
              <a:rPr lang="en-GB" dirty="0"/>
              <a:t>Python</a:t>
            </a:r>
          </a:p>
        </p:txBody>
      </p:sp>
      <p:sp>
        <p:nvSpPr>
          <p:cNvPr id="7" name="Rectangle: Rounded Corners 6">
            <a:extLst>
              <a:ext uri="{FF2B5EF4-FFF2-40B4-BE49-F238E27FC236}">
                <a16:creationId xmlns:a16="http://schemas.microsoft.com/office/drawing/2014/main" id="{1DA2D38C-A879-4289-965E-F04995A30DFC}"/>
              </a:ext>
            </a:extLst>
          </p:cNvPr>
          <p:cNvSpPr/>
          <p:nvPr/>
        </p:nvSpPr>
        <p:spPr>
          <a:xfrm>
            <a:off x="4915005" y="3642915"/>
            <a:ext cx="2347142" cy="2320625"/>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CSV files</a:t>
            </a:r>
          </a:p>
          <a:p>
            <a:pPr algn="ctr"/>
            <a:r>
              <a:rPr lang="en-GB" sz="1400" dirty="0"/>
              <a:t>Long IDs</a:t>
            </a:r>
          </a:p>
          <a:p>
            <a:pPr algn="ctr"/>
            <a:endParaRPr lang="en-GB" sz="1400" dirty="0"/>
          </a:p>
          <a:p>
            <a:pPr algn="ctr"/>
            <a:r>
              <a:rPr lang="en-GB" sz="1400" dirty="0"/>
              <a:t>+</a:t>
            </a:r>
          </a:p>
          <a:p>
            <a:pPr algn="ctr"/>
            <a:endParaRPr lang="en-GB" sz="1400" dirty="0"/>
          </a:p>
          <a:p>
            <a:pPr algn="ctr"/>
            <a:r>
              <a:rPr lang="en-GB" sz="1400" dirty="0" err="1"/>
              <a:t>Keyvi</a:t>
            </a:r>
            <a:r>
              <a:rPr lang="en-GB" sz="1400" dirty="0"/>
              <a:t> Dictionary</a:t>
            </a:r>
          </a:p>
        </p:txBody>
      </p:sp>
      <p:cxnSp>
        <p:nvCxnSpPr>
          <p:cNvPr id="14" name="Connector: Elbow 13">
            <a:extLst>
              <a:ext uri="{FF2B5EF4-FFF2-40B4-BE49-F238E27FC236}">
                <a16:creationId xmlns:a16="http://schemas.microsoft.com/office/drawing/2014/main" id="{07742421-EA6E-4EC1-979C-B46B8FCB22DC}"/>
              </a:ext>
            </a:extLst>
          </p:cNvPr>
          <p:cNvCxnSpPr>
            <a:cxnSpLocks/>
            <a:stCxn id="5" idx="0"/>
            <a:endCxn id="6" idx="1"/>
          </p:cNvCxnSpPr>
          <p:nvPr/>
        </p:nvCxnSpPr>
        <p:spPr>
          <a:xfrm rot="5400000" flipH="1" flipV="1">
            <a:off x="1326522" y="2438747"/>
            <a:ext cx="1329172" cy="1079165"/>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Connector: Elbow 16">
            <a:extLst>
              <a:ext uri="{FF2B5EF4-FFF2-40B4-BE49-F238E27FC236}">
                <a16:creationId xmlns:a16="http://schemas.microsoft.com/office/drawing/2014/main" id="{63D78366-36BE-481F-A4CE-98EE9E849909}"/>
              </a:ext>
            </a:extLst>
          </p:cNvPr>
          <p:cNvCxnSpPr>
            <a:cxnSpLocks/>
            <a:stCxn id="6" idx="2"/>
            <a:endCxn id="7" idx="1"/>
          </p:cNvCxnSpPr>
          <p:nvPr/>
        </p:nvCxnSpPr>
        <p:spPr>
          <a:xfrm rot="16200000" flipH="1">
            <a:off x="3645047" y="3533269"/>
            <a:ext cx="1329173" cy="1210743"/>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5" name="Rectangle: Rounded Corners 24">
            <a:extLst>
              <a:ext uri="{FF2B5EF4-FFF2-40B4-BE49-F238E27FC236}">
                <a16:creationId xmlns:a16="http://schemas.microsoft.com/office/drawing/2014/main" id="{92282722-8FD9-4AE5-95E3-5313C85AEA23}"/>
              </a:ext>
            </a:extLst>
          </p:cNvPr>
          <p:cNvSpPr/>
          <p:nvPr/>
        </p:nvSpPr>
        <p:spPr>
          <a:xfrm>
            <a:off x="7327769" y="1153430"/>
            <a:ext cx="2347142" cy="232062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 Neo4j</a:t>
            </a:r>
          </a:p>
          <a:p>
            <a:pPr algn="ctr"/>
            <a:endParaRPr lang="en-GB" dirty="0"/>
          </a:p>
          <a:p>
            <a:pPr algn="ctr"/>
            <a:r>
              <a:rPr lang="en-GB" dirty="0"/>
              <a:t>Admin Load</a:t>
            </a:r>
          </a:p>
        </p:txBody>
      </p:sp>
      <p:cxnSp>
        <p:nvCxnSpPr>
          <p:cNvPr id="26" name="Connector: Elbow 25">
            <a:extLst>
              <a:ext uri="{FF2B5EF4-FFF2-40B4-BE49-F238E27FC236}">
                <a16:creationId xmlns:a16="http://schemas.microsoft.com/office/drawing/2014/main" id="{8BAC01A0-D8EE-4860-A94B-5AF47A22616C}"/>
              </a:ext>
            </a:extLst>
          </p:cNvPr>
          <p:cNvCxnSpPr>
            <a:cxnSpLocks/>
            <a:stCxn id="7" idx="0"/>
            <a:endCxn id="25" idx="1"/>
          </p:cNvCxnSpPr>
          <p:nvPr/>
        </p:nvCxnSpPr>
        <p:spPr>
          <a:xfrm rot="5400000" flipH="1" flipV="1">
            <a:off x="6043586" y="2358733"/>
            <a:ext cx="1329172" cy="1239193"/>
          </a:xfrm>
          <a:prstGeom prst="bentConnector2">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16" name="Rectangle: Rounded Corners 15">
            <a:extLst>
              <a:ext uri="{FF2B5EF4-FFF2-40B4-BE49-F238E27FC236}">
                <a16:creationId xmlns:a16="http://schemas.microsoft.com/office/drawing/2014/main" id="{60A8426F-EC54-4C28-934F-F3898AFFD136}"/>
              </a:ext>
            </a:extLst>
          </p:cNvPr>
          <p:cNvSpPr/>
          <p:nvPr/>
        </p:nvSpPr>
        <p:spPr>
          <a:xfrm>
            <a:off x="9609289" y="3642913"/>
            <a:ext cx="2347142" cy="2320625"/>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CSV files</a:t>
            </a:r>
          </a:p>
          <a:p>
            <a:pPr algn="ctr"/>
            <a:r>
              <a:rPr lang="en-GB" sz="1400" dirty="0"/>
              <a:t>Long IDs</a:t>
            </a:r>
          </a:p>
          <a:p>
            <a:pPr algn="ctr"/>
            <a:endParaRPr lang="en-GB" sz="1400" dirty="0"/>
          </a:p>
          <a:p>
            <a:pPr algn="ctr"/>
            <a:r>
              <a:rPr lang="en-GB" sz="1400" dirty="0"/>
              <a:t>+</a:t>
            </a:r>
          </a:p>
          <a:p>
            <a:pPr algn="ctr"/>
            <a:endParaRPr lang="en-GB" sz="1400" dirty="0"/>
          </a:p>
          <a:p>
            <a:pPr algn="ctr"/>
            <a:r>
              <a:rPr lang="en-GB" sz="1400" dirty="0" err="1"/>
              <a:t>Keyvi</a:t>
            </a:r>
            <a:r>
              <a:rPr lang="en-GB" sz="1400" dirty="0"/>
              <a:t> Dictionary</a:t>
            </a:r>
          </a:p>
        </p:txBody>
      </p:sp>
      <p:cxnSp>
        <p:nvCxnSpPr>
          <p:cNvPr id="20" name="Connector: Elbow 19">
            <a:extLst>
              <a:ext uri="{FF2B5EF4-FFF2-40B4-BE49-F238E27FC236}">
                <a16:creationId xmlns:a16="http://schemas.microsoft.com/office/drawing/2014/main" id="{2A902533-5032-4C94-96EB-B45B069F7C27}"/>
              </a:ext>
            </a:extLst>
          </p:cNvPr>
          <p:cNvCxnSpPr>
            <a:cxnSpLocks/>
            <a:stCxn id="25" idx="3"/>
            <a:endCxn id="16" idx="0"/>
          </p:cNvCxnSpPr>
          <p:nvPr/>
        </p:nvCxnSpPr>
        <p:spPr>
          <a:xfrm>
            <a:off x="9674911" y="2313743"/>
            <a:ext cx="1107949" cy="1329170"/>
          </a:xfrm>
          <a:prstGeom prst="bentConnector2">
            <a:avLst/>
          </a:prstGeom>
          <a:ln>
            <a:headEnd type="none" w="med" len="med"/>
            <a:tailEnd type="arrow" w="med" len="med"/>
          </a:ln>
        </p:spPr>
        <p:style>
          <a:lnRef idx="3">
            <a:schemeClr val="accent1"/>
          </a:lnRef>
          <a:fillRef idx="0">
            <a:schemeClr val="accent1"/>
          </a:fillRef>
          <a:effectRef idx="2">
            <a:schemeClr val="accent1"/>
          </a:effectRef>
          <a:fontRef idx="minor">
            <a:schemeClr val="tx1"/>
          </a:fontRef>
        </p:style>
      </p:cxnSp>
      <p:sp>
        <p:nvSpPr>
          <p:cNvPr id="29" name="Oval 28">
            <a:extLst>
              <a:ext uri="{FF2B5EF4-FFF2-40B4-BE49-F238E27FC236}">
                <a16:creationId xmlns:a16="http://schemas.microsoft.com/office/drawing/2014/main" id="{574E9028-0B0D-4655-949F-77690068A271}"/>
              </a:ext>
            </a:extLst>
          </p:cNvPr>
          <p:cNvSpPr/>
          <p:nvPr/>
        </p:nvSpPr>
        <p:spPr>
          <a:xfrm>
            <a:off x="2339137" y="5226009"/>
            <a:ext cx="1427463" cy="605762"/>
          </a:xfrm>
          <a:prstGeom prst="ellipse">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BIG 2.2Tb</a:t>
            </a:r>
            <a:endParaRPr lang="de-DE" dirty="0"/>
          </a:p>
        </p:txBody>
      </p:sp>
      <p:sp>
        <p:nvSpPr>
          <p:cNvPr id="31" name="Oval 30">
            <a:extLst>
              <a:ext uri="{FF2B5EF4-FFF2-40B4-BE49-F238E27FC236}">
                <a16:creationId xmlns:a16="http://schemas.microsoft.com/office/drawing/2014/main" id="{FFB4FAE4-A1D0-4AE8-82DC-03E6FD7E99E6}"/>
              </a:ext>
            </a:extLst>
          </p:cNvPr>
          <p:cNvSpPr/>
          <p:nvPr/>
        </p:nvSpPr>
        <p:spPr>
          <a:xfrm>
            <a:off x="6918201" y="5172517"/>
            <a:ext cx="1427463" cy="605762"/>
          </a:xfrm>
          <a:prstGeom prst="ellipse">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BIG 2.5Tb</a:t>
            </a:r>
            <a:endParaRPr lang="de-DE" dirty="0"/>
          </a:p>
        </p:txBody>
      </p:sp>
      <p:sp>
        <p:nvSpPr>
          <p:cNvPr id="32" name="Oval 31">
            <a:extLst>
              <a:ext uri="{FF2B5EF4-FFF2-40B4-BE49-F238E27FC236}">
                <a16:creationId xmlns:a16="http://schemas.microsoft.com/office/drawing/2014/main" id="{3DF6EFDC-51A0-4A54-A3B1-CB9C3F8CE70A}"/>
              </a:ext>
            </a:extLst>
          </p:cNvPr>
          <p:cNvSpPr/>
          <p:nvPr/>
        </p:nvSpPr>
        <p:spPr>
          <a:xfrm>
            <a:off x="8525772" y="3986977"/>
            <a:ext cx="1427463" cy="605762"/>
          </a:xfrm>
          <a:prstGeom prst="ellipse">
            <a:avLst/>
          </a:prstGeom>
          <a:solidFill>
            <a:srgbClr val="C500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BIG 6.9Tb</a:t>
            </a:r>
            <a:endParaRPr lang="de-DE" dirty="0"/>
          </a:p>
        </p:txBody>
      </p:sp>
      <p:sp>
        <p:nvSpPr>
          <p:cNvPr id="18" name="Oval 17">
            <a:extLst>
              <a:ext uri="{FF2B5EF4-FFF2-40B4-BE49-F238E27FC236}">
                <a16:creationId xmlns:a16="http://schemas.microsoft.com/office/drawing/2014/main" id="{AA0180DB-966F-4325-911A-6A2DF7A443FD}"/>
              </a:ext>
            </a:extLst>
          </p:cNvPr>
          <p:cNvSpPr/>
          <p:nvPr/>
        </p:nvSpPr>
        <p:spPr>
          <a:xfrm>
            <a:off x="1319950" y="1252534"/>
            <a:ext cx="1530256" cy="6057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 day</a:t>
            </a:r>
            <a:endParaRPr lang="de-DE" dirty="0"/>
          </a:p>
        </p:txBody>
      </p:sp>
      <p:sp>
        <p:nvSpPr>
          <p:cNvPr id="19" name="Oval 18">
            <a:extLst>
              <a:ext uri="{FF2B5EF4-FFF2-40B4-BE49-F238E27FC236}">
                <a16:creationId xmlns:a16="http://schemas.microsoft.com/office/drawing/2014/main" id="{1DC68FAD-C897-4E50-8CBC-A97B50389671}"/>
              </a:ext>
            </a:extLst>
          </p:cNvPr>
          <p:cNvSpPr/>
          <p:nvPr/>
        </p:nvSpPr>
        <p:spPr>
          <a:xfrm>
            <a:off x="6316021" y="1205186"/>
            <a:ext cx="1512921" cy="6057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2.5 days</a:t>
            </a:r>
          </a:p>
          <a:p>
            <a:pPr algn="ctr"/>
            <a:r>
              <a:rPr lang="en-GB" dirty="0"/>
              <a:t>3.5.8</a:t>
            </a:r>
            <a:endParaRPr lang="de-DE" dirty="0"/>
          </a:p>
        </p:txBody>
      </p:sp>
      <p:sp>
        <p:nvSpPr>
          <p:cNvPr id="21" name="Oval 20">
            <a:extLst>
              <a:ext uri="{FF2B5EF4-FFF2-40B4-BE49-F238E27FC236}">
                <a16:creationId xmlns:a16="http://schemas.microsoft.com/office/drawing/2014/main" id="{6022A28E-637D-4F9C-B254-6CF436FC3BDE}"/>
              </a:ext>
            </a:extLst>
          </p:cNvPr>
          <p:cNvSpPr/>
          <p:nvPr/>
        </p:nvSpPr>
        <p:spPr>
          <a:xfrm>
            <a:off x="9269939" y="1534601"/>
            <a:ext cx="1512921" cy="60576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11 days</a:t>
            </a:r>
          </a:p>
          <a:p>
            <a:pPr algn="ctr"/>
            <a:r>
              <a:rPr lang="en-GB" dirty="0"/>
              <a:t>4.2.3</a:t>
            </a:r>
            <a:endParaRPr lang="de-DE" dirty="0"/>
          </a:p>
        </p:txBody>
      </p:sp>
      <p:sp>
        <p:nvSpPr>
          <p:cNvPr id="22" name="Oval 21">
            <a:extLst>
              <a:ext uri="{FF2B5EF4-FFF2-40B4-BE49-F238E27FC236}">
                <a16:creationId xmlns:a16="http://schemas.microsoft.com/office/drawing/2014/main" id="{FDBE5AFC-5ADE-4C42-A413-6A35E1C9A269}"/>
              </a:ext>
            </a:extLst>
          </p:cNvPr>
          <p:cNvSpPr/>
          <p:nvPr/>
        </p:nvSpPr>
        <p:spPr>
          <a:xfrm>
            <a:off x="10611926" y="1496590"/>
            <a:ext cx="1512921" cy="60576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2.5 days</a:t>
            </a:r>
          </a:p>
          <a:p>
            <a:pPr algn="ctr"/>
            <a:r>
              <a:rPr lang="en-GB" dirty="0"/>
              <a:t>4.3</a:t>
            </a:r>
            <a:endParaRPr lang="de-DE" dirty="0"/>
          </a:p>
        </p:txBody>
      </p:sp>
      <p:sp>
        <p:nvSpPr>
          <p:cNvPr id="10" name="Footer Placeholder 9">
            <a:extLst>
              <a:ext uri="{FF2B5EF4-FFF2-40B4-BE49-F238E27FC236}">
                <a16:creationId xmlns:a16="http://schemas.microsoft.com/office/drawing/2014/main" id="{D14696B8-87DB-427D-8C54-02C749A97E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29345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p:txBody>
          <a:bodyPr/>
          <a:lstStyle/>
          <a:p>
            <a:r>
              <a:rPr lang="en-GB" dirty="0"/>
              <a:t>Traversals Framework (local and global)</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Rectangle: Rounded Corners 4">
            <a:extLst>
              <a:ext uri="{FF2B5EF4-FFF2-40B4-BE49-F238E27FC236}">
                <a16:creationId xmlns:a16="http://schemas.microsoft.com/office/drawing/2014/main" id="{6E7CE5A7-4951-43FF-BC04-310D075318DE}"/>
              </a:ext>
            </a:extLst>
          </p:cNvPr>
          <p:cNvSpPr/>
          <p:nvPr/>
        </p:nvSpPr>
        <p:spPr>
          <a:xfrm>
            <a:off x="640879" y="3842753"/>
            <a:ext cx="2347142" cy="232062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Development</a:t>
            </a:r>
          </a:p>
          <a:p>
            <a:pPr algn="ctr"/>
            <a:r>
              <a:rPr lang="en-GB" dirty="0"/>
              <a:t>Workstation</a:t>
            </a:r>
          </a:p>
          <a:p>
            <a:pPr algn="ctr"/>
            <a:endParaRPr lang="en-GB" dirty="0"/>
          </a:p>
          <a:p>
            <a:pPr algn="ctr"/>
            <a:r>
              <a:rPr lang="en-GB" dirty="0"/>
              <a:t>Java Project</a:t>
            </a:r>
          </a:p>
          <a:p>
            <a:pPr algn="ctr"/>
            <a:endParaRPr lang="en-GB" dirty="0"/>
          </a:p>
          <a:p>
            <a:pPr algn="ctr"/>
            <a:r>
              <a:rPr lang="en-GB" dirty="0"/>
              <a:t>Neo4j Embedded</a:t>
            </a:r>
          </a:p>
        </p:txBody>
      </p:sp>
      <p:sp>
        <p:nvSpPr>
          <p:cNvPr id="6" name="Rectangle: Rounded Corners 5">
            <a:extLst>
              <a:ext uri="{FF2B5EF4-FFF2-40B4-BE49-F238E27FC236}">
                <a16:creationId xmlns:a16="http://schemas.microsoft.com/office/drawing/2014/main" id="{27A1C4B9-E9B8-4E07-80EF-AE292B6C0189}"/>
              </a:ext>
            </a:extLst>
          </p:cNvPr>
          <p:cNvSpPr/>
          <p:nvPr/>
        </p:nvSpPr>
        <p:spPr>
          <a:xfrm>
            <a:off x="3124159" y="1353267"/>
            <a:ext cx="2347142" cy="232062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Deployment</a:t>
            </a:r>
          </a:p>
          <a:p>
            <a:pPr algn="ctr"/>
            <a:r>
              <a:rPr lang="en-GB" dirty="0"/>
              <a:t>Machine</a:t>
            </a:r>
          </a:p>
          <a:p>
            <a:pPr algn="ctr"/>
            <a:endParaRPr lang="en-GB" dirty="0"/>
          </a:p>
          <a:p>
            <a:pPr algn="ctr"/>
            <a:r>
              <a:rPr lang="en-GB" dirty="0"/>
              <a:t>Docker Build</a:t>
            </a:r>
          </a:p>
          <a:p>
            <a:pPr algn="ctr"/>
            <a:endParaRPr lang="en-GB" dirty="0"/>
          </a:p>
          <a:p>
            <a:pPr algn="ctr"/>
            <a:r>
              <a:rPr lang="en-GB" sz="1200" dirty="0"/>
              <a:t>Docker Tar</a:t>
            </a:r>
            <a:endParaRPr lang="de-DE" sz="1200" dirty="0"/>
          </a:p>
        </p:txBody>
      </p:sp>
      <p:sp>
        <p:nvSpPr>
          <p:cNvPr id="7" name="Rectangle: Rounded Corners 6">
            <a:extLst>
              <a:ext uri="{FF2B5EF4-FFF2-40B4-BE49-F238E27FC236}">
                <a16:creationId xmlns:a16="http://schemas.microsoft.com/office/drawing/2014/main" id="{1DA2D38C-A879-4289-965E-F04995A30DFC}"/>
              </a:ext>
            </a:extLst>
          </p:cNvPr>
          <p:cNvSpPr/>
          <p:nvPr/>
        </p:nvSpPr>
        <p:spPr>
          <a:xfrm>
            <a:off x="5653802" y="3842752"/>
            <a:ext cx="2347142" cy="232062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Server</a:t>
            </a:r>
          </a:p>
          <a:p>
            <a:pPr algn="ctr"/>
            <a:r>
              <a:rPr lang="en-GB" dirty="0"/>
              <a:t>Machine</a:t>
            </a:r>
          </a:p>
          <a:p>
            <a:pPr algn="ctr"/>
            <a:endParaRPr lang="en-GB" dirty="0"/>
          </a:p>
          <a:p>
            <a:pPr algn="ctr"/>
            <a:r>
              <a:rPr lang="en-GB" dirty="0"/>
              <a:t>Docker Run</a:t>
            </a:r>
          </a:p>
          <a:p>
            <a:pPr algn="ctr"/>
            <a:endParaRPr lang="en-GB" sz="1400" dirty="0"/>
          </a:p>
          <a:p>
            <a:pPr algn="ctr"/>
            <a:r>
              <a:rPr lang="en-GB" sz="1400" dirty="0"/>
              <a:t>Big Graph</a:t>
            </a:r>
          </a:p>
          <a:p>
            <a:pPr algn="ctr"/>
            <a:r>
              <a:rPr lang="en-GB" sz="1400" dirty="0"/>
              <a:t>Global/Local Traversals</a:t>
            </a:r>
          </a:p>
          <a:p>
            <a:pPr algn="ctr"/>
            <a:r>
              <a:rPr lang="en-GB" sz="1400" dirty="0"/>
              <a:t>Inclusion.*</a:t>
            </a:r>
          </a:p>
        </p:txBody>
      </p:sp>
      <p:cxnSp>
        <p:nvCxnSpPr>
          <p:cNvPr id="14" name="Connector: Elbow 13">
            <a:extLst>
              <a:ext uri="{FF2B5EF4-FFF2-40B4-BE49-F238E27FC236}">
                <a16:creationId xmlns:a16="http://schemas.microsoft.com/office/drawing/2014/main" id="{07742421-EA6E-4EC1-979C-B46B8FCB22DC}"/>
              </a:ext>
            </a:extLst>
          </p:cNvPr>
          <p:cNvCxnSpPr>
            <a:cxnSpLocks/>
            <a:stCxn id="5" idx="0"/>
            <a:endCxn id="6" idx="1"/>
          </p:cNvCxnSpPr>
          <p:nvPr/>
        </p:nvCxnSpPr>
        <p:spPr>
          <a:xfrm rot="5400000" flipH="1" flipV="1">
            <a:off x="1804718" y="2523313"/>
            <a:ext cx="1329173" cy="1309709"/>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Rectangle 15">
            <a:extLst>
              <a:ext uri="{FF2B5EF4-FFF2-40B4-BE49-F238E27FC236}">
                <a16:creationId xmlns:a16="http://schemas.microsoft.com/office/drawing/2014/main" id="{F3062979-6437-46BF-8B9A-0971615F8FA6}"/>
              </a:ext>
            </a:extLst>
          </p:cNvPr>
          <p:cNvSpPr/>
          <p:nvPr/>
        </p:nvSpPr>
        <p:spPr>
          <a:xfrm>
            <a:off x="1117888" y="2232658"/>
            <a:ext cx="1110821" cy="276999"/>
          </a:xfrm>
          <a:prstGeom prst="rect">
            <a:avLst/>
          </a:prstGeom>
        </p:spPr>
        <p:txBody>
          <a:bodyPr wrap="square">
            <a:spAutoFit/>
          </a:bodyPr>
          <a:lstStyle/>
          <a:p>
            <a:pPr algn="ctr"/>
            <a:r>
              <a:rPr lang="en-GB" sz="1200" dirty="0">
                <a:solidFill>
                  <a:schemeClr val="bg1"/>
                </a:solidFill>
              </a:rPr>
              <a:t>Git &amp; Fat Jar</a:t>
            </a:r>
            <a:endParaRPr lang="de-DE" sz="1200" dirty="0">
              <a:solidFill>
                <a:schemeClr val="bg1"/>
              </a:solidFill>
            </a:endParaRPr>
          </a:p>
        </p:txBody>
      </p:sp>
      <p:cxnSp>
        <p:nvCxnSpPr>
          <p:cNvPr id="17" name="Connector: Elbow 16">
            <a:extLst>
              <a:ext uri="{FF2B5EF4-FFF2-40B4-BE49-F238E27FC236}">
                <a16:creationId xmlns:a16="http://schemas.microsoft.com/office/drawing/2014/main" id="{63D78366-36BE-481F-A4CE-98EE9E849909}"/>
              </a:ext>
            </a:extLst>
          </p:cNvPr>
          <p:cNvCxnSpPr>
            <a:cxnSpLocks/>
            <a:stCxn id="6" idx="3"/>
            <a:endCxn id="7" idx="0"/>
          </p:cNvCxnSpPr>
          <p:nvPr/>
        </p:nvCxnSpPr>
        <p:spPr>
          <a:xfrm>
            <a:off x="5471301" y="2513580"/>
            <a:ext cx="1356072" cy="132917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20" name="Oval 19">
            <a:extLst>
              <a:ext uri="{FF2B5EF4-FFF2-40B4-BE49-F238E27FC236}">
                <a16:creationId xmlns:a16="http://schemas.microsoft.com/office/drawing/2014/main" id="{02F252A2-CCE6-4B3B-9DB0-73E6BD69836F}"/>
              </a:ext>
            </a:extLst>
          </p:cNvPr>
          <p:cNvSpPr/>
          <p:nvPr/>
        </p:nvSpPr>
        <p:spPr>
          <a:xfrm>
            <a:off x="1071261" y="2066358"/>
            <a:ext cx="1508876" cy="914400"/>
          </a:xfrm>
          <a:prstGeom prst="ellipse">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tangle 20">
            <a:extLst>
              <a:ext uri="{FF2B5EF4-FFF2-40B4-BE49-F238E27FC236}">
                <a16:creationId xmlns:a16="http://schemas.microsoft.com/office/drawing/2014/main" id="{BC712DEC-FD2E-454B-B7DC-B308CE6B5F86}"/>
              </a:ext>
            </a:extLst>
          </p:cNvPr>
          <p:cNvSpPr/>
          <p:nvPr/>
        </p:nvSpPr>
        <p:spPr>
          <a:xfrm>
            <a:off x="1279397" y="2208671"/>
            <a:ext cx="1148339" cy="646331"/>
          </a:xfrm>
          <a:prstGeom prst="rect">
            <a:avLst/>
          </a:prstGeom>
        </p:spPr>
        <p:txBody>
          <a:bodyPr wrap="square">
            <a:spAutoFit/>
          </a:bodyPr>
          <a:lstStyle/>
          <a:p>
            <a:pPr algn="ctr"/>
            <a:r>
              <a:rPr lang="en-GB" sz="1200" dirty="0">
                <a:solidFill>
                  <a:schemeClr val="bg1"/>
                </a:solidFill>
              </a:rPr>
              <a:t>Git Repository</a:t>
            </a:r>
          </a:p>
          <a:p>
            <a:pPr algn="ctr"/>
            <a:r>
              <a:rPr lang="en-GB" sz="1200" dirty="0">
                <a:solidFill>
                  <a:schemeClr val="bg1"/>
                </a:solidFill>
              </a:rPr>
              <a:t>&amp;</a:t>
            </a:r>
          </a:p>
          <a:p>
            <a:pPr algn="ctr"/>
            <a:r>
              <a:rPr lang="en-GB" sz="1200" dirty="0">
                <a:solidFill>
                  <a:schemeClr val="bg1"/>
                </a:solidFill>
              </a:rPr>
              <a:t>Fat Jar </a:t>
            </a:r>
            <a:endParaRPr lang="de-DE" sz="1200" dirty="0">
              <a:solidFill>
                <a:schemeClr val="bg1"/>
              </a:solidFill>
            </a:endParaRPr>
          </a:p>
        </p:txBody>
      </p:sp>
      <p:sp>
        <p:nvSpPr>
          <p:cNvPr id="22" name="Oval 21">
            <a:extLst>
              <a:ext uri="{FF2B5EF4-FFF2-40B4-BE49-F238E27FC236}">
                <a16:creationId xmlns:a16="http://schemas.microsoft.com/office/drawing/2014/main" id="{F98A0F71-9082-40EF-A0A1-DAB22AA3DACD}"/>
              </a:ext>
            </a:extLst>
          </p:cNvPr>
          <p:cNvSpPr/>
          <p:nvPr/>
        </p:nvSpPr>
        <p:spPr>
          <a:xfrm>
            <a:off x="6079073" y="2062872"/>
            <a:ext cx="1508876" cy="914400"/>
          </a:xfrm>
          <a:prstGeom prst="ellipse">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Rectangle 22">
            <a:extLst>
              <a:ext uri="{FF2B5EF4-FFF2-40B4-BE49-F238E27FC236}">
                <a16:creationId xmlns:a16="http://schemas.microsoft.com/office/drawing/2014/main" id="{8381B256-9506-4549-89D5-E98D699F5937}"/>
              </a:ext>
            </a:extLst>
          </p:cNvPr>
          <p:cNvSpPr/>
          <p:nvPr/>
        </p:nvSpPr>
        <p:spPr>
          <a:xfrm>
            <a:off x="6278100" y="2381572"/>
            <a:ext cx="1110821" cy="276999"/>
          </a:xfrm>
          <a:prstGeom prst="rect">
            <a:avLst/>
          </a:prstGeom>
        </p:spPr>
        <p:txBody>
          <a:bodyPr wrap="square">
            <a:spAutoFit/>
          </a:bodyPr>
          <a:lstStyle/>
          <a:p>
            <a:pPr algn="ctr"/>
            <a:r>
              <a:rPr lang="en-GB" sz="1200" dirty="0">
                <a:solidFill>
                  <a:schemeClr val="bg1"/>
                </a:solidFill>
              </a:rPr>
              <a:t>Docker Tar</a:t>
            </a:r>
            <a:endParaRPr lang="de-DE" sz="1200" dirty="0">
              <a:solidFill>
                <a:schemeClr val="bg1"/>
              </a:solidFill>
            </a:endParaRPr>
          </a:p>
        </p:txBody>
      </p:sp>
      <p:sp>
        <p:nvSpPr>
          <p:cNvPr id="25" name="Rectangle: Rounded Corners 24">
            <a:extLst>
              <a:ext uri="{FF2B5EF4-FFF2-40B4-BE49-F238E27FC236}">
                <a16:creationId xmlns:a16="http://schemas.microsoft.com/office/drawing/2014/main" id="{92282722-8FD9-4AE5-95E3-5313C85AEA23}"/>
              </a:ext>
            </a:extLst>
          </p:cNvPr>
          <p:cNvSpPr/>
          <p:nvPr/>
        </p:nvSpPr>
        <p:spPr>
          <a:xfrm>
            <a:off x="8672135" y="1353267"/>
            <a:ext cx="2347142" cy="232062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r>
              <a:rPr lang="en-GB" dirty="0"/>
              <a:t> Client or Server</a:t>
            </a:r>
          </a:p>
          <a:p>
            <a:pPr algn="ctr"/>
            <a:r>
              <a:rPr lang="en-GB" dirty="0"/>
              <a:t>Machine</a:t>
            </a:r>
          </a:p>
          <a:p>
            <a:pPr algn="ctr"/>
            <a:endParaRPr lang="en-GB" dirty="0"/>
          </a:p>
          <a:p>
            <a:pPr algn="ctr"/>
            <a:r>
              <a:rPr lang="en-GB" sz="1400" dirty="0"/>
              <a:t>Local Traversals</a:t>
            </a:r>
            <a:endParaRPr lang="en-GB" dirty="0"/>
          </a:p>
          <a:p>
            <a:pPr algn="ctr"/>
            <a:endParaRPr lang="en-GB" dirty="0"/>
          </a:p>
          <a:p>
            <a:pPr algn="ctr"/>
            <a:r>
              <a:rPr lang="en-GB" sz="1200" dirty="0"/>
              <a:t>org.basf.qknows.inclusion.*</a:t>
            </a:r>
          </a:p>
        </p:txBody>
      </p:sp>
      <p:cxnSp>
        <p:nvCxnSpPr>
          <p:cNvPr id="26" name="Connector: Elbow 25">
            <a:extLst>
              <a:ext uri="{FF2B5EF4-FFF2-40B4-BE49-F238E27FC236}">
                <a16:creationId xmlns:a16="http://schemas.microsoft.com/office/drawing/2014/main" id="{8BAC01A0-D8EE-4860-A94B-5AF47A22616C}"/>
              </a:ext>
            </a:extLst>
          </p:cNvPr>
          <p:cNvCxnSpPr>
            <a:cxnSpLocks/>
            <a:stCxn id="25" idx="2"/>
            <a:endCxn id="7" idx="3"/>
          </p:cNvCxnSpPr>
          <p:nvPr/>
        </p:nvCxnSpPr>
        <p:spPr>
          <a:xfrm rot="5400000">
            <a:off x="8258739" y="3416097"/>
            <a:ext cx="1329173" cy="1844762"/>
          </a:xfrm>
          <a:prstGeom prst="bentConnector2">
            <a:avLst/>
          </a:prstGeom>
          <a:ln>
            <a:headEnd type="arrow" w="med" len="med"/>
            <a:tailEnd type="arrow" w="med" len="med"/>
          </a:ln>
        </p:spPr>
        <p:style>
          <a:lnRef idx="3">
            <a:schemeClr val="accent1"/>
          </a:lnRef>
          <a:fillRef idx="0">
            <a:schemeClr val="accent1"/>
          </a:fillRef>
          <a:effectRef idx="2">
            <a:schemeClr val="accent1"/>
          </a:effectRef>
          <a:fontRef idx="minor">
            <a:schemeClr val="tx1"/>
          </a:fontRef>
        </p:style>
      </p:cxnSp>
      <p:sp>
        <p:nvSpPr>
          <p:cNvPr id="29" name="Oval 28">
            <a:extLst>
              <a:ext uri="{FF2B5EF4-FFF2-40B4-BE49-F238E27FC236}">
                <a16:creationId xmlns:a16="http://schemas.microsoft.com/office/drawing/2014/main" id="{B8955616-BF1D-4B07-822D-7B450DA73149}"/>
              </a:ext>
            </a:extLst>
          </p:cNvPr>
          <p:cNvSpPr/>
          <p:nvPr/>
        </p:nvSpPr>
        <p:spPr>
          <a:xfrm>
            <a:off x="9091269" y="4545865"/>
            <a:ext cx="1508876" cy="914400"/>
          </a:xfrm>
          <a:prstGeom prst="ellipse">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Rectangle 29">
            <a:extLst>
              <a:ext uri="{FF2B5EF4-FFF2-40B4-BE49-F238E27FC236}">
                <a16:creationId xmlns:a16="http://schemas.microsoft.com/office/drawing/2014/main" id="{C2505762-31FD-4545-B565-AB9D8A458D15}"/>
              </a:ext>
            </a:extLst>
          </p:cNvPr>
          <p:cNvSpPr/>
          <p:nvPr/>
        </p:nvSpPr>
        <p:spPr>
          <a:xfrm>
            <a:off x="9225560" y="4679900"/>
            <a:ext cx="1240291" cy="646331"/>
          </a:xfrm>
          <a:prstGeom prst="rect">
            <a:avLst/>
          </a:prstGeom>
        </p:spPr>
        <p:txBody>
          <a:bodyPr wrap="square">
            <a:spAutoFit/>
          </a:bodyPr>
          <a:lstStyle/>
          <a:p>
            <a:pPr algn="ctr"/>
            <a:r>
              <a:rPr lang="en-GB" sz="1200" dirty="0">
                <a:solidFill>
                  <a:schemeClr val="bg1"/>
                </a:solidFill>
              </a:rPr>
              <a:t>Web Browser </a:t>
            </a:r>
          </a:p>
          <a:p>
            <a:pPr algn="ctr"/>
            <a:r>
              <a:rPr lang="en-GB" sz="1200" dirty="0">
                <a:solidFill>
                  <a:schemeClr val="bg1"/>
                </a:solidFill>
              </a:rPr>
              <a:t>&amp; </a:t>
            </a:r>
          </a:p>
          <a:p>
            <a:pPr algn="ctr"/>
            <a:r>
              <a:rPr lang="en-GB" sz="1200" dirty="0">
                <a:solidFill>
                  <a:schemeClr val="bg1"/>
                </a:solidFill>
              </a:rPr>
              <a:t>Cypher Shell</a:t>
            </a:r>
            <a:endParaRPr lang="de-DE" sz="1200" dirty="0">
              <a:solidFill>
                <a:schemeClr val="bg1"/>
              </a:solidFill>
            </a:endParaRPr>
          </a:p>
        </p:txBody>
      </p:sp>
      <p:sp>
        <p:nvSpPr>
          <p:cNvPr id="19" name="Oval 18">
            <a:extLst>
              <a:ext uri="{FF2B5EF4-FFF2-40B4-BE49-F238E27FC236}">
                <a16:creationId xmlns:a16="http://schemas.microsoft.com/office/drawing/2014/main" id="{61C85F25-E847-495D-92C0-76A8F2EA9FE1}"/>
              </a:ext>
            </a:extLst>
          </p:cNvPr>
          <p:cNvSpPr/>
          <p:nvPr/>
        </p:nvSpPr>
        <p:spPr>
          <a:xfrm>
            <a:off x="4471727" y="5408686"/>
            <a:ext cx="1427463" cy="605762"/>
          </a:xfrm>
          <a:prstGeom prst="ellipse">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Disk &gt;20Tb</a:t>
            </a:r>
            <a:endParaRPr lang="de-DE" dirty="0"/>
          </a:p>
        </p:txBody>
      </p:sp>
      <p:sp>
        <p:nvSpPr>
          <p:cNvPr id="24" name="Oval 23">
            <a:extLst>
              <a:ext uri="{FF2B5EF4-FFF2-40B4-BE49-F238E27FC236}">
                <a16:creationId xmlns:a16="http://schemas.microsoft.com/office/drawing/2014/main" id="{4BE3E70D-BE5A-455E-A05E-A47DED8A620A}"/>
              </a:ext>
            </a:extLst>
          </p:cNvPr>
          <p:cNvSpPr/>
          <p:nvPr/>
        </p:nvSpPr>
        <p:spPr>
          <a:xfrm>
            <a:off x="4471726" y="4335261"/>
            <a:ext cx="1427463" cy="605762"/>
          </a:xfrm>
          <a:prstGeom prst="ellipse">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CPU 128</a:t>
            </a:r>
            <a:endParaRPr lang="de-DE" dirty="0"/>
          </a:p>
        </p:txBody>
      </p:sp>
      <p:sp>
        <p:nvSpPr>
          <p:cNvPr id="8" name="Footer Placeholder 7">
            <a:extLst>
              <a:ext uri="{FF2B5EF4-FFF2-40B4-BE49-F238E27FC236}">
                <a16:creationId xmlns:a16="http://schemas.microsoft.com/office/drawing/2014/main" id="{05ED94D4-E01F-48AE-A8C2-B0FFA5E28FD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Oval 8">
            <a:extLst>
              <a:ext uri="{FF2B5EF4-FFF2-40B4-BE49-F238E27FC236}">
                <a16:creationId xmlns:a16="http://schemas.microsoft.com/office/drawing/2014/main" id="{9A8D7F4B-4FE3-E4DC-45B5-A5EC5B7D0241}"/>
              </a:ext>
            </a:extLst>
          </p:cNvPr>
          <p:cNvSpPr/>
          <p:nvPr/>
        </p:nvSpPr>
        <p:spPr>
          <a:xfrm>
            <a:off x="8448196" y="132940"/>
            <a:ext cx="2431690" cy="9277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June 2019</a:t>
            </a:r>
            <a:endParaRPr lang="de-DE" dirty="0"/>
          </a:p>
        </p:txBody>
      </p:sp>
    </p:spTree>
    <p:extLst>
      <p:ext uri="{BB962C8B-B14F-4D97-AF65-F5344CB8AC3E}">
        <p14:creationId xmlns:p14="http://schemas.microsoft.com/office/powerpoint/2010/main" val="28801551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732B6A-C0D1-49A8-9C0C-680B091DB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98" y="188036"/>
            <a:ext cx="11736001" cy="6239494"/>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br>
              <a:rPr lang="de-DE" dirty="0"/>
            </a:br>
            <a:r>
              <a:rPr lang="de-DE" dirty="0"/>
              <a:t>Knowledge </a:t>
            </a:r>
            <a:br>
              <a:rPr lang="de-DE" dirty="0"/>
            </a:br>
            <a:r>
              <a:rPr lang="de-DE" dirty="0"/>
              <a:t>Graph</a:t>
            </a:r>
            <a:br>
              <a:rPr lang="de-DE" dirty="0"/>
            </a:br>
            <a:br>
              <a:rPr lang="de-DE" dirty="0"/>
            </a:br>
            <a:r>
              <a:rPr lang="de-DE" dirty="0"/>
              <a:t>Schema</a:t>
            </a: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6947865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732B6A-C0D1-49A8-9C0C-680B091DB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98" y="188036"/>
            <a:ext cx="11736001" cy="6239494"/>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br>
              <a:rPr lang="de-DE" dirty="0"/>
            </a:br>
            <a:r>
              <a:rPr lang="de-DE" dirty="0"/>
              <a:t>Knowledge </a:t>
            </a:r>
            <a:br>
              <a:rPr lang="de-DE" dirty="0"/>
            </a:br>
            <a:r>
              <a:rPr lang="de-DE" dirty="0"/>
              <a:t>Graph</a:t>
            </a:r>
            <a:br>
              <a:rPr lang="de-DE" dirty="0"/>
            </a:br>
            <a:br>
              <a:rPr lang="de-DE" dirty="0"/>
            </a:br>
            <a:r>
              <a:rPr lang="de-DE" dirty="0"/>
              <a:t>Data </a:t>
            </a:r>
            <a:br>
              <a:rPr lang="de-DE" dirty="0"/>
            </a:br>
            <a:r>
              <a:rPr lang="de-DE" dirty="0"/>
              <a:t>Sources</a:t>
            </a: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Meta Rectangle 19">
            <a:extLst>
              <a:ext uri="{FF2B5EF4-FFF2-40B4-BE49-F238E27FC236}">
                <a16:creationId xmlns:a16="http://schemas.microsoft.com/office/drawing/2014/main" id="{73713FA6-4409-446E-A02F-B280C980DCC2}"/>
              </a:ext>
            </a:extLst>
          </p:cNvPr>
          <p:cNvSpPr/>
          <p:nvPr/>
        </p:nvSpPr>
        <p:spPr>
          <a:xfrm>
            <a:off x="8589563" y="342073"/>
            <a:ext cx="1570749" cy="3693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4A134"/>
                </a:solidFill>
              </a:rPr>
              <a:t>Service Now</a:t>
            </a:r>
          </a:p>
        </p:txBody>
      </p:sp>
      <p:sp>
        <p:nvSpPr>
          <p:cNvPr id="10" name="Meta Oval 15">
            <a:extLst>
              <a:ext uri="{FF2B5EF4-FFF2-40B4-BE49-F238E27FC236}">
                <a16:creationId xmlns:a16="http://schemas.microsoft.com/office/drawing/2014/main" id="{F31E55E5-3B47-4EC8-8883-BD3F567EED0C}"/>
              </a:ext>
            </a:extLst>
          </p:cNvPr>
          <p:cNvSpPr/>
          <p:nvPr/>
        </p:nvSpPr>
        <p:spPr>
          <a:xfrm>
            <a:off x="8167944" y="279778"/>
            <a:ext cx="2335755" cy="518615"/>
          </a:xfrm>
          <a:prstGeom prst="ellipse">
            <a:avLst/>
          </a:prstGeom>
          <a:noFill/>
          <a:ln w="38100" cap="flat" cmpd="sng" algn="ctr">
            <a:solidFill>
              <a:srgbClr val="F7B64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4A134"/>
              </a:solidFill>
              <a:effectLst/>
              <a:uLnTx/>
              <a:uFillTx/>
              <a:latin typeface="Calibri" panose="020F0502020204030204"/>
              <a:ea typeface="+mn-ea"/>
              <a:cs typeface="+mn-cs"/>
            </a:endParaRPr>
          </a:p>
        </p:txBody>
      </p:sp>
      <p:sp>
        <p:nvSpPr>
          <p:cNvPr id="11" name="Meta Rectangle 19">
            <a:extLst>
              <a:ext uri="{FF2B5EF4-FFF2-40B4-BE49-F238E27FC236}">
                <a16:creationId xmlns:a16="http://schemas.microsoft.com/office/drawing/2014/main" id="{C6C5D6AA-F385-4298-AB37-46E84C92D3C5}"/>
              </a:ext>
            </a:extLst>
          </p:cNvPr>
          <p:cNvSpPr/>
          <p:nvPr/>
        </p:nvSpPr>
        <p:spPr>
          <a:xfrm>
            <a:off x="2914369" y="815798"/>
            <a:ext cx="1570749"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F0000"/>
                </a:solidFill>
              </a:rPr>
              <a:t>AHD Hits</a:t>
            </a:r>
          </a:p>
        </p:txBody>
      </p:sp>
      <p:sp>
        <p:nvSpPr>
          <p:cNvPr id="12" name="Meta Oval 15">
            <a:extLst>
              <a:ext uri="{FF2B5EF4-FFF2-40B4-BE49-F238E27FC236}">
                <a16:creationId xmlns:a16="http://schemas.microsoft.com/office/drawing/2014/main" id="{A656DCBB-D398-4A03-920E-43DA54B66254}"/>
              </a:ext>
            </a:extLst>
          </p:cNvPr>
          <p:cNvSpPr/>
          <p:nvPr/>
        </p:nvSpPr>
        <p:spPr>
          <a:xfrm>
            <a:off x="2492750" y="753503"/>
            <a:ext cx="2335755" cy="51861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Meta Rectangle 19">
            <a:extLst>
              <a:ext uri="{FF2B5EF4-FFF2-40B4-BE49-F238E27FC236}">
                <a16:creationId xmlns:a16="http://schemas.microsoft.com/office/drawing/2014/main" id="{6777887A-2137-469F-B1BA-82F28BD98773}"/>
              </a:ext>
            </a:extLst>
          </p:cNvPr>
          <p:cNvSpPr/>
          <p:nvPr/>
        </p:nvSpPr>
        <p:spPr>
          <a:xfrm>
            <a:off x="7421685" y="1763715"/>
            <a:ext cx="1570749" cy="3693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accent6">
                    <a:lumMod val="75000"/>
                  </a:schemeClr>
                </a:solidFill>
              </a:rPr>
              <a:t>Access IT</a:t>
            </a:r>
          </a:p>
        </p:txBody>
      </p:sp>
      <p:sp>
        <p:nvSpPr>
          <p:cNvPr id="16" name="Meta Oval 15">
            <a:extLst>
              <a:ext uri="{FF2B5EF4-FFF2-40B4-BE49-F238E27FC236}">
                <a16:creationId xmlns:a16="http://schemas.microsoft.com/office/drawing/2014/main" id="{6301F935-2F5C-4285-981B-7ADDB57121EC}"/>
              </a:ext>
            </a:extLst>
          </p:cNvPr>
          <p:cNvSpPr/>
          <p:nvPr/>
        </p:nvSpPr>
        <p:spPr>
          <a:xfrm>
            <a:off x="7000066" y="1701420"/>
            <a:ext cx="2335755" cy="518615"/>
          </a:xfrm>
          <a:prstGeom prst="ellipse">
            <a:avLst/>
          </a:prstGeom>
          <a:noFill/>
          <a:ln w="38100" cap="flat" cmpd="sng" algn="ctr">
            <a:solidFill>
              <a:schemeClr val="accent6">
                <a:lumMod val="75000"/>
              </a:scheme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4A134"/>
              </a:solidFill>
              <a:effectLst/>
              <a:uLnTx/>
              <a:uFillTx/>
              <a:latin typeface="Calibri" panose="020F0502020204030204"/>
              <a:ea typeface="+mn-ea"/>
              <a:cs typeface="+mn-cs"/>
            </a:endParaRPr>
          </a:p>
        </p:txBody>
      </p:sp>
      <p:sp>
        <p:nvSpPr>
          <p:cNvPr id="17" name="Meta Rectangle 19">
            <a:extLst>
              <a:ext uri="{FF2B5EF4-FFF2-40B4-BE49-F238E27FC236}">
                <a16:creationId xmlns:a16="http://schemas.microsoft.com/office/drawing/2014/main" id="{B7AFA52A-EDAE-4027-B2D7-EC37A01A1091}"/>
              </a:ext>
            </a:extLst>
          </p:cNvPr>
          <p:cNvSpPr/>
          <p:nvPr/>
        </p:nvSpPr>
        <p:spPr>
          <a:xfrm>
            <a:off x="9757441" y="2023022"/>
            <a:ext cx="2335754" cy="3693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39500"/>
                </a:solidFill>
              </a:rPr>
              <a:t>BASF Org Structure</a:t>
            </a:r>
          </a:p>
        </p:txBody>
      </p:sp>
      <p:sp>
        <p:nvSpPr>
          <p:cNvPr id="18" name="Meta Oval 15">
            <a:extLst>
              <a:ext uri="{FF2B5EF4-FFF2-40B4-BE49-F238E27FC236}">
                <a16:creationId xmlns:a16="http://schemas.microsoft.com/office/drawing/2014/main" id="{7E6CA97F-BF12-41DF-B3B4-701C07E06E3D}"/>
              </a:ext>
            </a:extLst>
          </p:cNvPr>
          <p:cNvSpPr/>
          <p:nvPr/>
        </p:nvSpPr>
        <p:spPr>
          <a:xfrm>
            <a:off x="9757440" y="1960727"/>
            <a:ext cx="2335755" cy="518615"/>
          </a:xfrm>
          <a:prstGeom prst="ellipse">
            <a:avLst/>
          </a:prstGeom>
          <a:noFill/>
          <a:ln w="38100" cap="flat" cmpd="sng" algn="ctr">
            <a:solidFill>
              <a:srgbClr val="F39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4A134"/>
              </a:solidFill>
              <a:effectLst/>
              <a:uLnTx/>
              <a:uFillTx/>
              <a:latin typeface="Calibri" panose="020F0502020204030204"/>
              <a:ea typeface="+mn-ea"/>
              <a:cs typeface="+mn-cs"/>
            </a:endParaRPr>
          </a:p>
        </p:txBody>
      </p:sp>
      <p:sp>
        <p:nvSpPr>
          <p:cNvPr id="19" name="Meta Rectangle 19">
            <a:extLst>
              <a:ext uri="{FF2B5EF4-FFF2-40B4-BE49-F238E27FC236}">
                <a16:creationId xmlns:a16="http://schemas.microsoft.com/office/drawing/2014/main" id="{8C7F2093-6C8B-43F5-B9AF-E792B936F3E6}"/>
              </a:ext>
            </a:extLst>
          </p:cNvPr>
          <p:cNvSpPr/>
          <p:nvPr/>
        </p:nvSpPr>
        <p:spPr>
          <a:xfrm>
            <a:off x="7373864" y="5752569"/>
            <a:ext cx="1570749" cy="3693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95C664"/>
                </a:solidFill>
              </a:rPr>
              <a:t>EAR / CMDB</a:t>
            </a:r>
          </a:p>
        </p:txBody>
      </p:sp>
      <p:sp>
        <p:nvSpPr>
          <p:cNvPr id="20" name="Meta Oval 15">
            <a:extLst>
              <a:ext uri="{FF2B5EF4-FFF2-40B4-BE49-F238E27FC236}">
                <a16:creationId xmlns:a16="http://schemas.microsoft.com/office/drawing/2014/main" id="{D2769B7E-6226-422B-BE9B-16B7C6AD992E}"/>
              </a:ext>
            </a:extLst>
          </p:cNvPr>
          <p:cNvSpPr/>
          <p:nvPr/>
        </p:nvSpPr>
        <p:spPr>
          <a:xfrm>
            <a:off x="6952245" y="5690274"/>
            <a:ext cx="2335755" cy="518615"/>
          </a:xfrm>
          <a:prstGeom prst="ellipse">
            <a:avLst/>
          </a:prstGeom>
          <a:noFill/>
          <a:ln w="38100" cap="flat" cmpd="sng" algn="ctr">
            <a:solidFill>
              <a:srgbClr val="BADA9A"/>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4A134"/>
              </a:solidFill>
              <a:effectLst/>
              <a:uLnTx/>
              <a:uFillTx/>
              <a:latin typeface="Calibri" panose="020F0502020204030204"/>
              <a:ea typeface="+mn-ea"/>
              <a:cs typeface="+mn-cs"/>
            </a:endParaRPr>
          </a:p>
        </p:txBody>
      </p:sp>
      <p:sp>
        <p:nvSpPr>
          <p:cNvPr id="21" name="Meta Rectangle 19">
            <a:extLst>
              <a:ext uri="{FF2B5EF4-FFF2-40B4-BE49-F238E27FC236}">
                <a16:creationId xmlns:a16="http://schemas.microsoft.com/office/drawing/2014/main" id="{56E08C3E-EA33-4EB2-8BF2-0954FF55D6C9}"/>
              </a:ext>
            </a:extLst>
          </p:cNvPr>
          <p:cNvSpPr/>
          <p:nvPr/>
        </p:nvSpPr>
        <p:spPr>
          <a:xfrm>
            <a:off x="3932122" y="5907484"/>
            <a:ext cx="2335754" cy="369332"/>
          </a:xfrm>
          <a:prstGeom prst="rect">
            <a:avLst/>
          </a:prstGeom>
          <a:ln>
            <a:noFill/>
          </a:ln>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39500"/>
                </a:solidFill>
              </a:rPr>
              <a:t>OS Cash Out</a:t>
            </a:r>
          </a:p>
        </p:txBody>
      </p:sp>
      <p:sp>
        <p:nvSpPr>
          <p:cNvPr id="23" name="Meta Oval 15">
            <a:extLst>
              <a:ext uri="{FF2B5EF4-FFF2-40B4-BE49-F238E27FC236}">
                <a16:creationId xmlns:a16="http://schemas.microsoft.com/office/drawing/2014/main" id="{DB7E5810-8DD3-4530-97C1-F36FD2B1FA71}"/>
              </a:ext>
            </a:extLst>
          </p:cNvPr>
          <p:cNvSpPr/>
          <p:nvPr/>
        </p:nvSpPr>
        <p:spPr>
          <a:xfrm>
            <a:off x="3932121" y="5845189"/>
            <a:ext cx="2335755" cy="518615"/>
          </a:xfrm>
          <a:prstGeom prst="ellipse">
            <a:avLst/>
          </a:prstGeom>
          <a:noFill/>
          <a:ln w="38100" cap="flat" cmpd="sng" algn="ctr">
            <a:solidFill>
              <a:srgbClr val="F395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F4A13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2870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732B6A-C0D1-49A8-9C0C-680B091DB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998" y="188036"/>
            <a:ext cx="11736001" cy="6239494"/>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br>
              <a:rPr lang="de-DE" dirty="0"/>
            </a:br>
            <a:r>
              <a:rPr lang="de-DE" dirty="0"/>
              <a:t>Knowledge </a:t>
            </a:r>
            <a:br>
              <a:rPr lang="de-DE" dirty="0"/>
            </a:br>
            <a:r>
              <a:rPr lang="de-DE" dirty="0"/>
              <a:t>Graph</a:t>
            </a:r>
            <a:br>
              <a:rPr lang="de-DE" dirty="0"/>
            </a:br>
            <a:br>
              <a:rPr lang="de-DE" dirty="0"/>
            </a:br>
            <a:r>
              <a:rPr lang="de-DE" dirty="0" err="1"/>
              <a:t>Recursive</a:t>
            </a:r>
            <a:r>
              <a:rPr lang="de-DE" dirty="0"/>
              <a:t> </a:t>
            </a:r>
            <a:br>
              <a:rPr lang="de-DE" dirty="0"/>
            </a:br>
            <a:r>
              <a:rPr lang="de-DE" dirty="0" err="1"/>
              <a:t>Structures</a:t>
            </a:r>
            <a:br>
              <a:rPr lang="de-DE" dirty="0"/>
            </a:br>
            <a:br>
              <a:rPr lang="de-DE" dirty="0"/>
            </a:br>
            <a:r>
              <a:rPr lang="de-DE" dirty="0" err="1"/>
              <a:t>Trees</a:t>
            </a: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Meta Rectangle 19">
            <a:extLst>
              <a:ext uri="{FF2B5EF4-FFF2-40B4-BE49-F238E27FC236}">
                <a16:creationId xmlns:a16="http://schemas.microsoft.com/office/drawing/2014/main" id="{59C0DB0A-4B66-4956-B3A7-C6C86CF93DB3}"/>
              </a:ext>
            </a:extLst>
          </p:cNvPr>
          <p:cNvSpPr/>
          <p:nvPr/>
        </p:nvSpPr>
        <p:spPr>
          <a:xfrm>
            <a:off x="2326943" y="2835667"/>
            <a:ext cx="2920621"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err="1">
                <a:solidFill>
                  <a:srgbClr val="FF0000"/>
                </a:solidFill>
              </a:rPr>
              <a:t>PersID</a:t>
            </a:r>
            <a:r>
              <a:rPr lang="en-US" kern="0" dirty="0">
                <a:solidFill>
                  <a:srgbClr val="FF0000"/>
                </a:solidFill>
              </a:rPr>
              <a:t> Tree Structure</a:t>
            </a:r>
          </a:p>
        </p:txBody>
      </p:sp>
      <p:sp>
        <p:nvSpPr>
          <p:cNvPr id="8" name="Meta Oval 15">
            <a:extLst>
              <a:ext uri="{FF2B5EF4-FFF2-40B4-BE49-F238E27FC236}">
                <a16:creationId xmlns:a16="http://schemas.microsoft.com/office/drawing/2014/main" id="{B24F5485-5A5B-4CF4-878F-CA8B37B07908}"/>
              </a:ext>
            </a:extLst>
          </p:cNvPr>
          <p:cNvSpPr/>
          <p:nvPr/>
        </p:nvSpPr>
        <p:spPr>
          <a:xfrm>
            <a:off x="2477069" y="2773372"/>
            <a:ext cx="2586250" cy="51861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Meta Oval 15">
            <a:extLst>
              <a:ext uri="{FF2B5EF4-FFF2-40B4-BE49-F238E27FC236}">
                <a16:creationId xmlns:a16="http://schemas.microsoft.com/office/drawing/2014/main" id="{7D1B8DE2-22F9-4A38-840D-D3B98F68D780}"/>
              </a:ext>
            </a:extLst>
          </p:cNvPr>
          <p:cNvSpPr/>
          <p:nvPr/>
        </p:nvSpPr>
        <p:spPr>
          <a:xfrm>
            <a:off x="4305870" y="3487004"/>
            <a:ext cx="1030405" cy="80521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Meta Rectangle 19">
            <a:extLst>
              <a:ext uri="{FF2B5EF4-FFF2-40B4-BE49-F238E27FC236}">
                <a16:creationId xmlns:a16="http://schemas.microsoft.com/office/drawing/2014/main" id="{01C64695-87AE-48F3-91BE-6A9CA82ABFCC}"/>
              </a:ext>
            </a:extLst>
          </p:cNvPr>
          <p:cNvSpPr/>
          <p:nvPr/>
        </p:nvSpPr>
        <p:spPr>
          <a:xfrm>
            <a:off x="8061278" y="2332975"/>
            <a:ext cx="2920621" cy="36933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rgbClr val="FF0000"/>
                </a:solidFill>
              </a:rPr>
              <a:t>BASF Org Structure</a:t>
            </a:r>
          </a:p>
        </p:txBody>
      </p:sp>
      <p:sp>
        <p:nvSpPr>
          <p:cNvPr id="11" name="Meta Oval 15">
            <a:extLst>
              <a:ext uri="{FF2B5EF4-FFF2-40B4-BE49-F238E27FC236}">
                <a16:creationId xmlns:a16="http://schemas.microsoft.com/office/drawing/2014/main" id="{C905BAB8-CFB5-481F-B44D-D1BCEAE05D09}"/>
              </a:ext>
            </a:extLst>
          </p:cNvPr>
          <p:cNvSpPr/>
          <p:nvPr/>
        </p:nvSpPr>
        <p:spPr>
          <a:xfrm>
            <a:off x="8211404" y="2270680"/>
            <a:ext cx="2586250" cy="51861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Meta Oval 15">
            <a:extLst>
              <a:ext uri="{FF2B5EF4-FFF2-40B4-BE49-F238E27FC236}">
                <a16:creationId xmlns:a16="http://schemas.microsoft.com/office/drawing/2014/main" id="{772CCD43-F087-4410-8BF4-F834216BD179}"/>
              </a:ext>
            </a:extLst>
          </p:cNvPr>
          <p:cNvSpPr/>
          <p:nvPr/>
        </p:nvSpPr>
        <p:spPr>
          <a:xfrm>
            <a:off x="10849970" y="1978925"/>
            <a:ext cx="1289714" cy="1313062"/>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4390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BASF Enterprise Knowledge Graph</a:t>
            </a:r>
            <a:br>
              <a:rPr lang="de-DE" dirty="0"/>
            </a:br>
            <a:r>
              <a:rPr lang="de-DE" dirty="0"/>
              <a:t>Evolution</a:t>
            </a:r>
            <a:br>
              <a:rPr lang="de-DE" dirty="0"/>
            </a:br>
            <a:br>
              <a:rPr lang="de-DE" dirty="0"/>
            </a:br>
            <a:br>
              <a:rPr lang="de-DE" dirty="0"/>
            </a:br>
            <a:br>
              <a:rPr lang="de-DE" dirty="0"/>
            </a:br>
            <a:r>
              <a:rPr lang="de-DE" dirty="0"/>
              <a:t>Enterprise Architecture</a:t>
            </a:r>
            <a:br>
              <a:rPr lang="de-DE" dirty="0"/>
            </a:br>
            <a:r>
              <a:rPr lang="de-DE" dirty="0" err="1"/>
              <a:t>Application</a:t>
            </a:r>
            <a:r>
              <a:rPr lang="de-DE" dirty="0"/>
              <a:t> Use Analysis</a:t>
            </a:r>
            <a:br>
              <a:rPr lang="de-DE" dirty="0"/>
            </a:br>
            <a:br>
              <a:rPr lang="de-DE" dirty="0"/>
            </a:br>
            <a:br>
              <a:rPr lang="de-DE" dirty="0"/>
            </a:br>
            <a:br>
              <a:rPr lang="de-DE" dirty="0"/>
            </a:br>
            <a:r>
              <a:rPr lang="de-DE" sz="1800" dirty="0" err="1">
                <a:sym typeface="Wingdings" panose="05000000000000000000" pitchFamily="2" charset="2"/>
              </a:rPr>
              <a:t>MetaAppID</a:t>
            </a:r>
            <a:r>
              <a:rPr lang="de-DE" sz="1800" dirty="0">
                <a:sym typeface="Wingdings" panose="05000000000000000000" pitchFamily="2" charset="2"/>
              </a:rPr>
              <a:t>  </a:t>
            </a:r>
            <a:r>
              <a:rPr lang="de-DE" sz="1800" dirty="0" err="1">
                <a:sym typeface="Wingdings" panose="05000000000000000000" pitchFamily="2" charset="2"/>
              </a:rPr>
              <a:t>AppID</a:t>
            </a:r>
            <a:r>
              <a:rPr lang="de-DE" sz="1800" dirty="0">
                <a:sym typeface="Wingdings" panose="05000000000000000000" pitchFamily="2" charset="2"/>
              </a:rPr>
              <a:t>  </a:t>
            </a:r>
            <a:br>
              <a:rPr lang="de-DE" sz="1800" dirty="0">
                <a:sym typeface="Wingdings" panose="05000000000000000000" pitchFamily="2" charset="2"/>
              </a:rPr>
            </a:br>
            <a:r>
              <a:rPr lang="de-DE" sz="1800" dirty="0" err="1">
                <a:sym typeface="Wingdings" panose="05000000000000000000" pitchFamily="2" charset="2"/>
              </a:rPr>
              <a:t>PersID</a:t>
            </a:r>
            <a:r>
              <a:rPr lang="de-DE" sz="1800" dirty="0">
                <a:sym typeface="Wingdings" panose="05000000000000000000" pitchFamily="2" charset="2"/>
              </a:rPr>
              <a:t>  </a:t>
            </a:r>
            <a:r>
              <a:rPr lang="de-DE" sz="1800" dirty="0" err="1">
                <a:sym typeface="Wingdings" panose="05000000000000000000" pitchFamily="2" charset="2"/>
              </a:rPr>
              <a:t>ParentID</a:t>
            </a:r>
            <a:r>
              <a:rPr lang="de-DE" sz="1800" dirty="0">
                <a:sym typeface="Wingdings" panose="05000000000000000000" pitchFamily="2" charset="2"/>
              </a:rPr>
              <a:t> </a:t>
            </a:r>
            <a:br>
              <a:rPr lang="de-DE" sz="1800" dirty="0">
                <a:sym typeface="Wingdings" panose="05000000000000000000" pitchFamily="2" charset="2"/>
              </a:rPr>
            </a:br>
            <a:r>
              <a:rPr lang="de-DE" sz="1800" dirty="0">
                <a:sym typeface="Wingdings" panose="05000000000000000000" pitchFamily="2" charset="2"/>
              </a:rPr>
              <a:t> </a:t>
            </a:r>
            <a:r>
              <a:rPr lang="de-DE" sz="1800" dirty="0" err="1">
                <a:sym typeface="Wingdings" panose="05000000000000000000" pitchFamily="2" charset="2"/>
              </a:rPr>
              <a:t>AppID</a:t>
            </a:r>
            <a:r>
              <a:rPr lang="de-DE" sz="1800" dirty="0">
                <a:sym typeface="Wingdings" panose="05000000000000000000" pitchFamily="2" charset="2"/>
              </a:rPr>
              <a:t>  </a:t>
            </a:r>
            <a:r>
              <a:rPr lang="de-DE" sz="1800" dirty="0" err="1">
                <a:sym typeface="Wingdings" panose="05000000000000000000" pitchFamily="2" charset="2"/>
              </a:rPr>
              <a:t>MetaAppID</a:t>
            </a:r>
            <a:r>
              <a:rPr lang="de-DE" sz="1800" dirty="0">
                <a:sym typeface="Wingdings" panose="05000000000000000000" pitchFamily="2" charset="2"/>
              </a:rPr>
              <a:t> </a:t>
            </a: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outdoor object, silhouette&#10;&#10;Description automatically generated">
            <a:extLst>
              <a:ext uri="{FF2B5EF4-FFF2-40B4-BE49-F238E27FC236}">
                <a16:creationId xmlns:a16="http://schemas.microsoft.com/office/drawing/2014/main" id="{3EA6C8AF-702B-4756-8259-B2691BB085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2867" y="-19594"/>
            <a:ext cx="7865133" cy="6858000"/>
          </a:xfrm>
          <a:prstGeom prst="rect">
            <a:avLst/>
          </a:prstGeom>
        </p:spPr>
      </p:pic>
    </p:spTree>
    <p:extLst>
      <p:ext uri="{BB962C8B-B14F-4D97-AF65-F5344CB8AC3E}">
        <p14:creationId xmlns:p14="http://schemas.microsoft.com/office/powerpoint/2010/main" val="3277245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5BFA7D85-3540-4B0E-B583-CC6C26B78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3300" y="0"/>
            <a:ext cx="9328700" cy="6104709"/>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br>
              <a:rPr lang="de-DE" dirty="0"/>
            </a:br>
            <a:r>
              <a:rPr lang="de-DE" dirty="0"/>
              <a:t>Knowledge </a:t>
            </a:r>
            <a:br>
              <a:rPr lang="de-DE" dirty="0"/>
            </a:br>
            <a:r>
              <a:rPr lang="de-DE" dirty="0"/>
              <a:t>Graph</a:t>
            </a:r>
            <a:br>
              <a:rPr lang="de-DE" dirty="0"/>
            </a:br>
            <a:br>
              <a:rPr lang="de-DE" dirty="0"/>
            </a:br>
            <a:r>
              <a:rPr lang="de-DE" dirty="0"/>
              <a:t>Data Nodes</a:t>
            </a:r>
            <a:br>
              <a:rPr lang="de-DE" dirty="0"/>
            </a:br>
            <a:r>
              <a:rPr lang="de-DE" dirty="0"/>
              <a:t>+</a:t>
            </a:r>
            <a:br>
              <a:rPr lang="de-DE" dirty="0"/>
            </a:br>
            <a:r>
              <a:rPr lang="de-DE" dirty="0" err="1"/>
              <a:t>Relationship</a:t>
            </a:r>
            <a:r>
              <a:rPr lang="de-DE" dirty="0"/>
              <a:t> </a:t>
            </a:r>
            <a:br>
              <a:rPr lang="de-DE" dirty="0"/>
            </a:br>
            <a:r>
              <a:rPr lang="de-DE" dirty="0" err="1"/>
              <a:t>Context</a:t>
            </a:r>
            <a:br>
              <a:rPr lang="de-DE" dirty="0"/>
            </a:br>
            <a:r>
              <a:rPr lang="de-DE" dirty="0"/>
              <a:t>+</a:t>
            </a:r>
            <a:br>
              <a:rPr lang="de-DE" dirty="0"/>
            </a:br>
            <a:r>
              <a:rPr lang="de-DE" dirty="0"/>
              <a:t>TOPOLOGICAL </a:t>
            </a:r>
            <a:br>
              <a:rPr lang="de-DE" dirty="0"/>
            </a:br>
            <a:r>
              <a:rPr lang="de-DE" dirty="0"/>
              <a:t>CLUSTERING</a:t>
            </a: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18</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26715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br>
              <a:rPr lang="de-DE" dirty="0"/>
            </a:br>
            <a:r>
              <a:rPr lang="de-DE" dirty="0"/>
              <a:t>Knowledge </a:t>
            </a:r>
            <a:br>
              <a:rPr lang="de-DE" dirty="0"/>
            </a:br>
            <a:r>
              <a:rPr lang="de-DE" dirty="0"/>
              <a:t>Graph</a:t>
            </a:r>
            <a:br>
              <a:rPr lang="de-DE" dirty="0"/>
            </a:br>
            <a:br>
              <a:rPr lang="de-DE" dirty="0"/>
            </a:br>
            <a:r>
              <a:rPr lang="de-DE" dirty="0"/>
              <a:t>Data Nodes</a:t>
            </a:r>
            <a:br>
              <a:rPr lang="de-DE" dirty="0"/>
            </a:br>
            <a:r>
              <a:rPr lang="de-DE" dirty="0"/>
              <a:t>+</a:t>
            </a:r>
            <a:br>
              <a:rPr lang="de-DE" dirty="0"/>
            </a:br>
            <a:r>
              <a:rPr lang="de-DE" dirty="0" err="1"/>
              <a:t>Relationship</a:t>
            </a:r>
            <a:r>
              <a:rPr lang="de-DE" dirty="0"/>
              <a:t> </a:t>
            </a:r>
            <a:br>
              <a:rPr lang="de-DE" dirty="0"/>
            </a:br>
            <a:r>
              <a:rPr lang="de-DE" dirty="0" err="1"/>
              <a:t>Context</a:t>
            </a:r>
            <a:br>
              <a:rPr lang="de-DE" dirty="0"/>
            </a:br>
            <a:r>
              <a:rPr lang="de-DE" dirty="0"/>
              <a:t>+</a:t>
            </a:r>
            <a:br>
              <a:rPr lang="de-DE" dirty="0"/>
            </a:br>
            <a:r>
              <a:rPr lang="de-DE" dirty="0"/>
              <a:t>TOPOLOGICAL </a:t>
            </a:r>
            <a:br>
              <a:rPr lang="de-DE" dirty="0"/>
            </a:br>
            <a:r>
              <a:rPr lang="de-DE" dirty="0"/>
              <a:t>CLUSTERING</a:t>
            </a: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19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a:extLst>
              <a:ext uri="{FF2B5EF4-FFF2-40B4-BE49-F238E27FC236}">
                <a16:creationId xmlns:a16="http://schemas.microsoft.com/office/drawing/2014/main" id="{73502196-8674-41AD-AA43-7787ABFCB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6247" y="0"/>
            <a:ext cx="9145753" cy="6858000"/>
          </a:xfrm>
          <a:prstGeom prst="rect">
            <a:avLst/>
          </a:prstGeom>
        </p:spPr>
      </p:pic>
    </p:spTree>
    <p:extLst>
      <p:ext uri="{BB962C8B-B14F-4D97-AF65-F5344CB8AC3E}">
        <p14:creationId xmlns:p14="http://schemas.microsoft.com/office/powerpoint/2010/main" val="515591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4C236F59-06C2-4A77-ADFF-69CFAFEA58B1}"/>
              </a:ext>
            </a:extLst>
          </p:cNvPr>
          <p:cNvSpPr>
            <a:spLocks noGrp="1"/>
          </p:cNvSpPr>
          <p:nvPr>
            <p:ph type="title"/>
          </p:nvPr>
        </p:nvSpPr>
        <p:spPr/>
        <p:txBody>
          <a:bodyPr/>
          <a:lstStyle/>
          <a:p>
            <a:r>
              <a:rPr lang="de-DE" dirty="0"/>
              <a:t>BASF Knowledge Graph Data </a:t>
            </a:r>
            <a:r>
              <a:rPr lang="de-DE" b="0" dirty="0"/>
              <a:t>(w/o detailled structure)</a:t>
            </a:r>
          </a:p>
        </p:txBody>
      </p:sp>
      <p:sp>
        <p:nvSpPr>
          <p:cNvPr id="5" name="Datumsplatzhalter 4">
            <a:extLst>
              <a:ext uri="{FF2B5EF4-FFF2-40B4-BE49-F238E27FC236}">
                <a16:creationId xmlns:a16="http://schemas.microsoft.com/office/drawing/2014/main" id="{5A4AFFAE-3158-40F0-BA7F-89DF6CEADC87}"/>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lang="de-DE">
                <a:solidFill>
                  <a:srgbClr val="000000"/>
                </a:solidFill>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6F3B1BC6-13E5-4EA7-9EC2-D2963A9A02E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Rechteck 7">
            <a:extLst>
              <a:ext uri="{FF2B5EF4-FFF2-40B4-BE49-F238E27FC236}">
                <a16:creationId xmlns:a16="http://schemas.microsoft.com/office/drawing/2014/main" id="{B26A6A35-54CB-49A2-969C-0E05C0C14073}"/>
              </a:ext>
            </a:extLst>
          </p:cNvPr>
          <p:cNvSpPr/>
          <p:nvPr/>
        </p:nvSpPr>
        <p:spPr>
          <a:xfrm>
            <a:off x="1588" y="1170845"/>
            <a:ext cx="2701271" cy="1115156"/>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Pat Rectangle 7">
            <a:extLst>
              <a:ext uri="{FF2B5EF4-FFF2-40B4-BE49-F238E27FC236}">
                <a16:creationId xmlns:a16="http://schemas.microsoft.com/office/drawing/2014/main" id="{161D4E38-06FE-42FC-9A01-9D5492691B99}"/>
              </a:ext>
            </a:extLst>
          </p:cNvPr>
          <p:cNvSpPr/>
          <p:nvPr/>
        </p:nvSpPr>
        <p:spPr>
          <a:xfrm>
            <a:off x="9082202" y="3948289"/>
            <a:ext cx="1228221" cy="830997"/>
          </a:xfrm>
          <a:prstGeom prst="rect">
            <a:avLst/>
          </a:prstGeom>
        </p:spPr>
        <p:txBody>
          <a:bodyPr wrap="none">
            <a:spAutoFit/>
          </a:bodyPr>
          <a:lstStyle/>
          <a:p>
            <a:pPr algn="ctr"/>
            <a:r>
              <a:rPr lang="en-US" sz="2400" dirty="0">
                <a:solidFill>
                  <a:schemeClr val="accent1"/>
                </a:solidFill>
                <a:latin typeface="Arial"/>
              </a:rPr>
              <a:t>Patents</a:t>
            </a:r>
          </a:p>
          <a:p>
            <a:pPr algn="ctr"/>
            <a:r>
              <a:rPr lang="en-US" sz="2400" dirty="0">
                <a:solidFill>
                  <a:schemeClr val="accent1"/>
                </a:solidFill>
                <a:latin typeface="Arial"/>
              </a:rPr>
              <a:t>130 M</a:t>
            </a:r>
          </a:p>
        </p:txBody>
      </p:sp>
      <p:sp>
        <p:nvSpPr>
          <p:cNvPr id="11" name="Lit Rectangle 20">
            <a:extLst>
              <a:ext uri="{FF2B5EF4-FFF2-40B4-BE49-F238E27FC236}">
                <a16:creationId xmlns:a16="http://schemas.microsoft.com/office/drawing/2014/main" id="{43DBE446-D530-4C66-A1C4-1F805991461B}"/>
              </a:ext>
            </a:extLst>
          </p:cNvPr>
          <p:cNvSpPr/>
          <p:nvPr/>
        </p:nvSpPr>
        <p:spPr>
          <a:xfrm>
            <a:off x="1725199" y="3991619"/>
            <a:ext cx="1486304" cy="830997"/>
          </a:xfrm>
          <a:prstGeom prst="rect">
            <a:avLst/>
          </a:prstGeom>
        </p:spPr>
        <p:txBody>
          <a:bodyPr wrap="none">
            <a:spAutoFit/>
          </a:bodyPr>
          <a:lstStyle/>
          <a:p>
            <a:r>
              <a:rPr lang="en-US" sz="2400" dirty="0">
                <a:solidFill>
                  <a:schemeClr val="accent1"/>
                </a:solidFill>
                <a:latin typeface="Arial"/>
              </a:rPr>
              <a:t>Literature</a:t>
            </a:r>
          </a:p>
          <a:p>
            <a:pPr algn="ctr"/>
            <a:r>
              <a:rPr lang="en-US" sz="2400" dirty="0">
                <a:solidFill>
                  <a:schemeClr val="accent1"/>
                </a:solidFill>
                <a:latin typeface="Arial"/>
              </a:rPr>
              <a:t>93 M</a:t>
            </a:r>
          </a:p>
        </p:txBody>
      </p:sp>
      <p:sp>
        <p:nvSpPr>
          <p:cNvPr id="12" name="BASF Rectangle 18">
            <a:extLst>
              <a:ext uri="{FF2B5EF4-FFF2-40B4-BE49-F238E27FC236}">
                <a16:creationId xmlns:a16="http://schemas.microsoft.com/office/drawing/2014/main" id="{E3E8A628-1267-41C9-A2AF-6C411E7C49C2}"/>
              </a:ext>
            </a:extLst>
          </p:cNvPr>
          <p:cNvSpPr/>
          <p:nvPr/>
        </p:nvSpPr>
        <p:spPr>
          <a:xfrm>
            <a:off x="5089342" y="5529742"/>
            <a:ext cx="2151551" cy="461665"/>
          </a:xfrm>
          <a:prstGeom prst="rect">
            <a:avLst/>
          </a:prstGeom>
        </p:spPr>
        <p:txBody>
          <a:bodyPr wrap="none">
            <a:spAutoFit/>
          </a:bodyPr>
          <a:lstStyle/>
          <a:p>
            <a:r>
              <a:rPr lang="en-US" sz="2400" dirty="0">
                <a:solidFill>
                  <a:schemeClr val="accent1"/>
                </a:solidFill>
                <a:latin typeface="Arial"/>
              </a:rPr>
              <a:t>BASF Reports</a:t>
            </a:r>
          </a:p>
        </p:txBody>
      </p:sp>
      <p:sp>
        <p:nvSpPr>
          <p:cNvPr id="13" name="Onto Rectangle 5">
            <a:extLst>
              <a:ext uri="{FF2B5EF4-FFF2-40B4-BE49-F238E27FC236}">
                <a16:creationId xmlns:a16="http://schemas.microsoft.com/office/drawing/2014/main" id="{01193A16-A835-4812-A280-8257C7D659F9}"/>
              </a:ext>
            </a:extLst>
          </p:cNvPr>
          <p:cNvSpPr/>
          <p:nvPr/>
        </p:nvSpPr>
        <p:spPr>
          <a:xfrm>
            <a:off x="5336433" y="1263793"/>
            <a:ext cx="1502334" cy="1200329"/>
          </a:xfrm>
          <a:prstGeom prst="rect">
            <a:avLst/>
          </a:prstGeom>
        </p:spPr>
        <p:txBody>
          <a:bodyPr wrap="none">
            <a:spAutoFit/>
          </a:bodyPr>
          <a:lstStyle/>
          <a:p>
            <a:pPr algn="ctr"/>
            <a:r>
              <a:rPr lang="en-US" sz="2400" dirty="0">
                <a:solidFill>
                  <a:srgbClr val="00B050"/>
                </a:solidFill>
                <a:latin typeface="Arial"/>
              </a:rPr>
              <a:t>Ontology</a:t>
            </a:r>
          </a:p>
          <a:p>
            <a:pPr algn="ctr"/>
            <a:r>
              <a:rPr lang="en-US" sz="2400" dirty="0">
                <a:solidFill>
                  <a:srgbClr val="00B050"/>
                </a:solidFill>
                <a:latin typeface="Arial"/>
              </a:rPr>
              <a:t>Concepts</a:t>
            </a:r>
          </a:p>
          <a:p>
            <a:pPr algn="ctr"/>
            <a:r>
              <a:rPr lang="en-US" sz="2400" dirty="0">
                <a:solidFill>
                  <a:srgbClr val="00B050"/>
                </a:solidFill>
                <a:latin typeface="Arial"/>
              </a:rPr>
              <a:t>37 M</a:t>
            </a:r>
          </a:p>
        </p:txBody>
      </p:sp>
      <p:sp>
        <p:nvSpPr>
          <p:cNvPr id="14" name="Labels Rectangle 22">
            <a:extLst>
              <a:ext uri="{FF2B5EF4-FFF2-40B4-BE49-F238E27FC236}">
                <a16:creationId xmlns:a16="http://schemas.microsoft.com/office/drawing/2014/main" id="{0D78672D-8C68-463B-8E48-A138EC1DB1CA}"/>
              </a:ext>
            </a:extLst>
          </p:cNvPr>
          <p:cNvSpPr/>
          <p:nvPr/>
        </p:nvSpPr>
        <p:spPr>
          <a:xfrm>
            <a:off x="5232363" y="3117292"/>
            <a:ext cx="1743237" cy="830997"/>
          </a:xfrm>
          <a:prstGeom prst="rect">
            <a:avLst/>
          </a:prstGeom>
          <a:ln>
            <a:noFill/>
          </a:ln>
        </p:spPr>
        <p:txBody>
          <a:bodyPr wrap="square">
            <a:spAutoFit/>
          </a:bodyPr>
          <a:lstStyle/>
          <a:p>
            <a:pPr algn="ctr"/>
            <a:r>
              <a:rPr lang="en-US" sz="2400" dirty="0">
                <a:solidFill>
                  <a:srgbClr val="00B050"/>
                </a:solidFill>
                <a:latin typeface="Arial"/>
              </a:rPr>
              <a:t>Synonyms</a:t>
            </a:r>
          </a:p>
          <a:p>
            <a:pPr algn="ctr"/>
            <a:r>
              <a:rPr lang="en-US" sz="2400" dirty="0">
                <a:solidFill>
                  <a:srgbClr val="00B050"/>
                </a:solidFill>
                <a:latin typeface="Arial"/>
              </a:rPr>
              <a:t>67 M</a:t>
            </a:r>
          </a:p>
        </p:txBody>
      </p:sp>
      <p:sp>
        <p:nvSpPr>
          <p:cNvPr id="15" name="Lit Oval 13">
            <a:extLst>
              <a:ext uri="{FF2B5EF4-FFF2-40B4-BE49-F238E27FC236}">
                <a16:creationId xmlns:a16="http://schemas.microsoft.com/office/drawing/2014/main" id="{17A7E936-2227-497A-9620-6F4981940AEA}"/>
              </a:ext>
            </a:extLst>
          </p:cNvPr>
          <p:cNvSpPr/>
          <p:nvPr/>
        </p:nvSpPr>
        <p:spPr>
          <a:xfrm>
            <a:off x="4866015" y="5100941"/>
            <a:ext cx="2459970" cy="1273666"/>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Lit Oval 13">
            <a:extLst>
              <a:ext uri="{FF2B5EF4-FFF2-40B4-BE49-F238E27FC236}">
                <a16:creationId xmlns:a16="http://schemas.microsoft.com/office/drawing/2014/main" id="{E13C77FE-CF57-41D5-853E-88850E37D5BB}"/>
              </a:ext>
            </a:extLst>
          </p:cNvPr>
          <p:cNvSpPr/>
          <p:nvPr/>
        </p:nvSpPr>
        <p:spPr>
          <a:xfrm>
            <a:off x="8493090" y="3722593"/>
            <a:ext cx="2459970" cy="1273666"/>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Lit Oval 13">
            <a:extLst>
              <a:ext uri="{FF2B5EF4-FFF2-40B4-BE49-F238E27FC236}">
                <a16:creationId xmlns:a16="http://schemas.microsoft.com/office/drawing/2014/main" id="{EE5DD6D6-C172-4BD9-A4BF-CE5FADF32B1A}"/>
              </a:ext>
            </a:extLst>
          </p:cNvPr>
          <p:cNvSpPr/>
          <p:nvPr/>
        </p:nvSpPr>
        <p:spPr>
          <a:xfrm>
            <a:off x="1262062" y="3722593"/>
            <a:ext cx="2459970" cy="1273666"/>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nto Oval 2">
            <a:extLst>
              <a:ext uri="{FF2B5EF4-FFF2-40B4-BE49-F238E27FC236}">
                <a16:creationId xmlns:a16="http://schemas.microsoft.com/office/drawing/2014/main" id="{F2FEC6E4-C58B-48C4-9F62-498E79679199}"/>
              </a:ext>
            </a:extLst>
          </p:cNvPr>
          <p:cNvSpPr/>
          <p:nvPr/>
        </p:nvSpPr>
        <p:spPr>
          <a:xfrm>
            <a:off x="4864195" y="2835537"/>
            <a:ext cx="2459970" cy="13393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50"/>
              </a:solidFill>
            </a:endParaRPr>
          </a:p>
        </p:txBody>
      </p:sp>
      <p:sp>
        <p:nvSpPr>
          <p:cNvPr id="19" name="Onto Oval 2">
            <a:extLst>
              <a:ext uri="{FF2B5EF4-FFF2-40B4-BE49-F238E27FC236}">
                <a16:creationId xmlns:a16="http://schemas.microsoft.com/office/drawing/2014/main" id="{6911F4EB-4975-45EC-9BAD-4A2A06E9D294}"/>
              </a:ext>
            </a:extLst>
          </p:cNvPr>
          <p:cNvSpPr/>
          <p:nvPr/>
        </p:nvSpPr>
        <p:spPr>
          <a:xfrm>
            <a:off x="4864195" y="1177757"/>
            <a:ext cx="2459970" cy="1339364"/>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50"/>
              </a:solidFill>
            </a:endParaRPr>
          </a:p>
        </p:txBody>
      </p:sp>
      <p:sp>
        <p:nvSpPr>
          <p:cNvPr id="20" name="Lit Rectangle 20">
            <a:extLst>
              <a:ext uri="{FF2B5EF4-FFF2-40B4-BE49-F238E27FC236}">
                <a16:creationId xmlns:a16="http://schemas.microsoft.com/office/drawing/2014/main" id="{5D8D30B1-15C4-408A-942B-EF1164CFD04B}"/>
              </a:ext>
            </a:extLst>
          </p:cNvPr>
          <p:cNvSpPr/>
          <p:nvPr/>
        </p:nvSpPr>
        <p:spPr>
          <a:xfrm>
            <a:off x="1144804" y="5024647"/>
            <a:ext cx="2646878" cy="369332"/>
          </a:xfrm>
          <a:prstGeom prst="rect">
            <a:avLst/>
          </a:prstGeom>
        </p:spPr>
        <p:txBody>
          <a:bodyPr wrap="none">
            <a:spAutoFit/>
          </a:bodyPr>
          <a:lstStyle/>
          <a:p>
            <a:r>
              <a:rPr lang="en-US" dirty="0">
                <a:solidFill>
                  <a:schemeClr val="accent1"/>
                </a:solidFill>
                <a:latin typeface="Arial"/>
              </a:rPr>
              <a:t>Confidential by Contract</a:t>
            </a:r>
          </a:p>
        </p:txBody>
      </p:sp>
      <p:sp>
        <p:nvSpPr>
          <p:cNvPr id="21" name="Lit Rectangle 20">
            <a:extLst>
              <a:ext uri="{FF2B5EF4-FFF2-40B4-BE49-F238E27FC236}">
                <a16:creationId xmlns:a16="http://schemas.microsoft.com/office/drawing/2014/main" id="{4323FB0A-E43D-45BA-9C42-83E6E1447807}"/>
              </a:ext>
            </a:extLst>
          </p:cNvPr>
          <p:cNvSpPr/>
          <p:nvPr/>
        </p:nvSpPr>
        <p:spPr>
          <a:xfrm>
            <a:off x="9363873" y="5020669"/>
            <a:ext cx="813043" cy="369332"/>
          </a:xfrm>
          <a:prstGeom prst="rect">
            <a:avLst/>
          </a:prstGeom>
        </p:spPr>
        <p:txBody>
          <a:bodyPr wrap="none">
            <a:spAutoFit/>
          </a:bodyPr>
          <a:lstStyle/>
          <a:p>
            <a:r>
              <a:rPr lang="en-US" dirty="0">
                <a:solidFill>
                  <a:schemeClr val="accent1"/>
                </a:solidFill>
                <a:latin typeface="Arial"/>
              </a:rPr>
              <a:t>Public</a:t>
            </a:r>
          </a:p>
        </p:txBody>
      </p:sp>
      <p:sp>
        <p:nvSpPr>
          <p:cNvPr id="22" name="Lit Rectangle 20">
            <a:extLst>
              <a:ext uri="{FF2B5EF4-FFF2-40B4-BE49-F238E27FC236}">
                <a16:creationId xmlns:a16="http://schemas.microsoft.com/office/drawing/2014/main" id="{D894BAE0-3A2B-4F73-8C8F-EEC27F2D1D1E}"/>
              </a:ext>
            </a:extLst>
          </p:cNvPr>
          <p:cNvSpPr/>
          <p:nvPr/>
        </p:nvSpPr>
        <p:spPr>
          <a:xfrm>
            <a:off x="7187750" y="5894212"/>
            <a:ext cx="1402948" cy="369332"/>
          </a:xfrm>
          <a:prstGeom prst="rect">
            <a:avLst/>
          </a:prstGeom>
        </p:spPr>
        <p:txBody>
          <a:bodyPr wrap="none">
            <a:spAutoFit/>
          </a:bodyPr>
          <a:lstStyle/>
          <a:p>
            <a:r>
              <a:rPr lang="en-US" dirty="0">
                <a:solidFill>
                  <a:schemeClr val="accent1"/>
                </a:solidFill>
                <a:latin typeface="Arial"/>
              </a:rPr>
              <a:t>Confidential</a:t>
            </a:r>
          </a:p>
        </p:txBody>
      </p:sp>
      <p:cxnSp>
        <p:nvCxnSpPr>
          <p:cNvPr id="23" name="Straight Connector 3">
            <a:extLst>
              <a:ext uri="{FF2B5EF4-FFF2-40B4-BE49-F238E27FC236}">
                <a16:creationId xmlns:a16="http://schemas.microsoft.com/office/drawing/2014/main" id="{FF8495FC-EA7D-4D68-9259-F31A04C874C1}"/>
              </a:ext>
            </a:extLst>
          </p:cNvPr>
          <p:cNvCxnSpPr>
            <a:cxnSpLocks/>
            <a:stCxn id="17" idx="5"/>
            <a:endCxn id="15" idx="2"/>
          </p:cNvCxnSpPr>
          <p:nvPr/>
        </p:nvCxnSpPr>
        <p:spPr>
          <a:xfrm>
            <a:off x="3361778" y="4809735"/>
            <a:ext cx="1504237" cy="928039"/>
          </a:xfrm>
          <a:prstGeom prst="line">
            <a:avLst/>
          </a:prstGeom>
          <a:ln w="38100" cap="flat" cmpd="sng" algn="ctr">
            <a:solidFill>
              <a:srgbClr val="4472C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28">
            <a:extLst>
              <a:ext uri="{FF2B5EF4-FFF2-40B4-BE49-F238E27FC236}">
                <a16:creationId xmlns:a16="http://schemas.microsoft.com/office/drawing/2014/main" id="{841478F6-3826-41B1-9686-EF886BBBEB53}"/>
              </a:ext>
            </a:extLst>
          </p:cNvPr>
          <p:cNvCxnSpPr>
            <a:cxnSpLocks/>
            <a:stCxn id="15" idx="6"/>
            <a:endCxn id="16" idx="3"/>
          </p:cNvCxnSpPr>
          <p:nvPr/>
        </p:nvCxnSpPr>
        <p:spPr>
          <a:xfrm flipV="1">
            <a:off x="7325985" y="4809735"/>
            <a:ext cx="1527359" cy="928039"/>
          </a:xfrm>
          <a:prstGeom prst="line">
            <a:avLst/>
          </a:prstGeom>
          <a:ln w="38100" cap="flat" cmpd="sng" algn="ctr">
            <a:solidFill>
              <a:srgbClr val="4472C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29">
            <a:extLst>
              <a:ext uri="{FF2B5EF4-FFF2-40B4-BE49-F238E27FC236}">
                <a16:creationId xmlns:a16="http://schemas.microsoft.com/office/drawing/2014/main" id="{96269872-AF25-4B89-AAED-9D02A47EDCC7}"/>
              </a:ext>
            </a:extLst>
          </p:cNvPr>
          <p:cNvCxnSpPr>
            <a:cxnSpLocks/>
            <a:stCxn id="17" idx="6"/>
            <a:endCxn id="16" idx="2"/>
          </p:cNvCxnSpPr>
          <p:nvPr/>
        </p:nvCxnSpPr>
        <p:spPr>
          <a:xfrm>
            <a:off x="3722032" y="4359426"/>
            <a:ext cx="4771058" cy="0"/>
          </a:xfrm>
          <a:prstGeom prst="line">
            <a:avLst/>
          </a:prstGeom>
          <a:ln w="38100" cap="flat" cmpd="sng" algn="ctr">
            <a:solidFill>
              <a:srgbClr val="4472C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35">
            <a:extLst>
              <a:ext uri="{FF2B5EF4-FFF2-40B4-BE49-F238E27FC236}">
                <a16:creationId xmlns:a16="http://schemas.microsoft.com/office/drawing/2014/main" id="{BA8A5E1C-B317-469F-BCCA-4653E1864B22}"/>
              </a:ext>
            </a:extLst>
          </p:cNvPr>
          <p:cNvCxnSpPr>
            <a:cxnSpLocks/>
            <a:stCxn id="17" idx="7"/>
            <a:endCxn id="18" idx="2"/>
          </p:cNvCxnSpPr>
          <p:nvPr/>
        </p:nvCxnSpPr>
        <p:spPr>
          <a:xfrm flipV="1">
            <a:off x="3361778" y="3505219"/>
            <a:ext cx="1502417" cy="403898"/>
          </a:xfrm>
          <a:prstGeom prst="line">
            <a:avLst/>
          </a:prstGeom>
          <a:ln w="38100">
            <a:solidFill>
              <a:srgbClr val="00B05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7" name="Straight Connector 38">
            <a:extLst>
              <a:ext uri="{FF2B5EF4-FFF2-40B4-BE49-F238E27FC236}">
                <a16:creationId xmlns:a16="http://schemas.microsoft.com/office/drawing/2014/main" id="{7D8A0B67-95F2-42C1-BA7C-0E22D6D72425}"/>
              </a:ext>
            </a:extLst>
          </p:cNvPr>
          <p:cNvCxnSpPr>
            <a:cxnSpLocks/>
            <a:stCxn id="18" idx="6"/>
            <a:endCxn id="16" idx="1"/>
          </p:cNvCxnSpPr>
          <p:nvPr/>
        </p:nvCxnSpPr>
        <p:spPr>
          <a:xfrm>
            <a:off x="7324165" y="3505219"/>
            <a:ext cx="1529179" cy="403898"/>
          </a:xfrm>
          <a:prstGeom prst="line">
            <a:avLst/>
          </a:prstGeom>
          <a:ln w="38100">
            <a:solidFill>
              <a:srgbClr val="00B05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8" name="Straight Connector 43">
            <a:extLst>
              <a:ext uri="{FF2B5EF4-FFF2-40B4-BE49-F238E27FC236}">
                <a16:creationId xmlns:a16="http://schemas.microsoft.com/office/drawing/2014/main" id="{91385FFC-5AC9-4274-AF5C-D60937F66B38}"/>
              </a:ext>
            </a:extLst>
          </p:cNvPr>
          <p:cNvCxnSpPr>
            <a:cxnSpLocks/>
            <a:stCxn id="15" idx="0"/>
            <a:endCxn id="18" idx="4"/>
          </p:cNvCxnSpPr>
          <p:nvPr/>
        </p:nvCxnSpPr>
        <p:spPr>
          <a:xfrm flipH="1" flipV="1">
            <a:off x="6094180" y="4174901"/>
            <a:ext cx="1820" cy="926040"/>
          </a:xfrm>
          <a:prstGeom prst="line">
            <a:avLst/>
          </a:prstGeom>
          <a:ln w="38100">
            <a:solidFill>
              <a:srgbClr val="00B05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cxnSp>
        <p:nvCxnSpPr>
          <p:cNvPr id="29" name="Straight Connector 46">
            <a:extLst>
              <a:ext uri="{FF2B5EF4-FFF2-40B4-BE49-F238E27FC236}">
                <a16:creationId xmlns:a16="http://schemas.microsoft.com/office/drawing/2014/main" id="{A39676FD-4A36-496D-AA0C-7AC3E82BB720}"/>
              </a:ext>
            </a:extLst>
          </p:cNvPr>
          <p:cNvCxnSpPr>
            <a:cxnSpLocks/>
            <a:stCxn id="18" idx="0"/>
            <a:endCxn id="19" idx="4"/>
          </p:cNvCxnSpPr>
          <p:nvPr/>
        </p:nvCxnSpPr>
        <p:spPr>
          <a:xfrm flipV="1">
            <a:off x="6094180" y="2517121"/>
            <a:ext cx="0" cy="318416"/>
          </a:xfrm>
          <a:prstGeom prst="line">
            <a:avLst/>
          </a:prstGeom>
          <a:ln w="38100">
            <a:solidFill>
              <a:srgbClr val="00B050"/>
            </a:solidFill>
            <a:headEnd type="none" w="med" len="med"/>
            <a:tailEnd type="none" w="med" len="med"/>
          </a:ln>
        </p:spPr>
        <p:style>
          <a:lnRef idx="3">
            <a:schemeClr val="accent1"/>
          </a:lnRef>
          <a:fillRef idx="0">
            <a:schemeClr val="accent1"/>
          </a:fillRef>
          <a:effectRef idx="2">
            <a:schemeClr val="accent1"/>
          </a:effectRef>
          <a:fontRef idx="minor">
            <a:schemeClr val="tx1"/>
          </a:fontRef>
        </p:style>
      </p:cxnSp>
      <p:sp>
        <p:nvSpPr>
          <p:cNvPr id="2" name="Textfeld 1">
            <a:extLst>
              <a:ext uri="{FF2B5EF4-FFF2-40B4-BE49-F238E27FC236}">
                <a16:creationId xmlns:a16="http://schemas.microsoft.com/office/drawing/2014/main" id="{65599D76-A47C-451D-B9BB-0EE5C2159DED}"/>
              </a:ext>
            </a:extLst>
          </p:cNvPr>
          <p:cNvSpPr txBox="1"/>
          <p:nvPr/>
        </p:nvSpPr>
        <p:spPr>
          <a:xfrm>
            <a:off x="586800" y="1600934"/>
            <a:ext cx="3284723" cy="369332"/>
          </a:xfrm>
          <a:prstGeom prst="rect">
            <a:avLst/>
          </a:prstGeom>
          <a:noFill/>
        </p:spPr>
        <p:txBody>
          <a:bodyPr wrap="square" lIns="0" tIns="0" rIns="0" bIns="0" rtlCol="0">
            <a:spAutoFit/>
          </a:bodyPr>
          <a:lstStyle/>
          <a:p>
            <a:r>
              <a:rPr lang="de-DE" sz="2400" i="1" dirty="0">
                <a:solidFill>
                  <a:schemeClr val="tx2"/>
                </a:solidFill>
              </a:rPr>
              <a:t>Number </a:t>
            </a:r>
            <a:r>
              <a:rPr lang="de-DE" sz="2400" i="1" dirty="0" err="1">
                <a:solidFill>
                  <a:schemeClr val="tx2"/>
                </a:solidFill>
              </a:rPr>
              <a:t>of</a:t>
            </a:r>
            <a:r>
              <a:rPr lang="de-DE" sz="2400" i="1" dirty="0">
                <a:solidFill>
                  <a:schemeClr val="tx2"/>
                </a:solidFill>
              </a:rPr>
              <a:t> Data Points</a:t>
            </a:r>
          </a:p>
        </p:txBody>
      </p:sp>
      <p:sp>
        <p:nvSpPr>
          <p:cNvPr id="3" name="Footer Placeholder 2">
            <a:extLst>
              <a:ext uri="{FF2B5EF4-FFF2-40B4-BE49-F238E27FC236}">
                <a16:creationId xmlns:a16="http://schemas.microsoft.com/office/drawing/2014/main" id="{B8D22941-255D-4EDA-8283-367C4694210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784164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192299"/>
            <a:ext cx="11736000" cy="853200"/>
          </a:xfrm>
        </p:spPr>
        <p:txBody>
          <a:bodyPr/>
          <a:lstStyle/>
          <a:p>
            <a:r>
              <a:rPr lang="de-DE" dirty="0"/>
              <a:t>Enterprise Architecture Knowledge Graph</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echinoderm, brittle star, connector&#10;&#10;Description automatically generated">
            <a:extLst>
              <a:ext uri="{FF2B5EF4-FFF2-40B4-BE49-F238E27FC236}">
                <a16:creationId xmlns:a16="http://schemas.microsoft.com/office/drawing/2014/main" id="{50C19BAA-A0F3-4412-A194-448F52B7B3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7045" y="684398"/>
            <a:ext cx="11154955" cy="5408605"/>
          </a:xfrm>
          <a:prstGeom prst="rect">
            <a:avLst/>
          </a:prstGeom>
        </p:spPr>
      </p:pic>
    </p:spTree>
    <p:extLst>
      <p:ext uri="{BB962C8B-B14F-4D97-AF65-F5344CB8AC3E}">
        <p14:creationId xmlns:p14="http://schemas.microsoft.com/office/powerpoint/2010/main" val="257966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192299"/>
            <a:ext cx="11736000" cy="853200"/>
          </a:xfrm>
        </p:spPr>
        <p:txBody>
          <a:bodyPr/>
          <a:lstStyle/>
          <a:p>
            <a:r>
              <a:rPr lang="de-DE" dirty="0"/>
              <a:t>Enterprise Architecture Knowledge Graph</a:t>
            </a:r>
            <a:br>
              <a:rPr lang="de-DE" dirty="0"/>
            </a:br>
            <a:r>
              <a:rPr lang="de-DE" dirty="0" err="1"/>
              <a:t>Applications</a:t>
            </a:r>
            <a:r>
              <a:rPr lang="de-DE" dirty="0"/>
              <a:t> Sharing Resources</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21</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graphical user interface&#10;&#10;Description automatically generated">
            <a:extLst>
              <a:ext uri="{FF2B5EF4-FFF2-40B4-BE49-F238E27FC236}">
                <a16:creationId xmlns:a16="http://schemas.microsoft.com/office/drawing/2014/main" id="{ACF32BB9-A6C1-441F-A871-23252640A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2350" y="1137369"/>
            <a:ext cx="9036050" cy="4896381"/>
          </a:xfrm>
          <a:prstGeom prst="rect">
            <a:avLst/>
          </a:prstGeom>
        </p:spPr>
      </p:pic>
    </p:spTree>
    <p:extLst>
      <p:ext uri="{BB962C8B-B14F-4D97-AF65-F5344CB8AC3E}">
        <p14:creationId xmlns:p14="http://schemas.microsoft.com/office/powerpoint/2010/main" val="26309313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192299"/>
            <a:ext cx="11736000" cy="853200"/>
          </a:xfrm>
        </p:spPr>
        <p:txBody>
          <a:bodyPr/>
          <a:lstStyle/>
          <a:p>
            <a:r>
              <a:rPr lang="de-DE" dirty="0"/>
              <a:t>Enterprise </a:t>
            </a:r>
            <a:br>
              <a:rPr lang="de-DE" dirty="0"/>
            </a:br>
            <a:r>
              <a:rPr lang="de-DE" dirty="0"/>
              <a:t>Architecture </a:t>
            </a:r>
            <a:br>
              <a:rPr lang="de-DE" dirty="0"/>
            </a:br>
            <a:r>
              <a:rPr lang="de-DE" dirty="0"/>
              <a:t>Knowledge </a:t>
            </a:r>
            <a:br>
              <a:rPr lang="de-DE" dirty="0"/>
            </a:br>
            <a:r>
              <a:rPr lang="de-DE" dirty="0"/>
              <a:t>Graph</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outdoor, outdoor object&#10;&#10;Description automatically generated">
            <a:extLst>
              <a:ext uri="{FF2B5EF4-FFF2-40B4-BE49-F238E27FC236}">
                <a16:creationId xmlns:a16="http://schemas.microsoft.com/office/drawing/2014/main" id="{C9E786D5-9D9E-4946-AE35-7B6878524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336" y="0"/>
            <a:ext cx="9005664" cy="6858000"/>
          </a:xfrm>
          <a:prstGeom prst="rect">
            <a:avLst/>
          </a:prstGeom>
        </p:spPr>
      </p:pic>
    </p:spTree>
    <p:extLst>
      <p:ext uri="{BB962C8B-B14F-4D97-AF65-F5344CB8AC3E}">
        <p14:creationId xmlns:p14="http://schemas.microsoft.com/office/powerpoint/2010/main" val="642231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192299"/>
            <a:ext cx="11736000" cy="853200"/>
          </a:xfrm>
        </p:spPr>
        <p:txBody>
          <a:bodyPr/>
          <a:lstStyle/>
          <a:p>
            <a:r>
              <a:rPr lang="de-DE" dirty="0"/>
              <a:t>Enterprise </a:t>
            </a:r>
            <a:br>
              <a:rPr lang="de-DE" dirty="0"/>
            </a:br>
            <a:r>
              <a:rPr lang="de-DE" dirty="0"/>
              <a:t>Architecture </a:t>
            </a:r>
            <a:br>
              <a:rPr lang="de-DE" dirty="0"/>
            </a:br>
            <a:r>
              <a:rPr lang="de-DE" dirty="0"/>
              <a:t>Knowledge </a:t>
            </a:r>
            <a:br>
              <a:rPr lang="de-DE" dirty="0"/>
            </a:br>
            <a:r>
              <a:rPr lang="de-DE" dirty="0"/>
              <a:t>Graph</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kite, flying, colorful, light&#10;&#10;Description automatically generated">
            <a:extLst>
              <a:ext uri="{FF2B5EF4-FFF2-40B4-BE49-F238E27FC236}">
                <a16:creationId xmlns:a16="http://schemas.microsoft.com/office/drawing/2014/main" id="{0AB16874-B2B0-4D88-A5BA-8F11778E9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35300" y="0"/>
            <a:ext cx="9156700" cy="6102922"/>
          </a:xfrm>
          <a:prstGeom prst="rect">
            <a:avLst/>
          </a:prstGeom>
        </p:spPr>
      </p:pic>
    </p:spTree>
    <p:extLst>
      <p:ext uri="{BB962C8B-B14F-4D97-AF65-F5344CB8AC3E}">
        <p14:creationId xmlns:p14="http://schemas.microsoft.com/office/powerpoint/2010/main" val="424556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192299"/>
            <a:ext cx="11736000" cy="853200"/>
          </a:xfrm>
        </p:spPr>
        <p:txBody>
          <a:bodyPr/>
          <a:lstStyle/>
          <a:p>
            <a:r>
              <a:rPr lang="de-DE" dirty="0"/>
              <a:t>Enterprise </a:t>
            </a:r>
            <a:br>
              <a:rPr lang="de-DE" dirty="0"/>
            </a:br>
            <a:r>
              <a:rPr lang="de-DE" dirty="0"/>
              <a:t>Architecture </a:t>
            </a:r>
            <a:br>
              <a:rPr lang="de-DE" dirty="0"/>
            </a:br>
            <a:r>
              <a:rPr lang="de-DE" dirty="0"/>
              <a:t>Knowledge </a:t>
            </a:r>
            <a:br>
              <a:rPr lang="de-DE" dirty="0"/>
            </a:br>
            <a:r>
              <a:rPr lang="de-DE" dirty="0"/>
              <a:t>Graph</a:t>
            </a:r>
            <a:br>
              <a:rPr lang="de-DE" dirty="0"/>
            </a:b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Chart&#10;&#10;Description automatically generated with medium confidence">
            <a:extLst>
              <a:ext uri="{FF2B5EF4-FFF2-40B4-BE49-F238E27FC236}">
                <a16:creationId xmlns:a16="http://schemas.microsoft.com/office/drawing/2014/main" id="{1A27A77A-AD29-4E38-B883-167B789F92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5919" y="0"/>
            <a:ext cx="7606081" cy="6858000"/>
          </a:xfrm>
          <a:prstGeom prst="rect">
            <a:avLst/>
          </a:prstGeom>
        </p:spPr>
      </p:pic>
    </p:spTree>
    <p:extLst>
      <p:ext uri="{BB962C8B-B14F-4D97-AF65-F5344CB8AC3E}">
        <p14:creationId xmlns:p14="http://schemas.microsoft.com/office/powerpoint/2010/main" val="2452851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EA2B9E08-CC44-7D2A-3F9D-708A7EBAC8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2220" y="0"/>
            <a:ext cx="9848851"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Architecture </a:t>
            </a:r>
            <a:br>
              <a:rPr lang="de-DE" dirty="0"/>
            </a:br>
            <a:r>
              <a:rPr lang="de-DE" dirty="0"/>
              <a:t>Knowledge Graph</a:t>
            </a:r>
            <a:br>
              <a:rPr lang="de-DE" dirty="0"/>
            </a:br>
            <a:br>
              <a:rPr lang="de-DE" dirty="0"/>
            </a:br>
            <a:br>
              <a:rPr lang="de-DE" dirty="0"/>
            </a:br>
            <a:br>
              <a:rPr lang="de-DE" dirty="0"/>
            </a:br>
            <a:br>
              <a:rPr lang="de-DE" dirty="0"/>
            </a:br>
            <a:br>
              <a:rPr lang="de-DE" dirty="0"/>
            </a:br>
            <a:br>
              <a:rPr lang="de-DE" dirty="0"/>
            </a:br>
            <a:br>
              <a:rPr lang="de-DE" dirty="0"/>
            </a:br>
            <a:br>
              <a:rPr lang="de-DE" dirty="0"/>
            </a:br>
            <a:br>
              <a:rPr lang="de-DE" dirty="0"/>
            </a:br>
            <a:r>
              <a:rPr lang="de-DE" dirty="0" err="1"/>
              <a:t>Normalized</a:t>
            </a:r>
            <a:r>
              <a:rPr lang="de-DE" dirty="0"/>
              <a:t> OS </a:t>
            </a:r>
            <a:r>
              <a:rPr lang="de-DE" dirty="0" err="1"/>
              <a:t>Cost</a:t>
            </a: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Meta Oval 15">
            <a:extLst>
              <a:ext uri="{FF2B5EF4-FFF2-40B4-BE49-F238E27FC236}">
                <a16:creationId xmlns:a16="http://schemas.microsoft.com/office/drawing/2014/main" id="{623906A9-61D3-470C-AE81-243DF37A301C}"/>
              </a:ext>
            </a:extLst>
          </p:cNvPr>
          <p:cNvSpPr/>
          <p:nvPr/>
        </p:nvSpPr>
        <p:spPr>
          <a:xfrm>
            <a:off x="8980471" y="1271492"/>
            <a:ext cx="2586250" cy="518615"/>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6164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Architecture </a:t>
            </a:r>
            <a:br>
              <a:rPr lang="de-DE" dirty="0"/>
            </a:br>
            <a:r>
              <a:rPr lang="de-DE" dirty="0"/>
              <a:t>Knowledge Graph</a:t>
            </a:r>
            <a:br>
              <a:rPr lang="de-DE" dirty="0"/>
            </a:br>
            <a:r>
              <a:rPr lang="de-DE" dirty="0" err="1"/>
              <a:t>Normalized</a:t>
            </a:r>
            <a:r>
              <a:rPr lang="de-DE" dirty="0"/>
              <a:t> OS </a:t>
            </a:r>
            <a:r>
              <a:rPr lang="de-DE" dirty="0" err="1"/>
              <a:t>Cost</a:t>
            </a:r>
            <a:br>
              <a:rPr lang="de-DE" dirty="0"/>
            </a:br>
            <a:br>
              <a:rPr lang="de-DE" dirty="0"/>
            </a:br>
            <a:br>
              <a:rPr lang="de-DE" dirty="0"/>
            </a:br>
            <a:br>
              <a:rPr lang="de-DE" dirty="0"/>
            </a:br>
            <a:br>
              <a:rPr lang="de-DE" dirty="0"/>
            </a:br>
            <a:br>
              <a:rPr lang="de-DE" dirty="0"/>
            </a:br>
            <a:br>
              <a:rPr lang="de-DE" dirty="0"/>
            </a:br>
            <a:r>
              <a:rPr lang="de-DE" dirty="0" err="1"/>
              <a:t>Similar</a:t>
            </a:r>
            <a:r>
              <a:rPr lang="de-DE" dirty="0"/>
              <a:t> </a:t>
            </a:r>
            <a:r>
              <a:rPr lang="de-DE" dirty="0" err="1"/>
              <a:t>Applications</a:t>
            </a:r>
            <a:r>
              <a:rPr lang="de-DE" dirty="0"/>
              <a:t> (</a:t>
            </a:r>
            <a:r>
              <a:rPr lang="de-DE" dirty="0" err="1"/>
              <a:t>similarity</a:t>
            </a:r>
            <a:r>
              <a:rPr lang="de-DE" dirty="0"/>
              <a:t> &gt; 0.85)</a:t>
            </a:r>
            <a:br>
              <a:rPr lang="de-DE" dirty="0"/>
            </a:br>
            <a:r>
              <a:rPr lang="de-DE" dirty="0" err="1"/>
              <a:t>Sorted</a:t>
            </a:r>
            <a:r>
              <a:rPr lang="de-DE" dirty="0"/>
              <a:t> </a:t>
            </a:r>
            <a:r>
              <a:rPr lang="de-DE" dirty="0" err="1"/>
              <a:t>by</a:t>
            </a:r>
            <a:r>
              <a:rPr lang="de-DE" dirty="0"/>
              <a:t> </a:t>
            </a:r>
            <a:r>
              <a:rPr lang="de-DE" dirty="0" err="1"/>
              <a:t>the</a:t>
            </a:r>
            <a:r>
              <a:rPr lang="de-DE" dirty="0"/>
              <a:t> Sum of </a:t>
            </a:r>
            <a:r>
              <a:rPr lang="de-DE" dirty="0" err="1"/>
              <a:t>Normalized</a:t>
            </a:r>
            <a:r>
              <a:rPr lang="de-DE" dirty="0"/>
              <a:t> OS Costs</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5" name="Table 4">
            <a:extLst>
              <a:ext uri="{FF2B5EF4-FFF2-40B4-BE49-F238E27FC236}">
                <a16:creationId xmlns:a16="http://schemas.microsoft.com/office/drawing/2014/main" id="{25B36334-4457-411B-841A-0D1F649EE276}"/>
              </a:ext>
            </a:extLst>
          </p:cNvPr>
          <p:cNvGraphicFramePr>
            <a:graphicFrameLocks noGrp="1"/>
          </p:cNvGraphicFramePr>
          <p:nvPr>
            <p:extLst>
              <p:ext uri="{D42A27DB-BD31-4B8C-83A1-F6EECF244321}">
                <p14:modId xmlns:p14="http://schemas.microsoft.com/office/powerpoint/2010/main" val="1492165731"/>
              </p:ext>
            </p:extLst>
          </p:nvPr>
        </p:nvGraphicFramePr>
        <p:xfrm>
          <a:off x="2223204" y="3429000"/>
          <a:ext cx="8432801" cy="647700"/>
        </p:xfrm>
        <a:graphic>
          <a:graphicData uri="http://schemas.openxmlformats.org/drawingml/2006/table">
            <a:tbl>
              <a:tblPr/>
              <a:tblGrid>
                <a:gridCol w="2780253">
                  <a:extLst>
                    <a:ext uri="{9D8B030D-6E8A-4147-A177-3AD203B41FA5}">
                      <a16:colId xmlns:a16="http://schemas.microsoft.com/office/drawing/2014/main" val="3459604811"/>
                    </a:ext>
                  </a:extLst>
                </a:gridCol>
                <a:gridCol w="2770732">
                  <a:extLst>
                    <a:ext uri="{9D8B030D-6E8A-4147-A177-3AD203B41FA5}">
                      <a16:colId xmlns:a16="http://schemas.microsoft.com/office/drawing/2014/main" val="3446754425"/>
                    </a:ext>
                  </a:extLst>
                </a:gridCol>
                <a:gridCol w="1244132">
                  <a:extLst>
                    <a:ext uri="{9D8B030D-6E8A-4147-A177-3AD203B41FA5}">
                      <a16:colId xmlns:a16="http://schemas.microsoft.com/office/drawing/2014/main" val="3933732842"/>
                    </a:ext>
                  </a:extLst>
                </a:gridCol>
                <a:gridCol w="609371">
                  <a:extLst>
                    <a:ext uri="{9D8B030D-6E8A-4147-A177-3AD203B41FA5}">
                      <a16:colId xmlns:a16="http://schemas.microsoft.com/office/drawing/2014/main" val="4073732791"/>
                    </a:ext>
                  </a:extLst>
                </a:gridCol>
                <a:gridCol w="1028313">
                  <a:extLst>
                    <a:ext uri="{9D8B030D-6E8A-4147-A177-3AD203B41FA5}">
                      <a16:colId xmlns:a16="http://schemas.microsoft.com/office/drawing/2014/main" val="450095971"/>
                    </a:ext>
                  </a:extLst>
                </a:gridCol>
              </a:tblGrid>
              <a:tr h="161925">
                <a:tc>
                  <a:txBody>
                    <a:bodyPr/>
                    <a:lstStyle/>
                    <a:p>
                      <a:pPr algn="l" fontAlgn="b"/>
                      <a:r>
                        <a:rPr lang="en-GB" sz="1000" b="0" i="0" u="none" strike="noStrike" dirty="0">
                          <a:solidFill>
                            <a:srgbClr val="000000"/>
                          </a:solidFill>
                          <a:effectLst/>
                          <a:latin typeface="Arial" panose="020B0604020202020204" pitchFamily="34" charset="0"/>
                        </a:rPr>
                        <a:t>*</a:t>
                      </a:r>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566A3383A55001F88239005056B86998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248.51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24.8510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124926586"/>
                  </a:ext>
                </a:extLst>
              </a:tr>
              <a:tr h="161925">
                <a:tc>
                  <a:txBody>
                    <a:bodyPr/>
                    <a:lstStyle/>
                    <a:p>
                      <a:pPr algn="l" fontAlgn="b"/>
                      <a:r>
                        <a:rPr lang="en-GB" sz="1000" b="0" i="0" u="none" strike="noStrike" dirty="0">
                          <a:solidFill>
                            <a:srgbClr val="000000"/>
                          </a:solidFill>
                          <a:effectLst/>
                          <a:latin typeface="Arial" panose="020B0604020202020204" pitchFamily="34" charset="0"/>
                        </a:rPr>
                        <a:t>*</a:t>
                      </a:r>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4411B21C59C201F99070005056B86998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172.30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24.6143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281552049"/>
                  </a:ext>
                </a:extLst>
              </a:tr>
              <a:tr h="161925">
                <a:tc>
                  <a:txBody>
                    <a:bodyPr/>
                    <a:lstStyle/>
                    <a:p>
                      <a:pPr algn="l" fontAlgn="b"/>
                      <a:r>
                        <a:rPr lang="en-GB" sz="1000" b="0" i="0" u="none" strike="noStrike" dirty="0">
                          <a:solidFill>
                            <a:srgbClr val="000000"/>
                          </a:solidFill>
                          <a:effectLst/>
                          <a:latin typeface="Arial" panose="020B0604020202020204" pitchFamily="34" charset="0"/>
                        </a:rPr>
                        <a:t>*</a:t>
                      </a:r>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5C82510B59C101F98C08005056B86998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172.30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24.6143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079189479"/>
                  </a:ext>
                </a:extLst>
              </a:tr>
              <a:tr h="161925">
                <a:tc>
                  <a:txBody>
                    <a:bodyPr/>
                    <a:lstStyle/>
                    <a:p>
                      <a:pPr algn="l" fontAlgn="b"/>
                      <a:r>
                        <a:rPr lang="en-GB" sz="1000" b="0" i="0" u="none" strike="noStrike" dirty="0">
                          <a:solidFill>
                            <a:srgbClr val="000000"/>
                          </a:solidFill>
                          <a:effectLst/>
                          <a:latin typeface="Arial" panose="020B0604020202020204" pitchFamily="34" charset="0"/>
                        </a:rPr>
                        <a:t>*</a:t>
                      </a:r>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2E6F58CAFFF501F68851E4115B9A6514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171.63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dirty="0">
                          <a:solidFill>
                            <a:srgbClr val="000000"/>
                          </a:solidFill>
                          <a:effectLst/>
                          <a:latin typeface="Arial" panose="020B0604020202020204" pitchFamily="34" charset="0"/>
                        </a:rPr>
                        <a:t>24.5186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616510132"/>
                  </a:ext>
                </a:extLst>
              </a:tr>
            </a:tbl>
          </a:graphicData>
        </a:graphic>
      </p:graphicFrame>
      <p:graphicFrame>
        <p:nvGraphicFramePr>
          <p:cNvPr id="7" name="Table 6">
            <a:extLst>
              <a:ext uri="{FF2B5EF4-FFF2-40B4-BE49-F238E27FC236}">
                <a16:creationId xmlns:a16="http://schemas.microsoft.com/office/drawing/2014/main" id="{FB951FA3-5319-4B9C-AC80-306FE054F990}"/>
              </a:ext>
            </a:extLst>
          </p:cNvPr>
          <p:cNvGraphicFramePr>
            <a:graphicFrameLocks noGrp="1"/>
          </p:cNvGraphicFramePr>
          <p:nvPr>
            <p:extLst>
              <p:ext uri="{D42A27DB-BD31-4B8C-83A1-F6EECF244321}">
                <p14:modId xmlns:p14="http://schemas.microsoft.com/office/powerpoint/2010/main" val="1668949255"/>
              </p:ext>
            </p:extLst>
          </p:nvPr>
        </p:nvGraphicFramePr>
        <p:xfrm>
          <a:off x="2223204" y="2126893"/>
          <a:ext cx="8432801" cy="971550"/>
        </p:xfrm>
        <a:graphic>
          <a:graphicData uri="http://schemas.openxmlformats.org/drawingml/2006/table">
            <a:tbl>
              <a:tblPr/>
              <a:tblGrid>
                <a:gridCol w="2780253">
                  <a:extLst>
                    <a:ext uri="{9D8B030D-6E8A-4147-A177-3AD203B41FA5}">
                      <a16:colId xmlns:a16="http://schemas.microsoft.com/office/drawing/2014/main" val="133954633"/>
                    </a:ext>
                  </a:extLst>
                </a:gridCol>
                <a:gridCol w="2770732">
                  <a:extLst>
                    <a:ext uri="{9D8B030D-6E8A-4147-A177-3AD203B41FA5}">
                      <a16:colId xmlns:a16="http://schemas.microsoft.com/office/drawing/2014/main" val="1161158860"/>
                    </a:ext>
                  </a:extLst>
                </a:gridCol>
                <a:gridCol w="1244132">
                  <a:extLst>
                    <a:ext uri="{9D8B030D-6E8A-4147-A177-3AD203B41FA5}">
                      <a16:colId xmlns:a16="http://schemas.microsoft.com/office/drawing/2014/main" val="492718977"/>
                    </a:ext>
                  </a:extLst>
                </a:gridCol>
                <a:gridCol w="609371">
                  <a:extLst>
                    <a:ext uri="{9D8B030D-6E8A-4147-A177-3AD203B41FA5}">
                      <a16:colId xmlns:a16="http://schemas.microsoft.com/office/drawing/2014/main" val="2308437400"/>
                    </a:ext>
                  </a:extLst>
                </a:gridCol>
                <a:gridCol w="1028313">
                  <a:extLst>
                    <a:ext uri="{9D8B030D-6E8A-4147-A177-3AD203B41FA5}">
                      <a16:colId xmlns:a16="http://schemas.microsoft.com/office/drawing/2014/main" val="1400057831"/>
                    </a:ext>
                  </a:extLst>
                </a:gridCol>
              </a:tblGrid>
              <a:tr h="161925">
                <a:tc>
                  <a:txBody>
                    <a:bodyPr/>
                    <a:lstStyle/>
                    <a:p>
                      <a:pPr algn="l" fontAlgn="b"/>
                      <a:r>
                        <a:rPr lang="de-DE" sz="1000" b="0" i="0" u="none" strike="noStrike">
                          <a:solidFill>
                            <a:srgbClr val="000000"/>
                          </a:solidFill>
                          <a:effectLst/>
                          <a:latin typeface="Arial" panose="020B0604020202020204" pitchFamily="34" charset="0"/>
                        </a:rPr>
                        <a:t>m.EAR_APP_NAME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m.CMDB_CI_PERSID</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os.`Ongoingcosts€`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numApps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normalizedCost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76706551"/>
                  </a:ext>
                </a:extLst>
              </a:tr>
              <a:tr h="161925">
                <a:tc>
                  <a:txBody>
                    <a:bodyPr/>
                    <a:lstStyle/>
                    <a:p>
                      <a:pPr algn="l" fontAlgn="b"/>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15A8579B07ED01F7B45BE4115B9A6514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37579.95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7515.9900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052576369"/>
                  </a:ext>
                </a:extLst>
              </a:tr>
              <a:tr h="161925">
                <a:tc>
                  <a:txBody>
                    <a:bodyPr/>
                    <a:lstStyle/>
                    <a:p>
                      <a:pPr algn="l" fontAlgn="b"/>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474CE899035E01F7850FE4115B9A6514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37579.95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7515.9900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205615880"/>
                  </a:ext>
                </a:extLst>
              </a:tr>
              <a:tr h="161925">
                <a:tc>
                  <a:txBody>
                    <a:bodyPr/>
                    <a:lstStyle/>
                    <a:p>
                      <a:pPr algn="l" fontAlgn="b"/>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64860587B24201F6BB1BE4115B9A6514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6699.77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6699.7700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701645493"/>
                  </a:ext>
                </a:extLst>
              </a:tr>
              <a:tr h="161925">
                <a:tc>
                  <a:txBody>
                    <a:bodyPr/>
                    <a:lstStyle/>
                    <a:p>
                      <a:pPr algn="l" fontAlgn="b"/>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a:solidFill>
                            <a:srgbClr val="000000"/>
                          </a:solidFill>
                          <a:effectLst/>
                          <a:latin typeface="Arial" panose="020B0604020202020204" pitchFamily="34" charset="0"/>
                        </a:rPr>
                        <a:t>EC58B972A38E01F7A63CE4115B9A6514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6283.26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dirty="0">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6283.2600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361004165"/>
                  </a:ext>
                </a:extLst>
              </a:tr>
              <a:tr h="161925">
                <a:tc>
                  <a:txBody>
                    <a:bodyPr/>
                    <a:lstStyle/>
                    <a:p>
                      <a:pPr algn="l" fontAlgn="b"/>
                      <a:r>
                        <a:rPr lang="de-DE" sz="1000" b="0" i="0" u="none" strike="noStrike" dirty="0">
                          <a:solidFill>
                            <a:srgbClr val="000000"/>
                          </a:solidFill>
                          <a:effectLst/>
                          <a:latin typeface="Arial" panose="020B060402020202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de-DE" sz="1000" b="0" i="0" u="none" strike="noStrike" dirty="0">
                          <a:solidFill>
                            <a:srgbClr val="000000"/>
                          </a:solidFill>
                          <a:effectLst/>
                          <a:latin typeface="Arial" panose="020B0604020202020204" pitchFamily="34" charset="0"/>
                        </a:rPr>
                        <a:t>DCBC5B66244001F7BC6DE4115B9A6514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5992.17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a:solidFill>
                            <a:srgbClr val="000000"/>
                          </a:solidFill>
                          <a:effectLst/>
                          <a:latin typeface="Arial" panose="020B0604020202020204" pitchFamily="34" charset="0"/>
                        </a:rPr>
                        <a:t>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r" fontAlgn="b"/>
                      <a:r>
                        <a:rPr lang="de-DE" sz="1000" b="0" i="0" u="none" strike="noStrike" dirty="0">
                          <a:solidFill>
                            <a:srgbClr val="000000"/>
                          </a:solidFill>
                          <a:effectLst/>
                          <a:latin typeface="Arial" panose="020B0604020202020204" pitchFamily="34" charset="0"/>
                        </a:rPr>
                        <a:t>5992.1700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1917088841"/>
                  </a:ext>
                </a:extLst>
              </a:tr>
            </a:tbl>
          </a:graphicData>
        </a:graphic>
      </p:graphicFrame>
      <p:sp>
        <p:nvSpPr>
          <p:cNvPr id="10" name="Meta Oval 15">
            <a:extLst>
              <a:ext uri="{FF2B5EF4-FFF2-40B4-BE49-F238E27FC236}">
                <a16:creationId xmlns:a16="http://schemas.microsoft.com/office/drawing/2014/main" id="{7153CD95-8CC9-43D1-95BC-03AAF8C101F2}"/>
              </a:ext>
            </a:extLst>
          </p:cNvPr>
          <p:cNvSpPr/>
          <p:nvPr/>
        </p:nvSpPr>
        <p:spPr>
          <a:xfrm>
            <a:off x="9484822" y="2051650"/>
            <a:ext cx="1453560" cy="647699"/>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335BB8D9-FA27-D06C-D05B-65D8DC4F7C7C}"/>
              </a:ext>
            </a:extLst>
          </p:cNvPr>
          <p:cNvGraphicFramePr>
            <a:graphicFrameLocks noGrp="1"/>
          </p:cNvGraphicFramePr>
          <p:nvPr>
            <p:extLst>
              <p:ext uri="{D42A27DB-BD31-4B8C-83A1-F6EECF244321}">
                <p14:modId xmlns:p14="http://schemas.microsoft.com/office/powerpoint/2010/main" val="935239240"/>
              </p:ext>
            </p:extLst>
          </p:nvPr>
        </p:nvGraphicFramePr>
        <p:xfrm>
          <a:off x="212725" y="5294715"/>
          <a:ext cx="11753850" cy="566075"/>
        </p:xfrm>
        <a:graphic>
          <a:graphicData uri="http://schemas.openxmlformats.org/drawingml/2006/table">
            <a:tbl>
              <a:tblPr/>
              <a:tblGrid>
                <a:gridCol w="670778">
                  <a:extLst>
                    <a:ext uri="{9D8B030D-6E8A-4147-A177-3AD203B41FA5}">
                      <a16:colId xmlns:a16="http://schemas.microsoft.com/office/drawing/2014/main" val="1704570297"/>
                    </a:ext>
                  </a:extLst>
                </a:gridCol>
                <a:gridCol w="1829393">
                  <a:extLst>
                    <a:ext uri="{9D8B030D-6E8A-4147-A177-3AD203B41FA5}">
                      <a16:colId xmlns:a16="http://schemas.microsoft.com/office/drawing/2014/main" val="1062045743"/>
                    </a:ext>
                  </a:extLst>
                </a:gridCol>
                <a:gridCol w="1809228">
                  <a:extLst>
                    <a:ext uri="{9D8B030D-6E8A-4147-A177-3AD203B41FA5}">
                      <a16:colId xmlns:a16="http://schemas.microsoft.com/office/drawing/2014/main" val="581778403"/>
                    </a:ext>
                  </a:extLst>
                </a:gridCol>
                <a:gridCol w="2102188">
                  <a:extLst>
                    <a:ext uri="{9D8B030D-6E8A-4147-A177-3AD203B41FA5}">
                      <a16:colId xmlns:a16="http://schemas.microsoft.com/office/drawing/2014/main" val="843419988"/>
                    </a:ext>
                  </a:extLst>
                </a:gridCol>
                <a:gridCol w="1036656">
                  <a:extLst>
                    <a:ext uri="{9D8B030D-6E8A-4147-A177-3AD203B41FA5}">
                      <a16:colId xmlns:a16="http://schemas.microsoft.com/office/drawing/2014/main" val="4245861136"/>
                    </a:ext>
                  </a:extLst>
                </a:gridCol>
                <a:gridCol w="1038834">
                  <a:extLst>
                    <a:ext uri="{9D8B030D-6E8A-4147-A177-3AD203B41FA5}">
                      <a16:colId xmlns:a16="http://schemas.microsoft.com/office/drawing/2014/main" val="623813826"/>
                    </a:ext>
                  </a:extLst>
                </a:gridCol>
                <a:gridCol w="3266773">
                  <a:extLst>
                    <a:ext uri="{9D8B030D-6E8A-4147-A177-3AD203B41FA5}">
                      <a16:colId xmlns:a16="http://schemas.microsoft.com/office/drawing/2014/main" val="4257533368"/>
                    </a:ext>
                  </a:extLst>
                </a:gridCol>
              </a:tblGrid>
              <a:tr h="111091">
                <a:tc>
                  <a:txBody>
                    <a:bodyPr/>
                    <a:lstStyle/>
                    <a:p>
                      <a:pPr algn="l" fontAlgn="b"/>
                      <a:r>
                        <a:rPr lang="de-DE" sz="700" b="0" i="0" u="none" strike="noStrike">
                          <a:solidFill>
                            <a:srgbClr val="000000"/>
                          </a:solidFill>
                          <a:effectLst/>
                          <a:latin typeface="Arial" panose="020B0604020202020204" pitchFamily="34" charset="0"/>
                        </a:rPr>
                        <a:t>sim</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app1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app2</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sum(in1.normalizedCost)+sum(in2.normalizedCost)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sum(in1.normalizedCost)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sum(in2.normalizedCost)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EAR_Desc1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8144635"/>
                  </a:ext>
                </a:extLst>
              </a:tr>
              <a:tr h="111091">
                <a:tc>
                  <a:txBody>
                    <a:bodyPr/>
                    <a:lstStyle/>
                    <a:p>
                      <a:pPr algn="r" fontAlgn="b"/>
                      <a:r>
                        <a:rPr lang="de-DE" sz="700" b="0" i="0" u="none" strike="noStrike">
                          <a:solidFill>
                            <a:srgbClr val="000000"/>
                          </a:solidFill>
                          <a:effectLst/>
                          <a:latin typeface="Arial" panose="020B0604020202020204" pitchFamily="34" charset="0"/>
                        </a:rPr>
                        <a:t>0.8851555</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8254993061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2750901484</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5504091578</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00430331"/>
                  </a:ext>
                </a:extLst>
              </a:tr>
              <a:tr h="111091">
                <a:tc>
                  <a:txBody>
                    <a:bodyPr/>
                    <a:lstStyle/>
                    <a:p>
                      <a:pPr algn="r" fontAlgn="b"/>
                      <a:r>
                        <a:rPr lang="de-DE" sz="700" b="0" i="0" u="none" strike="noStrike">
                          <a:solidFill>
                            <a:srgbClr val="000000"/>
                          </a:solidFill>
                          <a:effectLst/>
                          <a:latin typeface="Arial" panose="020B0604020202020204" pitchFamily="34" charset="0"/>
                        </a:rPr>
                        <a:t>0.8851555</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2394814329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1596764198</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798050130</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34781962"/>
                  </a:ext>
                </a:extLst>
              </a:tr>
              <a:tr h="111091">
                <a:tc>
                  <a:txBody>
                    <a:bodyPr/>
                    <a:lstStyle/>
                    <a:p>
                      <a:pPr algn="r" fontAlgn="b"/>
                      <a:r>
                        <a:rPr lang="de-DE" sz="700" b="0" i="0" u="none" strike="noStrike">
                          <a:solidFill>
                            <a:srgbClr val="000000"/>
                          </a:solidFill>
                          <a:effectLst/>
                          <a:latin typeface="Arial" panose="020B0604020202020204" pitchFamily="34" charset="0"/>
                        </a:rPr>
                        <a:t>0.9600009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797703543</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68071801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729631742</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67912980"/>
                  </a:ext>
                </a:extLst>
              </a:tr>
              <a:tr h="111091">
                <a:tc>
                  <a:txBody>
                    <a:bodyPr/>
                    <a:lstStyle/>
                    <a:p>
                      <a:pPr algn="r" fontAlgn="b"/>
                      <a:r>
                        <a:rPr lang="de-DE" sz="700" b="0" i="0" u="none" strike="noStrike">
                          <a:solidFill>
                            <a:srgbClr val="000000"/>
                          </a:solidFill>
                          <a:effectLst/>
                          <a:latin typeface="Arial" panose="020B0604020202020204" pitchFamily="34" charset="0"/>
                        </a:rPr>
                        <a:t>0.9600009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111827599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102284823</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9542775</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66790375"/>
                  </a:ext>
                </a:extLst>
              </a:tr>
            </a:tbl>
          </a:graphicData>
        </a:graphic>
      </p:graphicFrame>
      <p:sp>
        <p:nvSpPr>
          <p:cNvPr id="11" name="Meta Oval 15">
            <a:extLst>
              <a:ext uri="{FF2B5EF4-FFF2-40B4-BE49-F238E27FC236}">
                <a16:creationId xmlns:a16="http://schemas.microsoft.com/office/drawing/2014/main" id="{1CFCDEBF-294B-EE39-708F-72921BA106F7}"/>
              </a:ext>
            </a:extLst>
          </p:cNvPr>
          <p:cNvSpPr/>
          <p:nvPr/>
        </p:nvSpPr>
        <p:spPr>
          <a:xfrm>
            <a:off x="7532341" y="5245331"/>
            <a:ext cx="1320714" cy="320041"/>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0477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Architecture Knowledge Graph</a:t>
            </a:r>
            <a:br>
              <a:rPr lang="de-DE" dirty="0"/>
            </a:br>
            <a:r>
              <a:rPr lang="de-DE" dirty="0" err="1"/>
              <a:t>Similar</a:t>
            </a:r>
            <a:r>
              <a:rPr lang="de-DE" dirty="0"/>
              <a:t> </a:t>
            </a:r>
            <a:r>
              <a:rPr lang="de-DE" dirty="0" err="1"/>
              <a:t>Applications</a:t>
            </a:r>
            <a:r>
              <a:rPr lang="de-DE" dirty="0"/>
              <a:t> (</a:t>
            </a:r>
            <a:r>
              <a:rPr lang="de-DE" dirty="0" err="1"/>
              <a:t>similarity</a:t>
            </a:r>
            <a:r>
              <a:rPr lang="de-DE" dirty="0"/>
              <a:t> &gt; 0.85)</a:t>
            </a:r>
            <a:br>
              <a:rPr lang="de-DE" dirty="0"/>
            </a:br>
            <a:r>
              <a:rPr lang="de-DE" dirty="0" err="1"/>
              <a:t>Sorted</a:t>
            </a:r>
            <a:r>
              <a:rPr lang="de-DE" dirty="0"/>
              <a:t> </a:t>
            </a:r>
            <a:r>
              <a:rPr lang="de-DE" dirty="0" err="1"/>
              <a:t>by</a:t>
            </a:r>
            <a:r>
              <a:rPr lang="de-DE" dirty="0"/>
              <a:t> </a:t>
            </a:r>
            <a:r>
              <a:rPr lang="de-DE" dirty="0" err="1"/>
              <a:t>the</a:t>
            </a:r>
            <a:r>
              <a:rPr lang="de-DE" dirty="0"/>
              <a:t> Sum of </a:t>
            </a:r>
            <a:r>
              <a:rPr lang="de-DE" dirty="0" err="1"/>
              <a:t>Normalized</a:t>
            </a:r>
            <a:r>
              <a:rPr lang="de-DE" dirty="0"/>
              <a:t> OS Costs</a:t>
            </a: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graphicFrame>
        <p:nvGraphicFramePr>
          <p:cNvPr id="9" name="Table 8">
            <a:extLst>
              <a:ext uri="{FF2B5EF4-FFF2-40B4-BE49-F238E27FC236}">
                <a16:creationId xmlns:a16="http://schemas.microsoft.com/office/drawing/2014/main" id="{9440A551-3BF7-4587-96EE-5C9BA0AD1678}"/>
              </a:ext>
            </a:extLst>
          </p:cNvPr>
          <p:cNvGraphicFramePr>
            <a:graphicFrameLocks noGrp="1"/>
          </p:cNvGraphicFramePr>
          <p:nvPr>
            <p:extLst>
              <p:ext uri="{D42A27DB-BD31-4B8C-83A1-F6EECF244321}">
                <p14:modId xmlns:p14="http://schemas.microsoft.com/office/powerpoint/2010/main" val="461360576"/>
              </p:ext>
            </p:extLst>
          </p:nvPr>
        </p:nvGraphicFramePr>
        <p:xfrm>
          <a:off x="212725" y="3303810"/>
          <a:ext cx="11753850" cy="566075"/>
        </p:xfrm>
        <a:graphic>
          <a:graphicData uri="http://schemas.openxmlformats.org/drawingml/2006/table">
            <a:tbl>
              <a:tblPr/>
              <a:tblGrid>
                <a:gridCol w="670778">
                  <a:extLst>
                    <a:ext uri="{9D8B030D-6E8A-4147-A177-3AD203B41FA5}">
                      <a16:colId xmlns:a16="http://schemas.microsoft.com/office/drawing/2014/main" val="1704570297"/>
                    </a:ext>
                  </a:extLst>
                </a:gridCol>
                <a:gridCol w="1829393">
                  <a:extLst>
                    <a:ext uri="{9D8B030D-6E8A-4147-A177-3AD203B41FA5}">
                      <a16:colId xmlns:a16="http://schemas.microsoft.com/office/drawing/2014/main" val="1062045743"/>
                    </a:ext>
                  </a:extLst>
                </a:gridCol>
                <a:gridCol w="1809228">
                  <a:extLst>
                    <a:ext uri="{9D8B030D-6E8A-4147-A177-3AD203B41FA5}">
                      <a16:colId xmlns:a16="http://schemas.microsoft.com/office/drawing/2014/main" val="581778403"/>
                    </a:ext>
                  </a:extLst>
                </a:gridCol>
                <a:gridCol w="2102188">
                  <a:extLst>
                    <a:ext uri="{9D8B030D-6E8A-4147-A177-3AD203B41FA5}">
                      <a16:colId xmlns:a16="http://schemas.microsoft.com/office/drawing/2014/main" val="843419988"/>
                    </a:ext>
                  </a:extLst>
                </a:gridCol>
                <a:gridCol w="1036656">
                  <a:extLst>
                    <a:ext uri="{9D8B030D-6E8A-4147-A177-3AD203B41FA5}">
                      <a16:colId xmlns:a16="http://schemas.microsoft.com/office/drawing/2014/main" val="4245861136"/>
                    </a:ext>
                  </a:extLst>
                </a:gridCol>
                <a:gridCol w="1038834">
                  <a:extLst>
                    <a:ext uri="{9D8B030D-6E8A-4147-A177-3AD203B41FA5}">
                      <a16:colId xmlns:a16="http://schemas.microsoft.com/office/drawing/2014/main" val="623813826"/>
                    </a:ext>
                  </a:extLst>
                </a:gridCol>
                <a:gridCol w="3266773">
                  <a:extLst>
                    <a:ext uri="{9D8B030D-6E8A-4147-A177-3AD203B41FA5}">
                      <a16:colId xmlns:a16="http://schemas.microsoft.com/office/drawing/2014/main" val="4257533368"/>
                    </a:ext>
                  </a:extLst>
                </a:gridCol>
              </a:tblGrid>
              <a:tr h="111091">
                <a:tc>
                  <a:txBody>
                    <a:bodyPr/>
                    <a:lstStyle/>
                    <a:p>
                      <a:pPr algn="l" fontAlgn="b"/>
                      <a:r>
                        <a:rPr lang="de-DE" sz="700" b="0" i="0" u="none" strike="noStrike">
                          <a:solidFill>
                            <a:srgbClr val="000000"/>
                          </a:solidFill>
                          <a:effectLst/>
                          <a:latin typeface="Arial" panose="020B0604020202020204" pitchFamily="34" charset="0"/>
                        </a:rPr>
                        <a:t>sim</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app1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app2</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sum(in1.normalizedCost)+sum(in2.normalizedCost)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sum(in1.normalizedCost)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sum(in2.normalizedCost)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de-DE" sz="700" b="0" i="0" u="none" strike="noStrike">
                          <a:solidFill>
                            <a:srgbClr val="000000"/>
                          </a:solidFill>
                          <a:effectLst/>
                          <a:latin typeface="Arial" panose="020B0604020202020204" pitchFamily="34" charset="0"/>
                        </a:rPr>
                        <a:t>EAR_Desc1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68144635"/>
                  </a:ext>
                </a:extLst>
              </a:tr>
              <a:tr h="111091">
                <a:tc>
                  <a:txBody>
                    <a:bodyPr/>
                    <a:lstStyle/>
                    <a:p>
                      <a:pPr algn="r" fontAlgn="b"/>
                      <a:r>
                        <a:rPr lang="de-DE" sz="700" b="0" i="0" u="none" strike="noStrike">
                          <a:solidFill>
                            <a:srgbClr val="000000"/>
                          </a:solidFill>
                          <a:effectLst/>
                          <a:latin typeface="Arial" panose="020B0604020202020204" pitchFamily="34" charset="0"/>
                        </a:rPr>
                        <a:t>0.8851555</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8254993061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2750901484</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5504091578</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800430331"/>
                  </a:ext>
                </a:extLst>
              </a:tr>
              <a:tr h="111091">
                <a:tc>
                  <a:txBody>
                    <a:bodyPr/>
                    <a:lstStyle/>
                    <a:p>
                      <a:pPr algn="r" fontAlgn="b"/>
                      <a:r>
                        <a:rPr lang="de-DE" sz="700" b="0" i="0" u="none" strike="noStrike">
                          <a:solidFill>
                            <a:srgbClr val="000000"/>
                          </a:solidFill>
                          <a:effectLst/>
                          <a:latin typeface="Arial" panose="020B0604020202020204" pitchFamily="34" charset="0"/>
                        </a:rPr>
                        <a:t>0.8851555</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2394814329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a:solidFill>
                            <a:srgbClr val="000000"/>
                          </a:solidFill>
                          <a:effectLst/>
                          <a:latin typeface="Arial" panose="020B0604020202020204" pitchFamily="34" charset="0"/>
                        </a:rPr>
                        <a:t>1596764198</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798050130</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US"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434781962"/>
                  </a:ext>
                </a:extLst>
              </a:tr>
              <a:tr h="111091">
                <a:tc>
                  <a:txBody>
                    <a:bodyPr/>
                    <a:lstStyle/>
                    <a:p>
                      <a:pPr algn="r" fontAlgn="b"/>
                      <a:r>
                        <a:rPr lang="de-DE" sz="700" b="0" i="0" u="none" strike="noStrike">
                          <a:solidFill>
                            <a:srgbClr val="000000"/>
                          </a:solidFill>
                          <a:effectLst/>
                          <a:latin typeface="Arial" panose="020B0604020202020204" pitchFamily="34" charset="0"/>
                        </a:rPr>
                        <a:t>0.9600009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797703543</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68071801</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729631742</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4067912980"/>
                  </a:ext>
                </a:extLst>
              </a:tr>
              <a:tr h="111091">
                <a:tc>
                  <a:txBody>
                    <a:bodyPr/>
                    <a:lstStyle/>
                    <a:p>
                      <a:pPr algn="r" fontAlgn="b"/>
                      <a:r>
                        <a:rPr lang="de-DE" sz="700" b="0" i="0" u="none" strike="noStrike">
                          <a:solidFill>
                            <a:srgbClr val="000000"/>
                          </a:solidFill>
                          <a:effectLst/>
                          <a:latin typeface="Arial" panose="020B0604020202020204" pitchFamily="34" charset="0"/>
                        </a:rPr>
                        <a:t>0.9600009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111827599</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102284823</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r" fontAlgn="b"/>
                      <a:r>
                        <a:rPr lang="de-DE" sz="700" b="0" i="0" u="none" strike="noStrike" dirty="0">
                          <a:solidFill>
                            <a:srgbClr val="000000"/>
                          </a:solidFill>
                          <a:effectLst/>
                          <a:latin typeface="Arial" panose="020B0604020202020204" pitchFamily="34" charset="0"/>
                        </a:rPr>
                        <a:t>9542775</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l" fontAlgn="b"/>
                      <a:r>
                        <a:rPr lang="en-GB" sz="700" b="0" i="0" u="none" strike="noStrike" dirty="0">
                          <a:solidFill>
                            <a:srgbClr val="000000"/>
                          </a:solidFill>
                          <a:effectLst/>
                          <a:latin typeface="Arial" panose="020B0604020202020204" pitchFamily="34" charset="0"/>
                        </a:rPr>
                        <a:t>*</a:t>
                      </a:r>
                      <a:r>
                        <a:rPr lang="de-DE" sz="700" b="0" i="0" u="none" strike="noStrike" dirty="0">
                          <a:solidFill>
                            <a:srgbClr val="000000"/>
                          </a:solidFill>
                          <a:effectLst/>
                          <a:latin typeface="Arial" panose="020B0604020202020204" pitchFamily="34" charset="0"/>
                        </a:rPr>
                        <a:t>***********************************</a:t>
                      </a:r>
                    </a:p>
                  </a:txBody>
                  <a:tcPr marL="6535" marR="6535" marT="653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666790375"/>
                  </a:ext>
                </a:extLst>
              </a:tr>
            </a:tbl>
          </a:graphicData>
        </a:graphic>
      </p:graphicFrame>
    </p:spTree>
    <p:extLst>
      <p:ext uri="{BB962C8B-B14F-4D97-AF65-F5344CB8AC3E}">
        <p14:creationId xmlns:p14="http://schemas.microsoft.com/office/powerpoint/2010/main" val="35515311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r>
              <a:rPr lang="de-DE" dirty="0"/>
              <a:t>Knowledge </a:t>
            </a:r>
            <a:br>
              <a:rPr lang="de-DE" dirty="0"/>
            </a:br>
            <a:r>
              <a:rPr lang="de-DE" dirty="0"/>
              <a:t>Graph</a:t>
            </a:r>
            <a:br>
              <a:rPr lang="de-DE" dirty="0"/>
            </a:br>
            <a:br>
              <a:rPr lang="de-DE" dirty="0"/>
            </a:br>
            <a:r>
              <a:rPr lang="de-DE" dirty="0" err="1"/>
              <a:t>One</a:t>
            </a:r>
            <a:r>
              <a:rPr lang="de-DE" dirty="0"/>
              <a:t> </a:t>
            </a:r>
            <a:r>
              <a:rPr lang="de-DE" dirty="0" err="1"/>
              <a:t>Application</a:t>
            </a:r>
            <a:br>
              <a:rPr lang="de-DE" dirty="0"/>
            </a:br>
            <a:br>
              <a:rPr lang="de-DE" dirty="0"/>
            </a:br>
            <a:r>
              <a:rPr lang="de-DE" sz="2000" dirty="0" err="1"/>
              <a:t>Resource</a:t>
            </a:r>
            <a:r>
              <a:rPr lang="de-DE" sz="2000" dirty="0"/>
              <a:t> </a:t>
            </a:r>
            <a:br>
              <a:rPr lang="de-DE" sz="2000" dirty="0"/>
            </a:br>
            <a:r>
              <a:rPr lang="de-DE" sz="2000" dirty="0" err="1"/>
              <a:t>Dependency</a:t>
            </a:r>
            <a:r>
              <a:rPr lang="de-DE" sz="2000" dirty="0"/>
              <a:t> </a:t>
            </a:r>
            <a:br>
              <a:rPr lang="de-DE" sz="2000" dirty="0"/>
            </a:br>
            <a:r>
              <a:rPr lang="de-DE" sz="2000" dirty="0" err="1"/>
              <a:t>Trees</a:t>
            </a:r>
            <a:br>
              <a:rPr lang="de-DE" sz="2000" dirty="0"/>
            </a:br>
            <a:br>
              <a:rPr lang="de-DE" sz="2000" dirty="0"/>
            </a:br>
            <a:br>
              <a:rPr lang="de-DE" sz="2000" dirty="0"/>
            </a:br>
            <a:br>
              <a:rPr lang="de-DE" sz="2000" dirty="0"/>
            </a:br>
            <a:br>
              <a:rPr lang="de-DE" sz="2000" dirty="0"/>
            </a:br>
            <a:br>
              <a:rPr lang="de-DE" sz="2000" dirty="0"/>
            </a:br>
            <a:br>
              <a:rPr lang="de-DE" sz="1200"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28</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light, outdoor object, dark, colorful&#10;&#10;Description automatically generated">
            <a:extLst>
              <a:ext uri="{FF2B5EF4-FFF2-40B4-BE49-F238E27FC236}">
                <a16:creationId xmlns:a16="http://schemas.microsoft.com/office/drawing/2014/main" id="{24EFB09A-0AC2-4095-AFFC-2DAAD5F949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28426" y="0"/>
            <a:ext cx="9163574" cy="5794327"/>
          </a:xfrm>
          <a:prstGeom prst="rect">
            <a:avLst/>
          </a:prstGeom>
        </p:spPr>
      </p:pic>
      <p:pic>
        <p:nvPicPr>
          <p:cNvPr id="7" name="Picture 6" descr="A picture containing light, fireworks, dark, outdoor object&#10;&#10;Description automatically generated">
            <a:extLst>
              <a:ext uri="{FF2B5EF4-FFF2-40B4-BE49-F238E27FC236}">
                <a16:creationId xmlns:a16="http://schemas.microsoft.com/office/drawing/2014/main" id="{4C11F90A-1C85-4D3E-8751-2A7992ACA8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426" y="0"/>
            <a:ext cx="9163574" cy="6014800"/>
          </a:xfrm>
          <a:prstGeom prst="rect">
            <a:avLst/>
          </a:prstGeom>
        </p:spPr>
      </p:pic>
    </p:spTree>
    <p:extLst>
      <p:ext uri="{BB962C8B-B14F-4D97-AF65-F5344CB8AC3E}">
        <p14:creationId xmlns:p14="http://schemas.microsoft.com/office/powerpoint/2010/main" val="229832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Enterprise </a:t>
            </a:r>
            <a:br>
              <a:rPr lang="de-DE" dirty="0"/>
            </a:br>
            <a:r>
              <a:rPr lang="de-DE" dirty="0"/>
              <a:t>Architecture </a:t>
            </a:r>
            <a:br>
              <a:rPr lang="de-DE" dirty="0"/>
            </a:br>
            <a:r>
              <a:rPr lang="de-DE" dirty="0"/>
              <a:t>Knowledge </a:t>
            </a:r>
            <a:br>
              <a:rPr lang="de-DE" dirty="0"/>
            </a:br>
            <a:r>
              <a:rPr lang="de-DE" dirty="0"/>
              <a:t>Graph</a:t>
            </a:r>
            <a:br>
              <a:rPr lang="de-DE" dirty="0"/>
            </a:br>
            <a:br>
              <a:rPr lang="de-DE" dirty="0"/>
            </a:br>
            <a:r>
              <a:rPr lang="de-DE" dirty="0" err="1"/>
              <a:t>One</a:t>
            </a:r>
            <a:r>
              <a:rPr lang="de-DE" dirty="0"/>
              <a:t> </a:t>
            </a:r>
            <a:r>
              <a:rPr lang="de-DE" dirty="0" err="1"/>
              <a:t>Application</a:t>
            </a:r>
            <a:br>
              <a:rPr lang="de-DE" dirty="0"/>
            </a:br>
            <a:br>
              <a:rPr lang="de-DE" dirty="0"/>
            </a:br>
            <a:r>
              <a:rPr lang="de-DE" sz="2000" dirty="0" err="1"/>
              <a:t>Resource</a:t>
            </a:r>
            <a:r>
              <a:rPr lang="de-DE" sz="2000" dirty="0"/>
              <a:t> </a:t>
            </a:r>
            <a:br>
              <a:rPr lang="de-DE" sz="2000" dirty="0"/>
            </a:br>
            <a:r>
              <a:rPr lang="de-DE" sz="2000" dirty="0" err="1"/>
              <a:t>Dependency</a:t>
            </a:r>
            <a:r>
              <a:rPr lang="de-DE" sz="2000" dirty="0"/>
              <a:t> </a:t>
            </a:r>
            <a:br>
              <a:rPr lang="de-DE" sz="2000" dirty="0"/>
            </a:br>
            <a:r>
              <a:rPr lang="de-DE" sz="2000" dirty="0" err="1"/>
              <a:t>Trees</a:t>
            </a:r>
            <a:br>
              <a:rPr lang="de-DE" sz="2000" dirty="0"/>
            </a:br>
            <a:br>
              <a:rPr lang="de-DE" sz="2000" dirty="0"/>
            </a:br>
            <a:r>
              <a:rPr lang="de-DE" sz="1800" dirty="0" err="1"/>
              <a:t>many</a:t>
            </a:r>
            <a:r>
              <a:rPr lang="de-DE" sz="1800" dirty="0"/>
              <a:t> </a:t>
            </a:r>
            <a:r>
              <a:rPr lang="de-DE" sz="1800" dirty="0" err="1"/>
              <a:t>independent</a:t>
            </a:r>
            <a:r>
              <a:rPr lang="de-DE" sz="1800" dirty="0"/>
              <a:t> </a:t>
            </a:r>
            <a:r>
              <a:rPr lang="de-DE" sz="1800" dirty="0" err="1"/>
              <a:t>instalations</a:t>
            </a:r>
            <a:br>
              <a:rPr lang="de-DE" sz="1800" dirty="0"/>
            </a:br>
            <a:br>
              <a:rPr lang="de-DE" sz="1200" dirty="0"/>
            </a:br>
            <a:br>
              <a:rPr lang="de-DE" sz="1200" dirty="0"/>
            </a:br>
            <a:br>
              <a:rPr lang="de-DE" sz="1200"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29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8" name="Picture 7" descr="A picture containing red, light, dark, colorful&#10;&#10;Description automatically generated">
            <a:extLst>
              <a:ext uri="{FF2B5EF4-FFF2-40B4-BE49-F238E27FC236}">
                <a16:creationId xmlns:a16="http://schemas.microsoft.com/office/drawing/2014/main" id="{06796496-2159-49A1-9AF4-78A176D01E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20662" y="0"/>
            <a:ext cx="5274816" cy="6858000"/>
          </a:xfrm>
          <a:prstGeom prst="rect">
            <a:avLst/>
          </a:prstGeom>
        </p:spPr>
      </p:pic>
    </p:spTree>
    <p:extLst>
      <p:ext uri="{BB962C8B-B14F-4D97-AF65-F5344CB8AC3E}">
        <p14:creationId xmlns:p14="http://schemas.microsoft.com/office/powerpoint/2010/main" val="91041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6E5521C8-D0AC-41F7-A99B-085F1620FAB9}"/>
              </a:ext>
            </a:extLst>
          </p:cNvPr>
          <p:cNvSpPr>
            <a:spLocks noGrp="1"/>
          </p:cNvSpPr>
          <p:nvPr>
            <p:ph type="title"/>
          </p:nvPr>
        </p:nvSpPr>
        <p:spPr/>
        <p:txBody>
          <a:bodyPr/>
          <a:lstStyle/>
          <a:p>
            <a:r>
              <a:rPr lang="de-DE" dirty="0"/>
              <a:t>BASF Knowledge Graph – Data (June 2019)</a:t>
            </a:r>
          </a:p>
        </p:txBody>
      </p:sp>
      <p:sp>
        <p:nvSpPr>
          <p:cNvPr id="5" name="Datumsplatzhalter 4">
            <a:extLst>
              <a:ext uri="{FF2B5EF4-FFF2-40B4-BE49-F238E27FC236}">
                <a16:creationId xmlns:a16="http://schemas.microsoft.com/office/drawing/2014/main" id="{C1CDC542-2198-45E7-9ED2-F6C64C9A56A0}"/>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Foliennummernplatzhalter 5">
            <a:extLst>
              <a:ext uri="{FF2B5EF4-FFF2-40B4-BE49-F238E27FC236}">
                <a16:creationId xmlns:a16="http://schemas.microsoft.com/office/drawing/2014/main" id="{6E0DC2A2-F0C0-490F-BBC2-3BB5377726D6}"/>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8" name="Lit Oval 13">
            <a:extLst>
              <a:ext uri="{FF2B5EF4-FFF2-40B4-BE49-F238E27FC236}">
                <a16:creationId xmlns:a16="http://schemas.microsoft.com/office/drawing/2014/main" id="{4C6BD497-2B4F-4CDF-A711-FDFB745C1DC2}"/>
              </a:ext>
            </a:extLst>
          </p:cNvPr>
          <p:cNvSpPr/>
          <p:nvPr/>
        </p:nvSpPr>
        <p:spPr>
          <a:xfrm>
            <a:off x="3134805" y="1213075"/>
            <a:ext cx="5357015" cy="5286006"/>
          </a:xfrm>
          <a:prstGeom prst="ellipse">
            <a:avLst/>
          </a:prstGeom>
          <a:solidFill>
            <a:schemeClr val="accent1"/>
          </a:solidFill>
          <a:ln w="381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Lit Oval 13">
            <a:extLst>
              <a:ext uri="{FF2B5EF4-FFF2-40B4-BE49-F238E27FC236}">
                <a16:creationId xmlns:a16="http://schemas.microsoft.com/office/drawing/2014/main" id="{62F4CF8C-BAF4-4E89-A772-3D79E682F17F}"/>
              </a:ext>
            </a:extLst>
          </p:cNvPr>
          <p:cNvSpPr/>
          <p:nvPr/>
        </p:nvSpPr>
        <p:spPr>
          <a:xfrm>
            <a:off x="4000500" y="2144391"/>
            <a:ext cx="3677212" cy="3447014"/>
          </a:xfrm>
          <a:prstGeom prst="ellipse">
            <a:avLst/>
          </a:prstGeom>
          <a:solidFill>
            <a:sysClr val="window" lastClr="FFFFFF"/>
          </a:solidFill>
          <a:ln w="381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Pat Rectangle 7">
            <a:extLst>
              <a:ext uri="{FF2B5EF4-FFF2-40B4-BE49-F238E27FC236}">
                <a16:creationId xmlns:a16="http://schemas.microsoft.com/office/drawing/2014/main" id="{44308843-B1BF-45A9-A6E8-FE0FA8213D37}"/>
              </a:ext>
            </a:extLst>
          </p:cNvPr>
          <p:cNvSpPr/>
          <p:nvPr/>
        </p:nvSpPr>
        <p:spPr>
          <a:xfrm>
            <a:off x="5204937" y="3469031"/>
            <a:ext cx="1261884"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2"/>
                </a:solidFill>
                <a:effectLst/>
                <a:uLnTx/>
                <a:uFillTx/>
              </a:rPr>
              <a:t>EDGES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tx2"/>
                </a:solidFill>
                <a:effectLst/>
                <a:uLnTx/>
                <a:uFillTx/>
              </a:rPr>
              <a:t>45,5 B</a:t>
            </a:r>
          </a:p>
        </p:txBody>
      </p:sp>
      <p:sp>
        <p:nvSpPr>
          <p:cNvPr id="11" name="Lit Rectangle 20">
            <a:extLst>
              <a:ext uri="{FF2B5EF4-FFF2-40B4-BE49-F238E27FC236}">
                <a16:creationId xmlns:a16="http://schemas.microsoft.com/office/drawing/2014/main" id="{393AFC2E-8D7D-4D82-82D9-725372986CDC}"/>
              </a:ext>
            </a:extLst>
          </p:cNvPr>
          <p:cNvSpPr/>
          <p:nvPr/>
        </p:nvSpPr>
        <p:spPr>
          <a:xfrm>
            <a:off x="5199347" y="1313394"/>
            <a:ext cx="1279517"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rPr>
              <a:t>NODES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rPr>
              <a:t>4,5 B</a:t>
            </a:r>
          </a:p>
        </p:txBody>
      </p:sp>
      <p:cxnSp>
        <p:nvCxnSpPr>
          <p:cNvPr id="12" name="Straight Connector 31">
            <a:extLst>
              <a:ext uri="{FF2B5EF4-FFF2-40B4-BE49-F238E27FC236}">
                <a16:creationId xmlns:a16="http://schemas.microsoft.com/office/drawing/2014/main" id="{EFCAAB26-DBD9-4719-B29C-A8CE57545A66}"/>
              </a:ext>
            </a:extLst>
          </p:cNvPr>
          <p:cNvCxnSpPr>
            <a:cxnSpLocks/>
            <a:stCxn id="9" idx="1"/>
            <a:endCxn id="9" idx="6"/>
          </p:cNvCxnSpPr>
          <p:nvPr/>
        </p:nvCxnSpPr>
        <p:spPr>
          <a:xfrm>
            <a:off x="4539015" y="2649195"/>
            <a:ext cx="3138697" cy="1218703"/>
          </a:xfrm>
          <a:prstGeom prst="line">
            <a:avLst/>
          </a:prstGeom>
          <a:noFill/>
          <a:ln w="38100" cap="flat" cmpd="sng" algn="ctr">
            <a:solidFill>
              <a:srgbClr val="4472C4"/>
            </a:solidFill>
            <a:prstDash val="dash"/>
            <a:round/>
            <a:headEnd type="none" w="med" len="med"/>
            <a:tailEnd type="none" w="med" len="med"/>
          </a:ln>
          <a:effectLst/>
        </p:spPr>
      </p:cxnSp>
      <p:cxnSp>
        <p:nvCxnSpPr>
          <p:cNvPr id="13" name="Straight Connector 32">
            <a:extLst>
              <a:ext uri="{FF2B5EF4-FFF2-40B4-BE49-F238E27FC236}">
                <a16:creationId xmlns:a16="http://schemas.microsoft.com/office/drawing/2014/main" id="{14675715-DDB1-41DD-AE9D-562788DC7A4C}"/>
              </a:ext>
            </a:extLst>
          </p:cNvPr>
          <p:cNvCxnSpPr>
            <a:cxnSpLocks/>
            <a:stCxn id="9" idx="2"/>
            <a:endCxn id="9" idx="7"/>
          </p:cNvCxnSpPr>
          <p:nvPr/>
        </p:nvCxnSpPr>
        <p:spPr>
          <a:xfrm flipV="1">
            <a:off x="4000500" y="2649195"/>
            <a:ext cx="3138697" cy="1218703"/>
          </a:xfrm>
          <a:prstGeom prst="line">
            <a:avLst/>
          </a:prstGeom>
          <a:noFill/>
          <a:ln w="38100" cap="flat" cmpd="sng" algn="ctr">
            <a:solidFill>
              <a:srgbClr val="4472C4"/>
            </a:solidFill>
            <a:prstDash val="dash"/>
            <a:round/>
            <a:headEnd type="none" w="med" len="med"/>
            <a:tailEnd type="none" w="med" len="med"/>
          </a:ln>
          <a:effectLst/>
        </p:spPr>
      </p:cxnSp>
      <p:cxnSp>
        <p:nvCxnSpPr>
          <p:cNvPr id="14" name="Straight Connector 34">
            <a:extLst>
              <a:ext uri="{FF2B5EF4-FFF2-40B4-BE49-F238E27FC236}">
                <a16:creationId xmlns:a16="http://schemas.microsoft.com/office/drawing/2014/main" id="{308319DB-F1CF-4B0E-873B-3004EF7CF94C}"/>
              </a:ext>
            </a:extLst>
          </p:cNvPr>
          <p:cNvCxnSpPr>
            <a:cxnSpLocks/>
            <a:stCxn id="9" idx="2"/>
            <a:endCxn id="9" idx="5"/>
          </p:cNvCxnSpPr>
          <p:nvPr/>
        </p:nvCxnSpPr>
        <p:spPr>
          <a:xfrm>
            <a:off x="4000500" y="3867898"/>
            <a:ext cx="3138697" cy="1218703"/>
          </a:xfrm>
          <a:prstGeom prst="line">
            <a:avLst/>
          </a:prstGeom>
          <a:noFill/>
          <a:ln w="38100" cap="flat" cmpd="sng" algn="ctr">
            <a:solidFill>
              <a:srgbClr val="4472C4"/>
            </a:solidFill>
            <a:prstDash val="dash"/>
            <a:round/>
            <a:headEnd type="none" w="med" len="med"/>
            <a:tailEnd type="none" w="med" len="med"/>
          </a:ln>
          <a:effectLst/>
        </p:spPr>
      </p:cxnSp>
      <p:cxnSp>
        <p:nvCxnSpPr>
          <p:cNvPr id="15" name="Straight Connector 37">
            <a:extLst>
              <a:ext uri="{FF2B5EF4-FFF2-40B4-BE49-F238E27FC236}">
                <a16:creationId xmlns:a16="http://schemas.microsoft.com/office/drawing/2014/main" id="{693BE3E6-9DC9-445E-9C3C-06FD4B03FF5F}"/>
              </a:ext>
            </a:extLst>
          </p:cNvPr>
          <p:cNvCxnSpPr>
            <a:cxnSpLocks/>
            <a:stCxn id="9" idx="3"/>
            <a:endCxn id="9" idx="6"/>
          </p:cNvCxnSpPr>
          <p:nvPr/>
        </p:nvCxnSpPr>
        <p:spPr>
          <a:xfrm flipV="1">
            <a:off x="4539015" y="3867898"/>
            <a:ext cx="3138697" cy="1218703"/>
          </a:xfrm>
          <a:prstGeom prst="line">
            <a:avLst/>
          </a:prstGeom>
          <a:noFill/>
          <a:ln w="38100" cap="flat" cmpd="sng" algn="ctr">
            <a:solidFill>
              <a:srgbClr val="4472C4"/>
            </a:solidFill>
            <a:prstDash val="dash"/>
            <a:round/>
            <a:headEnd type="none" w="med" len="med"/>
            <a:tailEnd type="none" w="med" len="med"/>
          </a:ln>
          <a:effectLst/>
        </p:spPr>
      </p:cxnSp>
      <p:cxnSp>
        <p:nvCxnSpPr>
          <p:cNvPr id="16" name="Straight Connector 40">
            <a:extLst>
              <a:ext uri="{FF2B5EF4-FFF2-40B4-BE49-F238E27FC236}">
                <a16:creationId xmlns:a16="http://schemas.microsoft.com/office/drawing/2014/main" id="{931EE2A6-1953-4B73-B7E1-CF233DD1F268}"/>
              </a:ext>
            </a:extLst>
          </p:cNvPr>
          <p:cNvCxnSpPr>
            <a:cxnSpLocks/>
            <a:stCxn id="9" idx="1"/>
            <a:endCxn id="9" idx="3"/>
          </p:cNvCxnSpPr>
          <p:nvPr/>
        </p:nvCxnSpPr>
        <p:spPr>
          <a:xfrm>
            <a:off x="4539015" y="2649195"/>
            <a:ext cx="0" cy="2437406"/>
          </a:xfrm>
          <a:prstGeom prst="line">
            <a:avLst/>
          </a:prstGeom>
          <a:noFill/>
          <a:ln w="38100" cap="flat" cmpd="sng" algn="ctr">
            <a:solidFill>
              <a:srgbClr val="4472C4"/>
            </a:solidFill>
            <a:prstDash val="dash"/>
            <a:round/>
            <a:headEnd type="none" w="med" len="med"/>
            <a:tailEnd type="none" w="med" len="med"/>
          </a:ln>
          <a:effectLst/>
        </p:spPr>
      </p:cxnSp>
      <p:cxnSp>
        <p:nvCxnSpPr>
          <p:cNvPr id="17" name="Straight Connector 44">
            <a:extLst>
              <a:ext uri="{FF2B5EF4-FFF2-40B4-BE49-F238E27FC236}">
                <a16:creationId xmlns:a16="http://schemas.microsoft.com/office/drawing/2014/main" id="{B09E5424-0F43-403E-9348-3B16EA9838DE}"/>
              </a:ext>
            </a:extLst>
          </p:cNvPr>
          <p:cNvCxnSpPr>
            <a:cxnSpLocks/>
            <a:stCxn id="9" idx="7"/>
            <a:endCxn id="9" idx="5"/>
          </p:cNvCxnSpPr>
          <p:nvPr/>
        </p:nvCxnSpPr>
        <p:spPr>
          <a:xfrm>
            <a:off x="7139197" y="2649195"/>
            <a:ext cx="0" cy="2437406"/>
          </a:xfrm>
          <a:prstGeom prst="line">
            <a:avLst/>
          </a:prstGeom>
          <a:noFill/>
          <a:ln w="38100" cap="flat" cmpd="sng" algn="ctr">
            <a:solidFill>
              <a:srgbClr val="4472C4"/>
            </a:solidFill>
            <a:prstDash val="dash"/>
            <a:round/>
            <a:headEnd type="none" w="med" len="med"/>
            <a:tailEnd type="none" w="med" len="med"/>
          </a:ln>
          <a:effectLst/>
        </p:spPr>
      </p:cxnSp>
      <p:sp>
        <p:nvSpPr>
          <p:cNvPr id="18" name="Lit Rectangle 20">
            <a:extLst>
              <a:ext uri="{FF2B5EF4-FFF2-40B4-BE49-F238E27FC236}">
                <a16:creationId xmlns:a16="http://schemas.microsoft.com/office/drawing/2014/main" id="{5694F7B7-F8BE-4088-98E5-84E427280796}"/>
              </a:ext>
            </a:extLst>
          </p:cNvPr>
          <p:cNvSpPr/>
          <p:nvPr/>
        </p:nvSpPr>
        <p:spPr>
          <a:xfrm>
            <a:off x="8543408" y="973554"/>
            <a:ext cx="3604562" cy="255454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Neo4j IMPORT: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6</a:t>
            </a:r>
            <a:r>
              <a:rPr lang="en-US" sz="1600" kern="0" dirty="0">
                <a:solidFill>
                  <a:schemeClr val="tx2"/>
                </a:solidFill>
                <a:latin typeface="Arial monospaced for SAP" panose="020B0609020202030204" pitchFamily="49" charset="0"/>
              </a:rPr>
              <a:t>.9</a:t>
            </a: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 TB Neostore</a:t>
            </a:r>
            <a:b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br>
            <a:b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b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DONE in </a:t>
            </a:r>
          </a:p>
          <a:p>
            <a:pPr lvl="0">
              <a:defRPr/>
            </a:pPr>
            <a:r>
              <a:rPr lang="pt-BR" sz="1600" kern="0" dirty="0">
                <a:solidFill>
                  <a:schemeClr val="tx2"/>
                </a:solidFill>
                <a:latin typeface="Arial monospaced for SAP" panose="020B0609020202030204" pitchFamily="49" charset="0"/>
              </a:rPr>
              <a:t>2d 13h 54m 7s 424ms</a:t>
            </a:r>
            <a:endPar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Imported:</a:t>
            </a:r>
          </a:p>
          <a:p>
            <a:pPr lvl="0">
              <a:defRPr/>
            </a:pP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  </a:t>
            </a:r>
            <a:r>
              <a:rPr lang="en-US" sz="1600" kern="0" dirty="0">
                <a:solidFill>
                  <a:schemeClr val="tx2"/>
                </a:solidFill>
                <a:latin typeface="Arial monospaced for SAP" panose="020B0609020202030204" pitchFamily="49" charset="0"/>
              </a:rPr>
              <a:t>4,655,572,269 </a:t>
            </a: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nodes</a:t>
            </a:r>
          </a:p>
          <a:p>
            <a:pPr lvl="0">
              <a:defRPr/>
            </a:pPr>
            <a:r>
              <a:rPr lang="en-US" sz="1600" kern="0" dirty="0">
                <a:solidFill>
                  <a:schemeClr val="tx2"/>
                </a:solidFill>
                <a:latin typeface="Arial monospaced for SAP" panose="020B0609020202030204" pitchFamily="49" charset="0"/>
              </a:rPr>
              <a:t> 48,839,377,686 edges</a:t>
            </a:r>
            <a:endPar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endParaRPr>
          </a:p>
          <a:p>
            <a:pPr lvl="0">
              <a:defRPr/>
            </a:pP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 </a:t>
            </a:r>
            <a:r>
              <a:rPr lang="en-US" sz="1600" kern="0" dirty="0">
                <a:solidFill>
                  <a:schemeClr val="tx2"/>
                </a:solidFill>
                <a:latin typeface="Arial monospaced for SAP" panose="020B0609020202030204" pitchFamily="49" charset="0"/>
              </a:rPr>
              <a:t>20,003,085,416 </a:t>
            </a: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properties‬</a:t>
            </a:r>
          </a:p>
        </p:txBody>
      </p:sp>
      <p:sp>
        <p:nvSpPr>
          <p:cNvPr id="20" name="Lit Rectangle 20">
            <a:extLst>
              <a:ext uri="{FF2B5EF4-FFF2-40B4-BE49-F238E27FC236}">
                <a16:creationId xmlns:a16="http://schemas.microsoft.com/office/drawing/2014/main" id="{76D3787B-E345-4BFA-BB5B-FDA2BA33C53A}"/>
              </a:ext>
            </a:extLst>
          </p:cNvPr>
          <p:cNvSpPr/>
          <p:nvPr/>
        </p:nvSpPr>
        <p:spPr>
          <a:xfrm>
            <a:off x="170344" y="1196443"/>
            <a:ext cx="3300904" cy="2339102"/>
          </a:xfrm>
          <a:prstGeom prst="rect">
            <a:avLst/>
          </a:prstGeom>
        </p:spPr>
        <p:txBody>
          <a:bodyPr wrap="none">
            <a:spAutoFit/>
          </a:bodyPr>
          <a:lstStyle/>
          <a:p>
            <a:r>
              <a:rPr lang="en-US" b="1" dirty="0">
                <a:solidFill>
                  <a:schemeClr val="tx2"/>
                </a:solidFill>
                <a:latin typeface="Arial"/>
              </a:rPr>
              <a:t>Data Conversion Procedure:</a:t>
            </a:r>
            <a:br>
              <a:rPr lang="en-US" sz="1600" b="1" dirty="0">
                <a:solidFill>
                  <a:schemeClr val="tx2"/>
                </a:solidFill>
                <a:latin typeface="Arial"/>
              </a:rPr>
            </a:br>
            <a:br>
              <a:rPr lang="en-US" sz="1600" dirty="0">
                <a:solidFill>
                  <a:schemeClr val="tx2"/>
                </a:solidFill>
                <a:latin typeface="Arial"/>
              </a:rPr>
            </a:br>
            <a:r>
              <a:rPr lang="en-US" sz="1600" dirty="0">
                <a:solidFill>
                  <a:schemeClr val="tx2"/>
                </a:solidFill>
                <a:latin typeface="Arial"/>
              </a:rPr>
              <a:t>1) ID Mapping</a:t>
            </a:r>
          </a:p>
          <a:p>
            <a:r>
              <a:rPr lang="en-US" sz="1600" dirty="0">
                <a:solidFill>
                  <a:schemeClr val="tx2"/>
                </a:solidFill>
                <a:latin typeface="Arial"/>
              </a:rPr>
              <a:t>2) Ontologies</a:t>
            </a:r>
          </a:p>
          <a:p>
            <a:r>
              <a:rPr lang="en-US" sz="1600" dirty="0">
                <a:solidFill>
                  <a:schemeClr val="tx2"/>
                </a:solidFill>
                <a:latin typeface="Arial"/>
              </a:rPr>
              <a:t>3) Labels &amp; New </a:t>
            </a:r>
            <a:r>
              <a:rPr lang="en-US" sz="1600" dirty="0">
                <a:solidFill>
                  <a:schemeClr val="tx2"/>
                </a:solidFill>
              </a:rPr>
              <a:t>Synonyms</a:t>
            </a:r>
            <a:br>
              <a:rPr lang="en-US" sz="1600" dirty="0">
                <a:solidFill>
                  <a:schemeClr val="tx2"/>
                </a:solidFill>
              </a:rPr>
            </a:br>
            <a:r>
              <a:rPr lang="en-US" sz="1600" dirty="0">
                <a:solidFill>
                  <a:schemeClr val="tx2"/>
                </a:solidFill>
              </a:rPr>
              <a:t>4) Meta Nodes/Relationships</a:t>
            </a:r>
            <a:br>
              <a:rPr lang="en-US" sz="1600" dirty="0">
                <a:solidFill>
                  <a:schemeClr val="tx2"/>
                </a:solidFill>
              </a:rPr>
            </a:br>
            <a:r>
              <a:rPr lang="en-US" sz="1600" dirty="0">
                <a:solidFill>
                  <a:schemeClr val="tx2"/>
                </a:solidFill>
              </a:rPr>
              <a:t>5) Fuzzy Nodes/Relationships</a:t>
            </a:r>
            <a:br>
              <a:rPr lang="en-US" sz="1600" dirty="0">
                <a:solidFill>
                  <a:schemeClr val="tx2"/>
                </a:solidFill>
                <a:latin typeface="Arial"/>
              </a:rPr>
            </a:br>
            <a:br>
              <a:rPr lang="en-US" sz="1600" dirty="0">
                <a:solidFill>
                  <a:schemeClr val="tx2"/>
                </a:solidFill>
                <a:latin typeface="Arial"/>
              </a:rPr>
            </a:br>
            <a:r>
              <a:rPr lang="en-US" sz="1600" dirty="0">
                <a:solidFill>
                  <a:schemeClr val="tx2"/>
                </a:solidFill>
                <a:latin typeface="Arial"/>
              </a:rPr>
              <a:t>Time: ~24 hours.</a:t>
            </a:r>
          </a:p>
        </p:txBody>
      </p:sp>
      <p:sp>
        <p:nvSpPr>
          <p:cNvPr id="19" name="Lit Rectangle 20">
            <a:extLst>
              <a:ext uri="{FF2B5EF4-FFF2-40B4-BE49-F238E27FC236}">
                <a16:creationId xmlns:a16="http://schemas.microsoft.com/office/drawing/2014/main" id="{650B6C6F-641C-49DB-86FA-CD4EEA51FF1D}"/>
              </a:ext>
            </a:extLst>
          </p:cNvPr>
          <p:cNvSpPr/>
          <p:nvPr/>
        </p:nvSpPr>
        <p:spPr>
          <a:xfrm>
            <a:off x="8350088" y="4477249"/>
            <a:ext cx="3891911" cy="1815882"/>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Scale &amp; Quadratic FUN:</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endParaRPr>
          </a:p>
          <a:p>
            <a:pPr lvl="0">
              <a:defRPr/>
            </a:pPr>
            <a:r>
              <a:rPr lang="en-US" sz="1600" kern="0" dirty="0">
                <a:solidFill>
                  <a:schemeClr val="tx2"/>
                </a:solidFill>
                <a:latin typeface="Arial monospaced for SAP" panose="020B0609020202030204" pitchFamily="49" charset="0"/>
              </a:rPr>
              <a:t>Ontology Concepts  37,949,004</a:t>
            </a:r>
            <a:endPar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endParaRPr>
          </a:p>
          <a:p>
            <a:pPr lvl="0">
              <a:defRPr/>
            </a:pPr>
            <a:r>
              <a:rPr lang="en-US" sz="1600" kern="0" dirty="0">
                <a:solidFill>
                  <a:schemeClr val="tx2"/>
                </a:solidFill>
                <a:latin typeface="Arial monospaced for SAP" panose="020B0609020202030204" pitchFamily="49" charset="0"/>
              </a:rPr>
              <a:t>nodes           </a:t>
            </a: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4,491,588,094</a:t>
            </a:r>
            <a:endParaRPr lang="en-US" sz="1600" kern="0" dirty="0">
              <a:solidFill>
                <a:schemeClr val="tx2"/>
              </a:solidFill>
              <a:latin typeface="Arial monospaced for SAP" panose="020B0609020202030204" pitchFamily="49" charset="0"/>
            </a:endParaRPr>
          </a:p>
          <a:p>
            <a:pPr lvl="0">
              <a:defRPr/>
            </a:pPr>
            <a:r>
              <a:rPr lang="en-US" sz="1600" kern="0" dirty="0">
                <a:solidFill>
                  <a:schemeClr val="tx2"/>
                </a:solidFill>
                <a:latin typeface="Arial monospaced for SAP" panose="020B0609020202030204" pitchFamily="49" charset="0"/>
              </a:rPr>
              <a:t>Edges          </a:t>
            </a: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45,523,598,645</a:t>
            </a:r>
          </a:p>
          <a:p>
            <a:pPr lvl="0">
              <a:defRPr/>
            </a:pPr>
            <a:r>
              <a:rPr lang="en-US" sz="1600" kern="0" dirty="0">
                <a:solidFill>
                  <a:schemeClr val="tx2"/>
                </a:solidFill>
                <a:latin typeface="Arial monospaced for SAP" panose="020B0609020202030204" pitchFamily="49" charset="0"/>
              </a:rPr>
              <a:t>(OC)^2  1,440,126,904,592,016</a:t>
            </a:r>
            <a:b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br>
            <a:r>
              <a:rPr kumimoji="0" lang="en-US" sz="1600" b="0" i="0" u="none" strike="noStrike" kern="0" cap="none" spc="0" normalizeH="0" baseline="0" noProof="0" dirty="0">
                <a:ln>
                  <a:noFill/>
                </a:ln>
                <a:solidFill>
                  <a:schemeClr val="tx2"/>
                </a:solidFill>
                <a:effectLst/>
                <a:uLnTx/>
                <a:uFillTx/>
                <a:latin typeface="Arial monospaced for SAP" panose="020B0609020202030204" pitchFamily="49" charset="0"/>
              </a:rPr>
              <a:t>‬</a:t>
            </a:r>
          </a:p>
        </p:txBody>
      </p:sp>
      <p:sp>
        <p:nvSpPr>
          <p:cNvPr id="2" name="Footer Placeholder 1">
            <a:extLst>
              <a:ext uri="{FF2B5EF4-FFF2-40B4-BE49-F238E27FC236}">
                <a16:creationId xmlns:a16="http://schemas.microsoft.com/office/drawing/2014/main" id="{A815B596-F954-4CE8-A3D8-FE4B5871E1E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5491741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 - Schema</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Diagram&#10;&#10;Description automatically generated">
            <a:extLst>
              <a:ext uri="{FF2B5EF4-FFF2-40B4-BE49-F238E27FC236}">
                <a16:creationId xmlns:a16="http://schemas.microsoft.com/office/drawing/2014/main" id="{1A59B8D3-CAB9-01A2-2468-42D407EB81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126" y="1571366"/>
            <a:ext cx="6963747" cy="3715268"/>
          </a:xfrm>
          <a:prstGeom prst="rect">
            <a:avLst/>
          </a:prstGeom>
        </p:spPr>
      </p:pic>
    </p:spTree>
    <p:extLst>
      <p:ext uri="{BB962C8B-B14F-4D97-AF65-F5344CB8AC3E}">
        <p14:creationId xmlns:p14="http://schemas.microsoft.com/office/powerpoint/2010/main" val="22207250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97BA1DF7-CDD2-2213-8FB2-72987DEBB9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4126" y="1571366"/>
            <a:ext cx="6963747" cy="3715268"/>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Holistic</a:t>
            </a:r>
            <a:r>
              <a:rPr lang="de-DE" dirty="0"/>
              <a:t> Steering </a:t>
            </a:r>
            <a:br>
              <a:rPr lang="de-DE" dirty="0"/>
            </a:br>
            <a:r>
              <a:rPr lang="de-DE" dirty="0"/>
              <a:t>Knowledge Graph - Schema</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31</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Onto Oval 2">
            <a:extLst>
              <a:ext uri="{FF2B5EF4-FFF2-40B4-BE49-F238E27FC236}">
                <a16:creationId xmlns:a16="http://schemas.microsoft.com/office/drawing/2014/main" id="{760F38F8-D3A1-4C44-89B8-712A5C3FB217}"/>
              </a:ext>
            </a:extLst>
          </p:cNvPr>
          <p:cNvSpPr/>
          <p:nvPr/>
        </p:nvSpPr>
        <p:spPr>
          <a:xfrm rot="18599738">
            <a:off x="3872583" y="3380089"/>
            <a:ext cx="2474204" cy="1044133"/>
          </a:xfrm>
          <a:prstGeom prst="ellipse">
            <a:avLst/>
          </a:prstGeom>
          <a:noFill/>
          <a:ln w="381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B050"/>
              </a:solidFill>
              <a:effectLst/>
              <a:uLnTx/>
              <a:uFillTx/>
              <a:latin typeface="Calibri" panose="020F0502020204030204"/>
              <a:ea typeface="+mn-ea"/>
              <a:cs typeface="+mn-cs"/>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7042302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91899033-1E15-68D6-72D4-B48BFAB24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677" y="8035"/>
            <a:ext cx="8183117" cy="6249272"/>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a:t>
            </a:r>
            <a:br>
              <a:rPr lang="de-DE" dirty="0"/>
            </a:br>
            <a:br>
              <a:rPr lang="de-DE" dirty="0"/>
            </a:br>
            <a:r>
              <a:rPr lang="de-DE" dirty="0"/>
              <a:t>(Sum of Shipments)</a:t>
            </a:r>
            <a:br>
              <a:rPr lang="de-DE" dirty="0"/>
            </a:br>
            <a:br>
              <a:rPr lang="de-DE" dirty="0"/>
            </a:br>
            <a:r>
              <a:rPr lang="de-DE" dirty="0"/>
              <a:t>PBG: ********</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Onto Oval 2">
            <a:extLst>
              <a:ext uri="{FF2B5EF4-FFF2-40B4-BE49-F238E27FC236}">
                <a16:creationId xmlns:a16="http://schemas.microsoft.com/office/drawing/2014/main" id="{55977CBF-345B-481A-A653-598F58C135A2}"/>
              </a:ext>
            </a:extLst>
          </p:cNvPr>
          <p:cNvSpPr/>
          <p:nvPr/>
        </p:nvSpPr>
        <p:spPr>
          <a:xfrm rot="21033003">
            <a:off x="5777364" y="1550956"/>
            <a:ext cx="2755855" cy="972998"/>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B050"/>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84B9CB47-6532-0C34-05A6-7EF0C23C308A}"/>
              </a:ext>
            </a:extLst>
          </p:cNvPr>
          <p:cNvCxnSpPr>
            <a:cxnSpLocks/>
          </p:cNvCxnSpPr>
          <p:nvPr/>
        </p:nvCxnSpPr>
        <p:spPr>
          <a:xfrm flipV="1">
            <a:off x="6238702" y="1899458"/>
            <a:ext cx="694113" cy="2784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B3C78433-44AB-32AB-AD5A-3343373FB6F0}"/>
              </a:ext>
            </a:extLst>
          </p:cNvPr>
          <p:cNvCxnSpPr>
            <a:cxnSpLocks/>
          </p:cNvCxnSpPr>
          <p:nvPr/>
        </p:nvCxnSpPr>
        <p:spPr>
          <a:xfrm>
            <a:off x="7281949" y="1857895"/>
            <a:ext cx="74814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1720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Holistic</a:t>
            </a:r>
            <a:r>
              <a:rPr lang="de-DE" dirty="0"/>
              <a:t> Steering </a:t>
            </a:r>
            <a:br>
              <a:rPr lang="de-DE" dirty="0"/>
            </a:br>
            <a:r>
              <a:rPr lang="de-DE" dirty="0"/>
              <a:t>Knowledge Graph</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Background pattern&#10;&#10;Description automatically generated">
            <a:extLst>
              <a:ext uri="{FF2B5EF4-FFF2-40B4-BE49-F238E27FC236}">
                <a16:creationId xmlns:a16="http://schemas.microsoft.com/office/drawing/2014/main" id="{5C3D7569-BAD5-8487-2189-F5D20F0F46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0628" y="1528497"/>
            <a:ext cx="4610743" cy="3801005"/>
          </a:xfrm>
          <a:prstGeom prst="rect">
            <a:avLst/>
          </a:prstGeom>
        </p:spPr>
      </p:pic>
    </p:spTree>
    <p:extLst>
      <p:ext uri="{BB962C8B-B14F-4D97-AF65-F5344CB8AC3E}">
        <p14:creationId xmlns:p14="http://schemas.microsoft.com/office/powerpoint/2010/main" val="1329592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Holistic</a:t>
            </a:r>
            <a:r>
              <a:rPr lang="de-DE" dirty="0"/>
              <a:t> Steering </a:t>
            </a:r>
            <a:br>
              <a:rPr lang="de-DE" dirty="0"/>
            </a:br>
            <a:r>
              <a:rPr lang="de-DE" dirty="0"/>
              <a:t>Knowledge Graph</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outdoor, light, close&#10;&#10;Description automatically generated">
            <a:extLst>
              <a:ext uri="{FF2B5EF4-FFF2-40B4-BE49-F238E27FC236}">
                <a16:creationId xmlns:a16="http://schemas.microsoft.com/office/drawing/2014/main" id="{F1A3EBA7-820F-0717-A77C-C6B7CDCFEA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258" y="1148301"/>
            <a:ext cx="10360551" cy="5061172"/>
          </a:xfrm>
          <a:prstGeom prst="rect">
            <a:avLst/>
          </a:prstGeom>
        </p:spPr>
      </p:pic>
    </p:spTree>
    <p:extLst>
      <p:ext uri="{BB962C8B-B14F-4D97-AF65-F5344CB8AC3E}">
        <p14:creationId xmlns:p14="http://schemas.microsoft.com/office/powerpoint/2010/main" val="874422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hart&#10;&#10;Description automatically generated">
            <a:extLst>
              <a:ext uri="{FF2B5EF4-FFF2-40B4-BE49-F238E27FC236}">
                <a16:creationId xmlns:a16="http://schemas.microsoft.com/office/drawing/2014/main" id="{94CF8BE9-648D-15CA-0408-F76712AE62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736" y="841081"/>
            <a:ext cx="8735644" cy="4210638"/>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a:t>
            </a:r>
            <a:br>
              <a:rPr lang="de-DE" dirty="0"/>
            </a:br>
            <a:br>
              <a:rPr lang="de-DE" dirty="0"/>
            </a:br>
            <a:r>
              <a:rPr lang="de-DE" dirty="0"/>
              <a:t>SHIPMENT_pbg</a:t>
            </a:r>
            <a:br>
              <a:rPr lang="de-DE" dirty="0"/>
            </a:br>
            <a:r>
              <a:rPr lang="de-DE" dirty="0"/>
              <a:t>	&amp;</a:t>
            </a:r>
            <a:br>
              <a:rPr lang="de-DE" dirty="0"/>
            </a:br>
            <a:r>
              <a:rPr lang="de-DE" dirty="0"/>
              <a:t>COMPANY_CODE_pbg</a:t>
            </a:r>
            <a:br>
              <a:rPr lang="de-DE" dirty="0"/>
            </a:br>
            <a:r>
              <a:rPr lang="de-DE" dirty="0"/>
              <a:t>	&amp;</a:t>
            </a:r>
            <a:br>
              <a:rPr lang="de-DE" dirty="0"/>
            </a:br>
            <a:r>
              <a:rPr lang="de-DE" dirty="0" err="1">
                <a:solidFill>
                  <a:srgbClr val="37FF67"/>
                </a:solidFill>
              </a:rPr>
              <a:t>fraction</a:t>
            </a:r>
            <a:r>
              <a:rPr lang="de-DE" dirty="0">
                <a:solidFill>
                  <a:srgbClr val="37FF67"/>
                </a:solidFill>
              </a:rPr>
              <a:t>_**</a:t>
            </a:r>
            <a:br>
              <a:rPr lang="de-DE" dirty="0">
                <a:solidFill>
                  <a:srgbClr val="37FF67"/>
                </a:solidFill>
              </a:rPr>
            </a:br>
            <a:r>
              <a:rPr lang="de-DE" dirty="0" err="1">
                <a:solidFill>
                  <a:srgbClr val="37FF67"/>
                </a:solidFill>
              </a:rPr>
              <a:t>production</a:t>
            </a:r>
            <a:r>
              <a:rPr lang="de-DE" dirty="0">
                <a:solidFill>
                  <a:srgbClr val="37FF67"/>
                </a:solidFill>
              </a:rPr>
              <a:t>_**</a:t>
            </a:r>
            <a:br>
              <a:rPr lang="de-DE" dirty="0"/>
            </a:br>
            <a:br>
              <a:rPr lang="de-DE" dirty="0"/>
            </a:br>
            <a:br>
              <a:rPr lang="de-DE" dirty="0"/>
            </a:br>
            <a:r>
              <a:rPr lang="de-DE" dirty="0"/>
              <a:t>PBG ********</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Onto Oval 2">
            <a:extLst>
              <a:ext uri="{FF2B5EF4-FFF2-40B4-BE49-F238E27FC236}">
                <a16:creationId xmlns:a16="http://schemas.microsoft.com/office/drawing/2014/main" id="{ED48EE05-D797-4ACB-891B-AC4D678BEBA6}"/>
              </a:ext>
            </a:extLst>
          </p:cNvPr>
          <p:cNvSpPr/>
          <p:nvPr/>
        </p:nvSpPr>
        <p:spPr>
          <a:xfrm rot="5400000">
            <a:off x="10263674" y="870861"/>
            <a:ext cx="161729" cy="758890"/>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23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hart, scatter chart&#10;&#10;Description automatically generated">
            <a:extLst>
              <a:ext uri="{FF2B5EF4-FFF2-40B4-BE49-F238E27FC236}">
                <a16:creationId xmlns:a16="http://schemas.microsoft.com/office/drawing/2014/main" id="{1098A1E1-204B-0D73-DAC1-347CFE3E80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04925"/>
            <a:ext cx="12192000" cy="424815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a:t>
            </a:r>
            <a:br>
              <a:rPr lang="de-DE" dirty="0"/>
            </a:br>
            <a:br>
              <a:rPr lang="de-DE" dirty="0"/>
            </a:br>
            <a:br>
              <a:rPr lang="de-DE" dirty="0"/>
            </a:br>
            <a:br>
              <a:rPr lang="de-DE" dirty="0"/>
            </a:br>
            <a:br>
              <a:rPr lang="de-DE" dirty="0"/>
            </a:br>
            <a:br>
              <a:rPr lang="de-DE" dirty="0"/>
            </a:br>
            <a:br>
              <a:rPr lang="de-DE" dirty="0"/>
            </a:br>
            <a:br>
              <a:rPr lang="de-DE" dirty="0"/>
            </a:br>
            <a:br>
              <a:rPr lang="de-DE" dirty="0">
                <a:solidFill>
                  <a:srgbClr val="37FF67"/>
                </a:solidFill>
              </a:rPr>
            </a:br>
            <a:br>
              <a:rPr lang="de-DE" dirty="0"/>
            </a:br>
            <a:br>
              <a:rPr lang="de-DE" dirty="0"/>
            </a:br>
            <a:br>
              <a:rPr lang="de-DE" dirty="0"/>
            </a:br>
            <a:r>
              <a:rPr lang="de-DE" dirty="0"/>
              <a:t>PBG ********</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Onto Oval 2">
            <a:extLst>
              <a:ext uri="{FF2B5EF4-FFF2-40B4-BE49-F238E27FC236}">
                <a16:creationId xmlns:a16="http://schemas.microsoft.com/office/drawing/2014/main" id="{ED48EE05-D797-4ACB-891B-AC4D678BEBA6}"/>
              </a:ext>
            </a:extLst>
          </p:cNvPr>
          <p:cNvSpPr/>
          <p:nvPr/>
        </p:nvSpPr>
        <p:spPr>
          <a:xfrm rot="5400000">
            <a:off x="10493520" y="1186023"/>
            <a:ext cx="320246" cy="1873661"/>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B050"/>
              </a:solidFill>
              <a:effectLst/>
              <a:uLnTx/>
              <a:uFillTx/>
              <a:latin typeface="Calibri" panose="020F0502020204030204"/>
              <a:ea typeface="+mn-ea"/>
              <a:cs typeface="+mn-cs"/>
            </a:endParaRPr>
          </a:p>
        </p:txBody>
      </p:sp>
      <p:sp>
        <p:nvSpPr>
          <p:cNvPr id="12" name="Onto Oval 2">
            <a:extLst>
              <a:ext uri="{FF2B5EF4-FFF2-40B4-BE49-F238E27FC236}">
                <a16:creationId xmlns:a16="http://schemas.microsoft.com/office/drawing/2014/main" id="{A586CB79-6027-4772-9F88-210E6F6C30EF}"/>
              </a:ext>
            </a:extLst>
          </p:cNvPr>
          <p:cNvSpPr/>
          <p:nvPr/>
        </p:nvSpPr>
        <p:spPr>
          <a:xfrm rot="5400000">
            <a:off x="9931356" y="1725984"/>
            <a:ext cx="320246" cy="1873661"/>
          </a:xfrm>
          <a:prstGeom prst="ellipse">
            <a:avLst/>
          </a:prstGeom>
          <a:noFill/>
          <a:ln w="381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60555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 </a:t>
            </a:r>
            <a:br>
              <a:rPr lang="de-DE" dirty="0"/>
            </a:br>
            <a:br>
              <a:rPr lang="de-DE" dirty="0"/>
            </a:br>
            <a:r>
              <a:rPr lang="de-DE" dirty="0"/>
              <a:t>PBG ********</a:t>
            </a:r>
            <a:br>
              <a:rPr lang="de-DE" dirty="0"/>
            </a:br>
            <a:br>
              <a:rPr lang="de-DE" dirty="0"/>
            </a:br>
            <a:br>
              <a:rPr lang="de-DE" dirty="0"/>
            </a:br>
            <a:br>
              <a:rPr lang="de-DE" dirty="0"/>
            </a:br>
            <a:br>
              <a:rPr lang="de-DE" dirty="0"/>
            </a:br>
            <a:br>
              <a:rPr lang="de-DE" dirty="0"/>
            </a:br>
            <a:r>
              <a:rPr lang="de-DE" sz="1600" dirty="0" err="1"/>
              <a:t>subgraphs</a:t>
            </a:r>
            <a:r>
              <a:rPr lang="de-DE" sz="1600" dirty="0"/>
              <a:t> (</a:t>
            </a:r>
            <a:r>
              <a:rPr lang="de-DE" sz="1600" dirty="0" err="1"/>
              <a:t>slices</a:t>
            </a:r>
            <a:r>
              <a:rPr lang="de-DE" sz="1600" dirty="0"/>
              <a:t>)</a:t>
            </a:r>
            <a:br>
              <a:rPr lang="de-DE" sz="1600" dirty="0"/>
            </a:br>
            <a:r>
              <a:rPr lang="de-DE" sz="1600" dirty="0" err="1"/>
              <a:t>meta</a:t>
            </a:r>
            <a:r>
              <a:rPr lang="de-DE" sz="1600" dirty="0"/>
              <a:t> nodes (</a:t>
            </a:r>
            <a:r>
              <a:rPr lang="de-DE" sz="1600" dirty="0" err="1"/>
              <a:t>seeds</a:t>
            </a:r>
            <a:r>
              <a:rPr lang="de-DE" sz="1600" dirty="0"/>
              <a:t>, </a:t>
            </a:r>
            <a:r>
              <a:rPr lang="de-DE" sz="1600" dirty="0" err="1"/>
              <a:t>collectors</a:t>
            </a:r>
            <a:r>
              <a:rPr lang="de-DE" sz="1600" dirty="0"/>
              <a:t>)</a:t>
            </a:r>
            <a:br>
              <a:rPr lang="de-DE" sz="1600" dirty="0"/>
            </a:br>
            <a:br>
              <a:rPr lang="de-DE" sz="1600" dirty="0"/>
            </a:br>
            <a:r>
              <a:rPr lang="de-DE" sz="1600" dirty="0" err="1"/>
              <a:t>primal</a:t>
            </a:r>
            <a:r>
              <a:rPr lang="de-DE" sz="1600" dirty="0"/>
              <a:t> </a:t>
            </a:r>
            <a:r>
              <a:rPr lang="de-DE" sz="1600" dirty="0" err="1"/>
              <a:t>space</a:t>
            </a:r>
            <a:r>
              <a:rPr lang="de-DE" sz="1600" dirty="0"/>
              <a:t> (nodes=</a:t>
            </a:r>
            <a:r>
              <a:rPr lang="de-DE" sz="1600" dirty="0" err="1"/>
              <a:t>companies</a:t>
            </a:r>
            <a:r>
              <a:rPr lang="de-DE" sz="1600" dirty="0"/>
              <a:t>)</a:t>
            </a:r>
            <a:br>
              <a:rPr lang="de-DE" sz="1600" dirty="0"/>
            </a:br>
            <a:r>
              <a:rPr lang="de-DE" sz="1600" dirty="0"/>
              <a:t>dual </a:t>
            </a:r>
            <a:r>
              <a:rPr lang="de-DE" sz="1600" dirty="0" err="1"/>
              <a:t>space</a:t>
            </a:r>
            <a:r>
              <a:rPr lang="de-DE" sz="1600" dirty="0"/>
              <a:t> (edges=</a:t>
            </a:r>
            <a:r>
              <a:rPr lang="de-DE" sz="1600" dirty="0" err="1"/>
              <a:t>shipments</a:t>
            </a:r>
            <a:r>
              <a:rPr lang="de-DE" sz="1600" dirty="0"/>
              <a:t>)</a:t>
            </a:r>
            <a:br>
              <a:rPr lang="de-DE" sz="1600" dirty="0"/>
            </a:br>
            <a:br>
              <a:rPr lang="de-DE" sz="1600" dirty="0"/>
            </a:br>
            <a:r>
              <a:rPr lang="de-DE" sz="1600" dirty="0" err="1"/>
              <a:t>core</a:t>
            </a:r>
            <a:r>
              <a:rPr lang="de-DE" sz="1600" dirty="0"/>
              <a:t> </a:t>
            </a:r>
            <a:r>
              <a:rPr lang="de-DE" sz="1600" dirty="0" err="1"/>
              <a:t>query</a:t>
            </a:r>
            <a:r>
              <a:rPr lang="de-DE" sz="1600" dirty="0"/>
              <a:t> </a:t>
            </a:r>
            <a:r>
              <a:rPr lang="de-DE" sz="1600" dirty="0" err="1"/>
              <a:t>along</a:t>
            </a:r>
            <a:r>
              <a:rPr lang="de-DE" sz="1600" dirty="0"/>
              <a:t> </a:t>
            </a:r>
            <a:r>
              <a:rPr lang="de-DE" sz="1600" dirty="0" err="1"/>
              <a:t>shipments</a:t>
            </a:r>
            <a:r>
              <a:rPr lang="de-DE" sz="1600" dirty="0"/>
              <a:t> (in dual </a:t>
            </a:r>
            <a:r>
              <a:rPr lang="de-DE" sz="1600" dirty="0" err="1"/>
              <a:t>space</a:t>
            </a:r>
            <a:r>
              <a:rPr lang="de-DE" sz="1600" dirty="0"/>
              <a:t>)</a:t>
            </a:r>
            <a:br>
              <a:rPr lang="de-DE" sz="1600" dirty="0"/>
            </a:br>
            <a:r>
              <a:rPr lang="de-DE" sz="1600" dirty="0" err="1"/>
              <a:t>statistics</a:t>
            </a:r>
            <a:r>
              <a:rPr lang="de-DE" sz="1600" dirty="0"/>
              <a:t> per </a:t>
            </a:r>
            <a:r>
              <a:rPr lang="de-DE" sz="1600" dirty="0" err="1"/>
              <a:t>company</a:t>
            </a:r>
            <a:r>
              <a:rPr lang="de-DE" sz="1600" dirty="0"/>
              <a:t> (in </a:t>
            </a:r>
            <a:r>
              <a:rPr lang="de-DE" sz="1600" dirty="0" err="1"/>
              <a:t>primal</a:t>
            </a:r>
            <a:r>
              <a:rPr lang="de-DE" sz="1600" dirty="0"/>
              <a:t> </a:t>
            </a:r>
            <a:r>
              <a:rPr lang="de-DE" sz="1600" dirty="0" err="1"/>
              <a:t>space</a:t>
            </a:r>
            <a:r>
              <a:rPr lang="de-DE" sz="1600" dirty="0"/>
              <a:t>)</a:t>
            </a: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light, outdoor object, outdoor, traffic&#10;&#10;Description automatically generated">
            <a:extLst>
              <a:ext uri="{FF2B5EF4-FFF2-40B4-BE49-F238E27FC236}">
                <a16:creationId xmlns:a16="http://schemas.microsoft.com/office/drawing/2014/main" id="{EF606761-10D0-102A-80CA-DE4A11F49D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870" y="172800"/>
            <a:ext cx="7920000" cy="6482143"/>
          </a:xfrm>
          <a:prstGeom prst="rect">
            <a:avLst/>
          </a:prstGeom>
        </p:spPr>
      </p:pic>
    </p:spTree>
    <p:extLst>
      <p:ext uri="{BB962C8B-B14F-4D97-AF65-F5344CB8AC3E}">
        <p14:creationId xmlns:p14="http://schemas.microsoft.com/office/powerpoint/2010/main" val="25024792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Shape 80">
            <a:extLst>
              <a:ext uri="{FF2B5EF4-FFF2-40B4-BE49-F238E27FC236}">
                <a16:creationId xmlns:a16="http://schemas.microsoft.com/office/drawing/2014/main" id="{D1C1B7AF-E151-4F5C-9E33-0D00F63B2295}"/>
              </a:ext>
            </a:extLst>
          </p:cNvPr>
          <p:cNvSpPr/>
          <p:nvPr/>
        </p:nvSpPr>
        <p:spPr>
          <a:xfrm rot="1479805" flipH="1" flipV="1">
            <a:off x="7697602" y="5391237"/>
            <a:ext cx="1905849" cy="876910"/>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432000"/>
            <a:ext cx="3204394" cy="853200"/>
          </a:xfrm>
        </p:spPr>
        <p:txBody>
          <a:bodyPr/>
          <a:lstStyle/>
          <a:p>
            <a:r>
              <a:rPr lang="de-DE" dirty="0"/>
              <a:t>Holistic Steering </a:t>
            </a:r>
            <a:br>
              <a:rPr lang="de-DE" dirty="0"/>
            </a:br>
            <a:r>
              <a:rPr lang="de-DE" dirty="0"/>
              <a:t>Knowledge Graph</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38</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Parallelogram 4">
            <a:extLst>
              <a:ext uri="{FF2B5EF4-FFF2-40B4-BE49-F238E27FC236}">
                <a16:creationId xmlns:a16="http://schemas.microsoft.com/office/drawing/2014/main" id="{1C8B349D-2A3C-4DE8-85A0-A956DD22E824}"/>
              </a:ext>
            </a:extLst>
          </p:cNvPr>
          <p:cNvSpPr/>
          <p:nvPr/>
        </p:nvSpPr>
        <p:spPr>
          <a:xfrm rot="10800000">
            <a:off x="4696285" y="4382165"/>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DC6D13C1-CA9B-4E77-8A94-7A22FD1C56AD}"/>
              </a:ext>
            </a:extLst>
          </p:cNvPr>
          <p:cNvSpPr/>
          <p:nvPr/>
        </p:nvSpPr>
        <p:spPr>
          <a:xfrm>
            <a:off x="8129483" y="4318383"/>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arallelogram 29">
            <a:extLst>
              <a:ext uri="{FF2B5EF4-FFF2-40B4-BE49-F238E27FC236}">
                <a16:creationId xmlns:a16="http://schemas.microsoft.com/office/drawing/2014/main" id="{9D25842F-99AE-42AE-B881-F473B14DFFB7}"/>
              </a:ext>
            </a:extLst>
          </p:cNvPr>
          <p:cNvSpPr/>
          <p:nvPr/>
        </p:nvSpPr>
        <p:spPr>
          <a:xfrm rot="10800000">
            <a:off x="4696285" y="4140773"/>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30">
            <a:extLst>
              <a:ext uri="{FF2B5EF4-FFF2-40B4-BE49-F238E27FC236}">
                <a16:creationId xmlns:a16="http://schemas.microsoft.com/office/drawing/2014/main" id="{034FB765-73AF-4B14-BE83-4F5EA1D9BF8B}"/>
              </a:ext>
            </a:extLst>
          </p:cNvPr>
          <p:cNvSpPr/>
          <p:nvPr/>
        </p:nvSpPr>
        <p:spPr>
          <a:xfrm>
            <a:off x="8129483" y="4076991"/>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arallelogram 51">
            <a:extLst>
              <a:ext uri="{FF2B5EF4-FFF2-40B4-BE49-F238E27FC236}">
                <a16:creationId xmlns:a16="http://schemas.microsoft.com/office/drawing/2014/main" id="{9CB0F4FD-2CF8-4ABA-AF14-83BCD22DEEBD}"/>
              </a:ext>
            </a:extLst>
          </p:cNvPr>
          <p:cNvSpPr/>
          <p:nvPr/>
        </p:nvSpPr>
        <p:spPr>
          <a:xfrm rot="10800000">
            <a:off x="4696285" y="3886946"/>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2E2BBC1D-9DD1-4D45-A206-77614A246C87}"/>
              </a:ext>
            </a:extLst>
          </p:cNvPr>
          <p:cNvSpPr/>
          <p:nvPr/>
        </p:nvSpPr>
        <p:spPr>
          <a:xfrm>
            <a:off x="8129483" y="3823164"/>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Parallelogram 53">
            <a:extLst>
              <a:ext uri="{FF2B5EF4-FFF2-40B4-BE49-F238E27FC236}">
                <a16:creationId xmlns:a16="http://schemas.microsoft.com/office/drawing/2014/main" id="{61D38A06-4352-4244-95C0-B63793767159}"/>
              </a:ext>
            </a:extLst>
          </p:cNvPr>
          <p:cNvSpPr/>
          <p:nvPr/>
        </p:nvSpPr>
        <p:spPr>
          <a:xfrm rot="10800000">
            <a:off x="4696285" y="3645554"/>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074E3F23-125B-4B8E-9464-C56197BC285B}"/>
              </a:ext>
            </a:extLst>
          </p:cNvPr>
          <p:cNvSpPr/>
          <p:nvPr/>
        </p:nvSpPr>
        <p:spPr>
          <a:xfrm>
            <a:off x="8129483" y="3581772"/>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Parallelogram 55">
            <a:extLst>
              <a:ext uri="{FF2B5EF4-FFF2-40B4-BE49-F238E27FC236}">
                <a16:creationId xmlns:a16="http://schemas.microsoft.com/office/drawing/2014/main" id="{4F79E8D0-34C7-4191-BCF2-2D253A628929}"/>
              </a:ext>
            </a:extLst>
          </p:cNvPr>
          <p:cNvSpPr/>
          <p:nvPr/>
        </p:nvSpPr>
        <p:spPr>
          <a:xfrm rot="10800000">
            <a:off x="4696284" y="2596798"/>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CF28751F-5EFD-4929-BCD3-3AC2EE5C5A75}"/>
              </a:ext>
            </a:extLst>
          </p:cNvPr>
          <p:cNvSpPr/>
          <p:nvPr/>
        </p:nvSpPr>
        <p:spPr>
          <a:xfrm>
            <a:off x="8129482" y="2533016"/>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Parallelogram 57">
            <a:extLst>
              <a:ext uri="{FF2B5EF4-FFF2-40B4-BE49-F238E27FC236}">
                <a16:creationId xmlns:a16="http://schemas.microsoft.com/office/drawing/2014/main" id="{BBF71395-5C01-453B-8A4F-1B85A4FC701F}"/>
              </a:ext>
            </a:extLst>
          </p:cNvPr>
          <p:cNvSpPr/>
          <p:nvPr/>
        </p:nvSpPr>
        <p:spPr>
          <a:xfrm rot="10800000">
            <a:off x="4696284" y="2355406"/>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C9B4F462-28B7-4F62-BC87-9E9141A0BC4E}"/>
              </a:ext>
            </a:extLst>
          </p:cNvPr>
          <p:cNvSpPr/>
          <p:nvPr/>
        </p:nvSpPr>
        <p:spPr>
          <a:xfrm>
            <a:off x="8129482" y="2291624"/>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Parallelogram 59">
            <a:extLst>
              <a:ext uri="{FF2B5EF4-FFF2-40B4-BE49-F238E27FC236}">
                <a16:creationId xmlns:a16="http://schemas.microsoft.com/office/drawing/2014/main" id="{0097AD0F-7517-4F49-BC28-24482CB2B72B}"/>
              </a:ext>
            </a:extLst>
          </p:cNvPr>
          <p:cNvSpPr/>
          <p:nvPr/>
        </p:nvSpPr>
        <p:spPr>
          <a:xfrm rot="10800000">
            <a:off x="4696284" y="2101579"/>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40741FEE-69FD-489B-8C61-C0799AEAD914}"/>
              </a:ext>
            </a:extLst>
          </p:cNvPr>
          <p:cNvSpPr/>
          <p:nvPr/>
        </p:nvSpPr>
        <p:spPr>
          <a:xfrm>
            <a:off x="8129482" y="2037797"/>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Parallelogram 61">
            <a:extLst>
              <a:ext uri="{FF2B5EF4-FFF2-40B4-BE49-F238E27FC236}">
                <a16:creationId xmlns:a16="http://schemas.microsoft.com/office/drawing/2014/main" id="{729688C9-28BE-45FB-A434-E168F92B25FC}"/>
              </a:ext>
            </a:extLst>
          </p:cNvPr>
          <p:cNvSpPr/>
          <p:nvPr/>
        </p:nvSpPr>
        <p:spPr>
          <a:xfrm rot="10800000">
            <a:off x="4696284" y="1860187"/>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4327A7EB-367C-4244-9F5C-6776D30C5AD2}"/>
              </a:ext>
            </a:extLst>
          </p:cNvPr>
          <p:cNvSpPr/>
          <p:nvPr/>
        </p:nvSpPr>
        <p:spPr>
          <a:xfrm>
            <a:off x="8129482" y="1796405"/>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Parallelogram 63">
            <a:extLst>
              <a:ext uri="{FF2B5EF4-FFF2-40B4-BE49-F238E27FC236}">
                <a16:creationId xmlns:a16="http://schemas.microsoft.com/office/drawing/2014/main" id="{0C4B36D4-513D-4A05-8BFE-BB0818CB91F7}"/>
              </a:ext>
            </a:extLst>
          </p:cNvPr>
          <p:cNvSpPr/>
          <p:nvPr/>
        </p:nvSpPr>
        <p:spPr>
          <a:xfrm rot="10800000">
            <a:off x="4696284" y="1568929"/>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5520DB96-3FB8-4409-9D9D-E292F183F036}"/>
              </a:ext>
            </a:extLst>
          </p:cNvPr>
          <p:cNvSpPr/>
          <p:nvPr/>
        </p:nvSpPr>
        <p:spPr>
          <a:xfrm>
            <a:off x="8129482" y="1505147"/>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Parallelogram 65">
            <a:extLst>
              <a:ext uri="{FF2B5EF4-FFF2-40B4-BE49-F238E27FC236}">
                <a16:creationId xmlns:a16="http://schemas.microsoft.com/office/drawing/2014/main" id="{4E1E118E-7DCB-445A-9C54-756C65CAD42A}"/>
              </a:ext>
            </a:extLst>
          </p:cNvPr>
          <p:cNvSpPr/>
          <p:nvPr/>
        </p:nvSpPr>
        <p:spPr>
          <a:xfrm rot="10800000">
            <a:off x="4696284" y="1327537"/>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99EE9F8C-DC69-4C95-BAD5-6CC991787F41}"/>
              </a:ext>
            </a:extLst>
          </p:cNvPr>
          <p:cNvSpPr/>
          <p:nvPr/>
        </p:nvSpPr>
        <p:spPr>
          <a:xfrm>
            <a:off x="8129482" y="1263755"/>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Parallelogram 67">
            <a:extLst>
              <a:ext uri="{FF2B5EF4-FFF2-40B4-BE49-F238E27FC236}">
                <a16:creationId xmlns:a16="http://schemas.microsoft.com/office/drawing/2014/main" id="{E8AD3CFF-750C-495E-8564-6069A55EA240}"/>
              </a:ext>
            </a:extLst>
          </p:cNvPr>
          <p:cNvSpPr/>
          <p:nvPr/>
        </p:nvSpPr>
        <p:spPr>
          <a:xfrm rot="10800000">
            <a:off x="4696284" y="1073710"/>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B7DC0CDE-4BA2-489A-A087-29CF4BC87FE2}"/>
              </a:ext>
            </a:extLst>
          </p:cNvPr>
          <p:cNvSpPr/>
          <p:nvPr/>
        </p:nvSpPr>
        <p:spPr>
          <a:xfrm>
            <a:off x="8129482" y="1009928"/>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Parallelogram 69">
            <a:extLst>
              <a:ext uri="{FF2B5EF4-FFF2-40B4-BE49-F238E27FC236}">
                <a16:creationId xmlns:a16="http://schemas.microsoft.com/office/drawing/2014/main" id="{25FB350B-E017-4A96-B5AE-628450FD7B6B}"/>
              </a:ext>
            </a:extLst>
          </p:cNvPr>
          <p:cNvSpPr/>
          <p:nvPr/>
        </p:nvSpPr>
        <p:spPr>
          <a:xfrm rot="10800000">
            <a:off x="4696284" y="832318"/>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4F564EBE-16E5-4402-A759-E3B20BC57CA3}"/>
              </a:ext>
            </a:extLst>
          </p:cNvPr>
          <p:cNvSpPr/>
          <p:nvPr/>
        </p:nvSpPr>
        <p:spPr>
          <a:xfrm>
            <a:off x="8129482" y="768536"/>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Parallelogram 71">
            <a:extLst>
              <a:ext uri="{FF2B5EF4-FFF2-40B4-BE49-F238E27FC236}">
                <a16:creationId xmlns:a16="http://schemas.microsoft.com/office/drawing/2014/main" id="{B8BA82D8-15AB-4E9F-8B6A-CC6B8F853D18}"/>
              </a:ext>
            </a:extLst>
          </p:cNvPr>
          <p:cNvSpPr/>
          <p:nvPr/>
        </p:nvSpPr>
        <p:spPr>
          <a:xfrm rot="10800000">
            <a:off x="4696284" y="5257760"/>
            <a:ext cx="2960894" cy="792969"/>
          </a:xfrm>
          <a:prstGeom prst="parallelogram">
            <a:avLst>
              <a:gd name="adj" fmla="val 165741"/>
            </a:avLst>
          </a:prstGeom>
          <a:solidFill>
            <a:srgbClr val="F8E0E4"/>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Freeform: Shape 75">
            <a:extLst>
              <a:ext uri="{FF2B5EF4-FFF2-40B4-BE49-F238E27FC236}">
                <a16:creationId xmlns:a16="http://schemas.microsoft.com/office/drawing/2014/main" id="{C7567624-67BD-480B-8D77-C7858673BBC8}"/>
              </a:ext>
            </a:extLst>
          </p:cNvPr>
          <p:cNvSpPr/>
          <p:nvPr/>
        </p:nvSpPr>
        <p:spPr>
          <a:xfrm rot="10369277" flipV="1">
            <a:off x="8842587" y="1501347"/>
            <a:ext cx="1553113" cy="31940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9" name="Oval 78">
            <a:extLst>
              <a:ext uri="{FF2B5EF4-FFF2-40B4-BE49-F238E27FC236}">
                <a16:creationId xmlns:a16="http://schemas.microsoft.com/office/drawing/2014/main" id="{D3270D38-4486-4CFD-80CD-50BCA23F0D9D}"/>
              </a:ext>
            </a:extLst>
          </p:cNvPr>
          <p:cNvSpPr/>
          <p:nvPr/>
        </p:nvSpPr>
        <p:spPr>
          <a:xfrm>
            <a:off x="9237442" y="4792200"/>
            <a:ext cx="2174655" cy="1200104"/>
          </a:xfrm>
          <a:prstGeom prst="ellipse">
            <a:avLst/>
          </a:prstGeom>
          <a:solidFill>
            <a:srgbClr val="F8E0E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AFF65E-A6E1-43CD-AD52-77D32DC7E306}"/>
                  </a:ext>
                </a:extLst>
              </p:cNvPr>
              <p:cNvSpPr txBox="1"/>
              <p:nvPr/>
            </p:nvSpPr>
            <p:spPr>
              <a:xfrm>
                <a:off x="9295407" y="4849972"/>
                <a:ext cx="1817312" cy="1107996"/>
              </a:xfrm>
              <a:prstGeom prst="rect">
                <a:avLst/>
              </a:prstGeom>
              <a:noFill/>
              <a:ln>
                <a:noFill/>
              </a:ln>
            </p:spPr>
            <p:txBody>
              <a:bodyPr wrap="square" lIns="0" tIns="0" rIns="0" bIns="0" rtlCol="0" anchor="ctr">
                <a:spAutoFit/>
              </a:bodyPr>
              <a:lstStyle/>
              <a:p>
                <a:pPr lvl="1"/>
                <a14:m>
                  <m:oMathPara xmlns:m="http://schemas.openxmlformats.org/officeDocument/2006/math">
                    <m:oMathParaPr>
                      <m:jc m:val="left"/>
                    </m:oMathParaPr>
                    <m:oMath xmlns:m="http://schemas.openxmlformats.org/officeDocument/2006/math">
                      <m:r>
                        <a:rPr lang="en-GB" b="0" i="1" smtClean="0">
                          <a:solidFill>
                            <a:srgbClr val="FF0000"/>
                          </a:solidFill>
                          <a:latin typeface="Cambria Math" panose="02040503050406030204" pitchFamily="18" charset="0"/>
                        </a:rPr>
                        <m:t>𝑀𝑒𝑡𝑎</m:t>
                      </m:r>
                      <m:r>
                        <a:rPr lang="en-GB" b="0" i="1" smtClean="0">
                          <a:solidFill>
                            <a:srgbClr val="FF0000"/>
                          </a:solidFill>
                          <a:latin typeface="Cambria Math" panose="02040503050406030204" pitchFamily="18" charset="0"/>
                        </a:rPr>
                        <m:t> </m:t>
                      </m:r>
                      <m:r>
                        <a:rPr lang="en-GB" b="0" i="1" smtClean="0">
                          <a:solidFill>
                            <a:srgbClr val="FF0000"/>
                          </a:solidFill>
                          <a:latin typeface="Cambria Math" panose="02040503050406030204" pitchFamily="18" charset="0"/>
                        </a:rPr>
                        <m:t>𝑁𝑜𝑑𝑒</m:t>
                      </m:r>
                      <m:r>
                        <m:rPr>
                          <m:nor/>
                        </m:rPr>
                        <a:rPr lang="en-GB" b="0" i="1" smtClean="0">
                          <a:solidFill>
                            <a:srgbClr val="FF0000"/>
                          </a:solidFill>
                          <a:latin typeface="Cambria Math" panose="02040503050406030204" pitchFamily="18" charset="0"/>
                        </a:rPr>
                        <m:t>s</m:t>
                      </m:r>
                    </m:oMath>
                  </m:oMathPara>
                </a14:m>
                <a:endParaRPr lang="en-GB" b="0" i="1" dirty="0">
                  <a:solidFill>
                    <a:srgbClr val="FF0000"/>
                  </a:solidFill>
                  <a:latin typeface="Cambria Math" panose="02040503050406030204" pitchFamily="18" charset="0"/>
                </a:endParaRPr>
              </a:p>
              <a:p>
                <a:pPr lvl="1"/>
                <a14:m>
                  <m:oMathPara xmlns:m="http://schemas.openxmlformats.org/officeDocument/2006/math">
                    <m:oMathParaPr>
                      <m:jc m:val="left"/>
                    </m:oMathParaPr>
                    <m:oMath xmlns:m="http://schemas.openxmlformats.org/officeDocument/2006/math">
                      <m:r>
                        <m:rPr>
                          <m:nor/>
                        </m:rPr>
                        <a:rPr lang="en-GB" b="1" i="1" dirty="0">
                          <a:solidFill>
                            <a:srgbClr val="FF0000"/>
                          </a:solidFill>
                          <a:latin typeface="Cambria Math" panose="02040503050406030204" pitchFamily="18" charset="0"/>
                        </a:rPr>
                        <m:t>Aggregation</m:t>
                      </m:r>
                    </m:oMath>
                  </m:oMathPara>
                </a14:m>
                <a:endParaRPr lang="en-GB" b="1" i="1" dirty="0">
                  <a:solidFill>
                    <a:srgbClr val="FF0000"/>
                  </a:solidFill>
                  <a:latin typeface="Cambria Math" panose="02040503050406030204" pitchFamily="18" charset="0"/>
                </a:endParaRPr>
              </a:p>
              <a:p>
                <a:pPr lvl="1"/>
                <a14:m>
                  <m:oMathPara xmlns:m="http://schemas.openxmlformats.org/officeDocument/2006/math">
                    <m:oMathParaPr>
                      <m:jc m:val="left"/>
                    </m:oMathParaPr>
                    <m:oMath xmlns:m="http://schemas.openxmlformats.org/officeDocument/2006/math">
                      <m:r>
                        <a:rPr lang="en-GB" b="0" i="1" smtClean="0">
                          <a:solidFill>
                            <a:srgbClr val="FF0000"/>
                          </a:solidFill>
                          <a:latin typeface="Cambria Math" panose="02040503050406030204" pitchFamily="18" charset="0"/>
                        </a:rPr>
                        <m:t>𝐶𝑜𝑚𝑝𝑎𝑛𝑖𝑒𝑠</m:t>
                      </m:r>
                    </m:oMath>
                  </m:oMathPara>
                </a14:m>
                <a:endParaRPr lang="en-GB" b="0" i="1" dirty="0">
                  <a:solidFill>
                    <a:srgbClr val="FF0000"/>
                  </a:solidFill>
                  <a:latin typeface="Cambria Math" panose="02040503050406030204" pitchFamily="18" charset="0"/>
                </a:endParaRPr>
              </a:p>
              <a:p>
                <a:pPr lvl="1"/>
                <a14:m>
                  <m:oMathPara xmlns:m="http://schemas.openxmlformats.org/officeDocument/2006/math">
                    <m:oMathParaPr>
                      <m:jc m:val="left"/>
                    </m:oMathParaPr>
                    <m:oMath xmlns:m="http://schemas.openxmlformats.org/officeDocument/2006/math">
                      <m:r>
                        <a:rPr lang="en-GB" b="0" i="1" smtClean="0">
                          <a:solidFill>
                            <a:srgbClr val="FF0000"/>
                          </a:solidFill>
                          <a:latin typeface="Cambria Math" panose="02040503050406030204" pitchFamily="18" charset="0"/>
                        </a:rPr>
                        <m:t>𝐶𝑜𝑢𝑛𝑡𝑟𝑖𝑒𝑠</m:t>
                      </m:r>
                    </m:oMath>
                  </m:oMathPara>
                </a14:m>
                <a:endParaRPr lang="en-GB" i="1" dirty="0">
                  <a:solidFill>
                    <a:srgbClr val="FF0000"/>
                  </a:solidFill>
                  <a:latin typeface="Cambria Math" panose="02040503050406030204" pitchFamily="18" charset="0"/>
                </a:endParaRPr>
              </a:p>
            </p:txBody>
          </p:sp>
        </mc:Choice>
        <mc:Fallback xmlns="">
          <p:sp>
            <p:nvSpPr>
              <p:cNvPr id="80" name="TextBox 79">
                <a:extLst>
                  <a:ext uri="{FF2B5EF4-FFF2-40B4-BE49-F238E27FC236}">
                    <a16:creationId xmlns:a16="http://schemas.microsoft.com/office/drawing/2014/main" id="{50AFF65E-A6E1-43CD-AD52-77D32DC7E306}"/>
                  </a:ext>
                </a:extLst>
              </p:cNvPr>
              <p:cNvSpPr txBox="1">
                <a:spLocks noRot="1" noChangeAspect="1" noMove="1" noResize="1" noEditPoints="1" noAdjustHandles="1" noChangeArrowheads="1" noChangeShapeType="1" noTextEdit="1"/>
              </p:cNvSpPr>
              <p:nvPr/>
            </p:nvSpPr>
            <p:spPr>
              <a:xfrm>
                <a:off x="9295407" y="4849972"/>
                <a:ext cx="1817312" cy="1107996"/>
              </a:xfrm>
              <a:prstGeom prst="rect">
                <a:avLst/>
              </a:prstGeom>
              <a:blipFill>
                <a:blip r:embed="rId2"/>
                <a:stretch>
                  <a:fillRect b="-2210"/>
                </a:stretch>
              </a:blipFill>
              <a:ln>
                <a:noFill/>
              </a:ln>
            </p:spPr>
            <p:txBody>
              <a:bodyPr/>
              <a:lstStyle/>
              <a:p>
                <a:r>
                  <a:rPr lang="de-DE">
                    <a:noFill/>
                  </a:rPr>
                  <a:t> </a:t>
                </a:r>
              </a:p>
            </p:txBody>
          </p:sp>
        </mc:Fallback>
      </mc:AlternateContent>
      <p:sp>
        <p:nvSpPr>
          <p:cNvPr id="82" name="Freeform: Shape 81">
            <a:extLst>
              <a:ext uri="{FF2B5EF4-FFF2-40B4-BE49-F238E27FC236}">
                <a16:creationId xmlns:a16="http://schemas.microsoft.com/office/drawing/2014/main" id="{9950E4DE-0EE0-41A4-8E3E-7ED09C64930B}"/>
              </a:ext>
            </a:extLst>
          </p:cNvPr>
          <p:cNvSpPr/>
          <p:nvPr/>
        </p:nvSpPr>
        <p:spPr>
          <a:xfrm rot="8531970">
            <a:off x="8575428" y="2902850"/>
            <a:ext cx="2391509" cy="37042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4" name="Oval 73">
            <a:extLst>
              <a:ext uri="{FF2B5EF4-FFF2-40B4-BE49-F238E27FC236}">
                <a16:creationId xmlns:a16="http://schemas.microsoft.com/office/drawing/2014/main" id="{3791DE3A-3991-427B-A1CA-6D76208D71C3}"/>
              </a:ext>
            </a:extLst>
          </p:cNvPr>
          <p:cNvSpPr/>
          <p:nvPr/>
        </p:nvSpPr>
        <p:spPr>
          <a:xfrm>
            <a:off x="9093721" y="1507340"/>
            <a:ext cx="3012767" cy="1448776"/>
          </a:xfrm>
          <a:prstGeom prst="ellipse">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7F54611C-A83F-4408-A6C1-5597923084C8}"/>
                  </a:ext>
                </a:extLst>
              </p:cNvPr>
              <p:cNvSpPr txBox="1"/>
              <p:nvPr/>
            </p:nvSpPr>
            <p:spPr>
              <a:xfrm>
                <a:off x="4354149" y="398365"/>
                <a:ext cx="2070941" cy="276999"/>
              </a:xfrm>
              <a:prstGeom prst="rect">
                <a:avLst/>
              </a:prstGeom>
              <a:noFill/>
              <a:ln>
                <a:noFill/>
              </a:ln>
            </p:spPr>
            <p:txBody>
              <a:bodyPr wrap="square" lIns="0" tIns="0" rIns="0" bIns="0" rtlCol="0" anchor="ctr">
                <a:spAutoFit/>
              </a:bodyPr>
              <a:lstStyle/>
              <a:p>
                <a:pPr lvl="1" algn="ctr"/>
                <a14:m>
                  <m:oMathPara xmlns:m="http://schemas.openxmlformats.org/officeDocument/2006/math">
                    <m:oMathParaPr>
                      <m:jc m:val="left"/>
                    </m:oMathParaPr>
                    <m:oMath xmlns:m="http://schemas.openxmlformats.org/officeDocument/2006/math">
                      <m:r>
                        <a:rPr lang="en-GB" b="0" i="1" smtClean="0">
                          <a:solidFill>
                            <a:schemeClr val="accent1"/>
                          </a:solidFill>
                          <a:latin typeface="Cambria Math" panose="02040503050406030204" pitchFamily="18" charset="0"/>
                        </a:rPr>
                        <m:t>𝐶𝑜𝑟𝑒</m:t>
                      </m:r>
                      <m:r>
                        <a:rPr lang="en-GB" b="0" i="1" smtClean="0">
                          <a:solidFill>
                            <a:schemeClr val="accent1"/>
                          </a:solidFill>
                          <a:latin typeface="Cambria Math" panose="02040503050406030204" pitchFamily="18" charset="0"/>
                        </a:rPr>
                        <m:t> </m:t>
                      </m:r>
                      <m:r>
                        <a:rPr lang="en-GB" b="0" i="1" smtClean="0">
                          <a:solidFill>
                            <a:schemeClr val="accent1"/>
                          </a:solidFill>
                          <a:latin typeface="Cambria Math" panose="02040503050406030204" pitchFamily="18" charset="0"/>
                        </a:rPr>
                        <m:t>𝑇𝑟𝑎𝑣𝑒𝑟𝑠𝑎𝑙</m:t>
                      </m:r>
                      <m:r>
                        <a:rPr lang="en-GB" b="0" i="1" smtClean="0">
                          <a:solidFill>
                            <a:schemeClr val="accent1"/>
                          </a:solidFill>
                          <a:latin typeface="Cambria Math" panose="02040503050406030204" pitchFamily="18" charset="0"/>
                        </a:rPr>
                        <m:t> </m:t>
                      </m:r>
                      <m:r>
                        <a:rPr lang="en-GB" b="0" i="1" smtClean="0">
                          <a:solidFill>
                            <a:schemeClr val="accent1"/>
                          </a:solidFill>
                          <a:latin typeface="Cambria Math" panose="02040503050406030204" pitchFamily="18" charset="0"/>
                        </a:rPr>
                        <m:t>𝑆𝑢𝑏𝑔𝑟𝑎𝑝h𝑠</m:t>
                      </m:r>
                    </m:oMath>
                  </m:oMathPara>
                </a14:m>
                <a:endParaRPr lang="en-GB" i="1" dirty="0">
                  <a:solidFill>
                    <a:schemeClr val="accent1"/>
                  </a:solidFill>
                  <a:latin typeface="Cambria Math" panose="02040503050406030204" pitchFamily="18" charset="0"/>
                </a:endParaRPr>
              </a:p>
            </p:txBody>
          </p:sp>
        </mc:Choice>
        <mc:Fallback xmlns="">
          <p:sp>
            <p:nvSpPr>
              <p:cNvPr id="84" name="TextBox 83">
                <a:extLst>
                  <a:ext uri="{FF2B5EF4-FFF2-40B4-BE49-F238E27FC236}">
                    <a16:creationId xmlns:a16="http://schemas.microsoft.com/office/drawing/2014/main" id="{7F54611C-A83F-4408-A6C1-5597923084C8}"/>
                  </a:ext>
                </a:extLst>
              </p:cNvPr>
              <p:cNvSpPr txBox="1">
                <a:spLocks noRot="1" noChangeAspect="1" noMove="1" noResize="1" noEditPoints="1" noAdjustHandles="1" noChangeArrowheads="1" noChangeShapeType="1" noTextEdit="1"/>
              </p:cNvSpPr>
              <p:nvPr/>
            </p:nvSpPr>
            <p:spPr>
              <a:xfrm>
                <a:off x="4354149" y="398365"/>
                <a:ext cx="2070941" cy="276999"/>
              </a:xfrm>
              <a:prstGeom prst="rect">
                <a:avLst/>
              </a:prstGeom>
              <a:blipFill>
                <a:blip r:embed="rId3"/>
                <a:stretch>
                  <a:fillRect r="-59118" b="-36957"/>
                </a:stretch>
              </a:blipFill>
              <a:ln>
                <a:noFill/>
              </a:ln>
            </p:spPr>
            <p:txBody>
              <a:bodyPr/>
              <a:lstStyle/>
              <a:p>
                <a:r>
                  <a:rPr lang="de-DE">
                    <a:noFill/>
                  </a:rPr>
                  <a:t> </a:t>
                </a:r>
              </a:p>
            </p:txBody>
          </p:sp>
        </mc:Fallback>
      </mc:AlternateContent>
      <p:sp>
        <p:nvSpPr>
          <p:cNvPr id="75" name="TextBox 74">
            <a:extLst>
              <a:ext uri="{FF2B5EF4-FFF2-40B4-BE49-F238E27FC236}">
                <a16:creationId xmlns:a16="http://schemas.microsoft.com/office/drawing/2014/main" id="{1562996D-90E0-4252-86AA-C56F640F926A}"/>
              </a:ext>
            </a:extLst>
          </p:cNvPr>
          <p:cNvSpPr txBox="1"/>
          <p:nvPr/>
        </p:nvSpPr>
        <p:spPr>
          <a:xfrm>
            <a:off x="8956449" y="1539231"/>
            <a:ext cx="2960895" cy="1384995"/>
          </a:xfrm>
          <a:prstGeom prst="rect">
            <a:avLst/>
          </a:prstGeom>
          <a:noFill/>
          <a:ln>
            <a:noFill/>
          </a:ln>
        </p:spPr>
        <p:txBody>
          <a:bodyPr wrap="square" lIns="0" tIns="0" rIns="0" bIns="0" rtlCol="0" anchor="ctr">
            <a:spAutoFit/>
          </a:bodyPr>
          <a:lstStyle/>
          <a:p>
            <a:pPr lvl="1" algn="ctr"/>
            <a:r>
              <a:rPr lang="en-GB" i="1" dirty="0">
                <a:solidFill>
                  <a:schemeClr val="accent1"/>
                </a:solidFill>
                <a:latin typeface="Cambria Math" panose="02040503050406030204" pitchFamily="18" charset="0"/>
              </a:rPr>
              <a:t>Meta Nodes </a:t>
            </a:r>
          </a:p>
          <a:p>
            <a:pPr lvl="1" algn="ctr"/>
            <a:r>
              <a:rPr lang="en-GB" b="1" i="1" dirty="0">
                <a:solidFill>
                  <a:schemeClr val="accent1"/>
                </a:solidFill>
                <a:latin typeface="Cambria Math" panose="02040503050406030204" pitchFamily="18" charset="0"/>
              </a:rPr>
              <a:t>Entry Points</a:t>
            </a:r>
            <a:r>
              <a:rPr lang="en-GB" i="1" dirty="0">
                <a:solidFill>
                  <a:schemeClr val="accent1"/>
                </a:solidFill>
                <a:latin typeface="Cambria Math" panose="02040503050406030204" pitchFamily="18" charset="0"/>
              </a:rPr>
              <a:t>: </a:t>
            </a:r>
          </a:p>
          <a:p>
            <a:pPr lvl="1" algn="ctr"/>
            <a:r>
              <a:rPr lang="en-GB" i="1" dirty="0">
                <a:solidFill>
                  <a:schemeClr val="accent1"/>
                </a:solidFill>
                <a:latin typeface="Cambria Math" panose="02040503050406030204" pitchFamily="18" charset="0"/>
              </a:rPr>
              <a:t>Regions</a:t>
            </a:r>
          </a:p>
          <a:p>
            <a:pPr lvl="1" algn="ctr"/>
            <a:r>
              <a:rPr lang="en-GB" i="1" dirty="0" err="1">
                <a:solidFill>
                  <a:schemeClr val="accent1"/>
                </a:solidFill>
                <a:latin typeface="Cambria Math" panose="02040503050406030204" pitchFamily="18" charset="0"/>
              </a:rPr>
              <a:t>EndC</a:t>
            </a:r>
            <a:r>
              <a:rPr lang="en-GB" i="1" dirty="0">
                <a:solidFill>
                  <a:schemeClr val="accent1"/>
                </a:solidFill>
                <a:latin typeface="Cambria Math" panose="02040503050406030204" pitchFamily="18" charset="0"/>
              </a:rPr>
              <a:t> Countries</a:t>
            </a:r>
          </a:p>
          <a:p>
            <a:pPr lvl="1" algn="ctr"/>
            <a:r>
              <a:rPr lang="en-GB" i="1" dirty="0">
                <a:solidFill>
                  <a:schemeClr val="accent1"/>
                </a:solidFill>
                <a:latin typeface="Cambria Math" panose="02040503050406030204" pitchFamily="18" charset="0"/>
              </a:rPr>
              <a:t>PBGs</a:t>
            </a:r>
          </a:p>
        </p:txBody>
      </p:sp>
      <p:sp>
        <p:nvSpPr>
          <p:cNvPr id="86" name="Oval 85">
            <a:extLst>
              <a:ext uri="{FF2B5EF4-FFF2-40B4-BE49-F238E27FC236}">
                <a16:creationId xmlns:a16="http://schemas.microsoft.com/office/drawing/2014/main" id="{9BF3E8BB-5B6E-46AB-8556-548B6B5A6F50}"/>
              </a:ext>
            </a:extLst>
          </p:cNvPr>
          <p:cNvSpPr/>
          <p:nvPr/>
        </p:nvSpPr>
        <p:spPr>
          <a:xfrm>
            <a:off x="9797745" y="161098"/>
            <a:ext cx="2174655" cy="1200104"/>
          </a:xfrm>
          <a:prstGeom prst="ellipse">
            <a:avLst/>
          </a:prstGeom>
          <a:solidFill>
            <a:srgbClr val="F5DBF4"/>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C0099"/>
                </a:solidFill>
              </a:rPr>
              <a:t>   </a:t>
            </a:r>
            <a:endParaRPr lang="de-DE" dirty="0">
              <a:solidFill>
                <a:srgbClr val="CC0099"/>
              </a:solidFill>
            </a:endParaRPr>
          </a:p>
        </p:txBody>
      </p:sp>
      <mc:AlternateContent xmlns:mc="http://schemas.openxmlformats.org/markup-compatibility/2006" xmlns:a14="http://schemas.microsoft.com/office/drawing/2010/main">
        <mc:Choice Requires="a14">
          <p:sp>
            <p:nvSpPr>
              <p:cNvPr id="87" name="TextBox 86">
                <a:extLst>
                  <a:ext uri="{FF2B5EF4-FFF2-40B4-BE49-F238E27FC236}">
                    <a16:creationId xmlns:a16="http://schemas.microsoft.com/office/drawing/2014/main" id="{2C641C17-651E-47EE-A62A-515374408E3D}"/>
                  </a:ext>
                </a:extLst>
              </p:cNvPr>
              <p:cNvSpPr txBox="1"/>
              <p:nvPr/>
            </p:nvSpPr>
            <p:spPr>
              <a:xfrm>
                <a:off x="9537794" y="323703"/>
                <a:ext cx="2434606" cy="830997"/>
              </a:xfrm>
              <a:prstGeom prst="rect">
                <a:avLst/>
              </a:prstGeom>
              <a:noFill/>
              <a:ln>
                <a:noFill/>
              </a:ln>
            </p:spPr>
            <p:txBody>
              <a:bodyPr wrap="square" lIns="0" tIns="0" rIns="0" bIns="0" rtlCol="0" anchor="ctr">
                <a:spAutoFit/>
              </a:bodyPr>
              <a:lstStyle/>
              <a:p>
                <a:pPr lvl="1"/>
                <a14:m>
                  <m:oMathPara xmlns:m="http://schemas.openxmlformats.org/officeDocument/2006/math">
                    <m:oMathParaPr>
                      <m:jc m:val="left"/>
                    </m:oMathParaPr>
                    <m:oMath xmlns:m="http://schemas.openxmlformats.org/officeDocument/2006/math">
                      <m:r>
                        <a:rPr lang="en-GB" b="0" i="1" smtClean="0">
                          <a:solidFill>
                            <a:srgbClr val="CC0099"/>
                          </a:solidFill>
                          <a:latin typeface="Cambria Math" panose="02040503050406030204" pitchFamily="18" charset="0"/>
                        </a:rPr>
                        <m:t>𝐷𝑈𝐴𝐿</m:t>
                      </m:r>
                      <m:r>
                        <a:rPr lang="en-GB" b="0" i="1" smtClean="0">
                          <a:solidFill>
                            <a:srgbClr val="CC0099"/>
                          </a:solidFill>
                          <a:latin typeface="Cambria Math" panose="02040503050406030204" pitchFamily="18" charset="0"/>
                        </a:rPr>
                        <m:t> </m:t>
                      </m:r>
                      <m:r>
                        <a:rPr lang="en-GB" b="0" i="1" smtClean="0">
                          <a:solidFill>
                            <a:srgbClr val="CC0099"/>
                          </a:solidFill>
                          <a:latin typeface="Cambria Math" panose="02040503050406030204" pitchFamily="18" charset="0"/>
                        </a:rPr>
                        <m:t>𝑣𝑎𝑟𝑠</m:t>
                      </m:r>
                    </m:oMath>
                  </m:oMathPara>
                </a14:m>
                <a:endParaRPr lang="en-GB" b="0" i="1" dirty="0">
                  <a:solidFill>
                    <a:srgbClr val="CC0099"/>
                  </a:solidFill>
                  <a:latin typeface="Cambria Math" panose="02040503050406030204" pitchFamily="18" charset="0"/>
                </a:endParaRPr>
              </a:p>
              <a:p>
                <a:pPr lvl="1"/>
                <a:r>
                  <a:rPr lang="en-GB" b="0" i="1" dirty="0">
                    <a:solidFill>
                      <a:srgbClr val="CC0099"/>
                    </a:solidFill>
                    <a:latin typeface="Cambria Math" panose="02040503050406030204" pitchFamily="18" charset="0"/>
                  </a:rPr>
                  <a:t>Shipment EDGES</a:t>
                </a:r>
              </a:p>
              <a:p>
                <a:pPr lvl="1"/>
                <a:r>
                  <a:rPr lang="en-GB" i="1" dirty="0">
                    <a:solidFill>
                      <a:srgbClr val="CC0099"/>
                    </a:solidFill>
                    <a:latin typeface="Cambria Math" panose="02040503050406030204" pitchFamily="18" charset="0"/>
                  </a:rPr>
                  <a:t>-edge-NODE-edge-</a:t>
                </a:r>
                <a:endParaRPr lang="en-GB" b="0" i="1" dirty="0">
                  <a:solidFill>
                    <a:srgbClr val="CC0099"/>
                  </a:solidFill>
                  <a:latin typeface="Cambria Math" panose="02040503050406030204" pitchFamily="18" charset="0"/>
                </a:endParaRPr>
              </a:p>
            </p:txBody>
          </p:sp>
        </mc:Choice>
        <mc:Fallback xmlns="">
          <p:sp>
            <p:nvSpPr>
              <p:cNvPr id="87" name="TextBox 86">
                <a:extLst>
                  <a:ext uri="{FF2B5EF4-FFF2-40B4-BE49-F238E27FC236}">
                    <a16:creationId xmlns:a16="http://schemas.microsoft.com/office/drawing/2014/main" id="{2C641C17-651E-47EE-A62A-515374408E3D}"/>
                  </a:ext>
                </a:extLst>
              </p:cNvPr>
              <p:cNvSpPr txBox="1">
                <a:spLocks noRot="1" noChangeAspect="1" noMove="1" noResize="1" noEditPoints="1" noAdjustHandles="1" noChangeArrowheads="1" noChangeShapeType="1" noTextEdit="1"/>
              </p:cNvSpPr>
              <p:nvPr/>
            </p:nvSpPr>
            <p:spPr>
              <a:xfrm>
                <a:off x="9537794" y="323703"/>
                <a:ext cx="2434606" cy="830997"/>
              </a:xfrm>
              <a:prstGeom prst="rect">
                <a:avLst/>
              </a:prstGeom>
              <a:blipFill>
                <a:blip r:embed="rId4"/>
                <a:stretch>
                  <a:fillRect b="-16176"/>
                </a:stretch>
              </a:blipFill>
              <a:ln>
                <a:noFill/>
              </a:ln>
            </p:spPr>
            <p:txBody>
              <a:bodyPr/>
              <a:lstStyle/>
              <a:p>
                <a:r>
                  <a:rPr lang="de-DE">
                    <a:noFill/>
                  </a:rPr>
                  <a:t> </a:t>
                </a:r>
              </a:p>
            </p:txBody>
          </p:sp>
        </mc:Fallback>
      </mc:AlternateContent>
      <p:sp>
        <p:nvSpPr>
          <p:cNvPr id="88" name="Oval 87">
            <a:extLst>
              <a:ext uri="{FF2B5EF4-FFF2-40B4-BE49-F238E27FC236}">
                <a16:creationId xmlns:a16="http://schemas.microsoft.com/office/drawing/2014/main" id="{1C1262C9-D39A-4790-9958-00FC0EAD4950}"/>
              </a:ext>
            </a:extLst>
          </p:cNvPr>
          <p:cNvSpPr/>
          <p:nvPr/>
        </p:nvSpPr>
        <p:spPr>
          <a:xfrm>
            <a:off x="1079281" y="4975809"/>
            <a:ext cx="2174655" cy="1200104"/>
          </a:xfrm>
          <a:prstGeom prst="ellipse">
            <a:avLst/>
          </a:prstGeom>
          <a:solidFill>
            <a:srgbClr val="F5DBF4"/>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C0099"/>
                </a:solidFill>
              </a:rPr>
              <a:t>   </a:t>
            </a:r>
            <a:endParaRPr lang="de-DE" dirty="0">
              <a:solidFill>
                <a:srgbClr val="CC0099"/>
              </a:solidFill>
            </a:endParaRPr>
          </a:p>
        </p:txBody>
      </p:sp>
      <mc:AlternateContent xmlns:mc="http://schemas.openxmlformats.org/markup-compatibility/2006" xmlns:a14="http://schemas.microsoft.com/office/drawing/2010/main">
        <mc:Choice Requires="a14">
          <p:sp>
            <p:nvSpPr>
              <p:cNvPr id="89" name="TextBox 88">
                <a:extLst>
                  <a:ext uri="{FF2B5EF4-FFF2-40B4-BE49-F238E27FC236}">
                    <a16:creationId xmlns:a16="http://schemas.microsoft.com/office/drawing/2014/main" id="{950C32A5-8BDE-464F-B0D2-C78C3030EF01}"/>
                  </a:ext>
                </a:extLst>
              </p:cNvPr>
              <p:cNvSpPr txBox="1"/>
              <p:nvPr/>
            </p:nvSpPr>
            <p:spPr>
              <a:xfrm>
                <a:off x="909553" y="5276913"/>
                <a:ext cx="2116690" cy="553998"/>
              </a:xfrm>
              <a:prstGeom prst="rect">
                <a:avLst/>
              </a:prstGeom>
              <a:noFill/>
              <a:ln>
                <a:noFill/>
              </a:ln>
            </p:spPr>
            <p:txBody>
              <a:bodyPr wrap="square" lIns="0" tIns="0" rIns="0" bIns="0" rtlCol="0" anchor="ctr">
                <a:spAutoFit/>
              </a:bodyPr>
              <a:lstStyle/>
              <a:p>
                <a:pPr lvl="1"/>
                <a:r>
                  <a:rPr lang="en-GB" dirty="0">
                    <a:solidFill>
                      <a:srgbClr val="CC0099"/>
                    </a:solidFill>
                  </a:rPr>
                  <a:t>PRIMAL</a:t>
                </a:r>
                <a14:m>
                  <m:oMath xmlns:m="http://schemas.openxmlformats.org/officeDocument/2006/math">
                    <m:r>
                      <a:rPr lang="en-GB" b="0" i="1" smtClean="0">
                        <a:solidFill>
                          <a:srgbClr val="CC0099"/>
                        </a:solidFill>
                        <a:latin typeface="Cambria Math" panose="02040503050406030204" pitchFamily="18" charset="0"/>
                      </a:rPr>
                      <m:t> </m:t>
                    </m:r>
                    <m:r>
                      <a:rPr lang="en-GB" b="0" i="1" smtClean="0">
                        <a:solidFill>
                          <a:srgbClr val="CC0099"/>
                        </a:solidFill>
                        <a:latin typeface="Cambria Math" panose="02040503050406030204" pitchFamily="18" charset="0"/>
                      </a:rPr>
                      <m:t>𝑣𝑎𝑟𝑠</m:t>
                    </m:r>
                  </m:oMath>
                </a14:m>
                <a:endParaRPr lang="en-GB" b="0" i="1" dirty="0">
                  <a:solidFill>
                    <a:srgbClr val="CC0099"/>
                  </a:solidFill>
                  <a:latin typeface="Cambria Math" panose="02040503050406030204" pitchFamily="18" charset="0"/>
                </a:endParaRPr>
              </a:p>
              <a:p>
                <a:pPr lvl="1"/>
                <a:r>
                  <a:rPr lang="en-GB" i="1" dirty="0">
                    <a:solidFill>
                      <a:srgbClr val="CC0099"/>
                    </a:solidFill>
                    <a:latin typeface="Cambria Math" panose="02040503050406030204" pitchFamily="18" charset="0"/>
                  </a:rPr>
                  <a:t>Company Nodes</a:t>
                </a:r>
              </a:p>
            </p:txBody>
          </p:sp>
        </mc:Choice>
        <mc:Fallback xmlns="">
          <p:sp>
            <p:nvSpPr>
              <p:cNvPr id="89" name="TextBox 88">
                <a:extLst>
                  <a:ext uri="{FF2B5EF4-FFF2-40B4-BE49-F238E27FC236}">
                    <a16:creationId xmlns:a16="http://schemas.microsoft.com/office/drawing/2014/main" id="{950C32A5-8BDE-464F-B0D2-C78C3030EF01}"/>
                  </a:ext>
                </a:extLst>
              </p:cNvPr>
              <p:cNvSpPr txBox="1">
                <a:spLocks noRot="1" noChangeAspect="1" noMove="1" noResize="1" noEditPoints="1" noAdjustHandles="1" noChangeArrowheads="1" noChangeShapeType="1" noTextEdit="1"/>
              </p:cNvSpPr>
              <p:nvPr/>
            </p:nvSpPr>
            <p:spPr>
              <a:xfrm>
                <a:off x="909553" y="5276913"/>
                <a:ext cx="2116690" cy="553998"/>
              </a:xfrm>
              <a:prstGeom prst="rect">
                <a:avLst/>
              </a:prstGeom>
              <a:blipFill>
                <a:blip r:embed="rId5"/>
                <a:stretch>
                  <a:fillRect t="-14286" r="-3746" b="-24176"/>
                </a:stretch>
              </a:blipFill>
              <a:ln>
                <a:noFill/>
              </a:ln>
            </p:spPr>
            <p:txBody>
              <a:bodyPr/>
              <a:lstStyle/>
              <a:p>
                <a:r>
                  <a:rPr lang="de-DE">
                    <a:noFill/>
                  </a:rPr>
                  <a:t> </a:t>
                </a:r>
              </a:p>
            </p:txBody>
          </p:sp>
        </mc:Fallback>
      </mc:AlternateContent>
      <p:sp>
        <p:nvSpPr>
          <p:cNvPr id="90" name="Oval 89">
            <a:extLst>
              <a:ext uri="{FF2B5EF4-FFF2-40B4-BE49-F238E27FC236}">
                <a16:creationId xmlns:a16="http://schemas.microsoft.com/office/drawing/2014/main" id="{C4DCCD2B-BA3E-46D7-9940-D9F49F4E29FC}"/>
              </a:ext>
            </a:extLst>
          </p:cNvPr>
          <p:cNvSpPr/>
          <p:nvPr/>
        </p:nvSpPr>
        <p:spPr>
          <a:xfrm>
            <a:off x="226800" y="2956117"/>
            <a:ext cx="4368511" cy="1696708"/>
          </a:xfrm>
          <a:prstGeom prst="ellipse">
            <a:avLst/>
          </a:prstGeom>
          <a:solidFill>
            <a:srgbClr val="F5DBF4"/>
          </a:solidFill>
          <a:ln>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CC0099"/>
                </a:solidFill>
              </a:rPr>
              <a:t>   </a:t>
            </a:r>
            <a:endParaRPr lang="de-DE" dirty="0">
              <a:solidFill>
                <a:srgbClr val="CC0099"/>
              </a:solidFill>
            </a:endParaRPr>
          </a:p>
        </p:txBody>
      </p:sp>
      <p:sp>
        <p:nvSpPr>
          <p:cNvPr id="91" name="TextBox 90">
            <a:extLst>
              <a:ext uri="{FF2B5EF4-FFF2-40B4-BE49-F238E27FC236}">
                <a16:creationId xmlns:a16="http://schemas.microsoft.com/office/drawing/2014/main" id="{6815BB1F-69F4-4447-8712-118B02DD61BE}"/>
              </a:ext>
            </a:extLst>
          </p:cNvPr>
          <p:cNvSpPr txBox="1"/>
          <p:nvPr/>
        </p:nvSpPr>
        <p:spPr>
          <a:xfrm>
            <a:off x="226800" y="3350166"/>
            <a:ext cx="4279211" cy="830997"/>
          </a:xfrm>
          <a:prstGeom prst="rect">
            <a:avLst/>
          </a:prstGeom>
          <a:noFill/>
          <a:ln>
            <a:noFill/>
          </a:ln>
        </p:spPr>
        <p:txBody>
          <a:bodyPr wrap="square" lIns="0" tIns="0" rIns="0" bIns="0" rtlCol="0" anchor="ctr">
            <a:spAutoFit/>
          </a:bodyPr>
          <a:lstStyle/>
          <a:p>
            <a:pPr lvl="1"/>
            <a:r>
              <a:rPr lang="en-GB" b="0" i="1" dirty="0">
                <a:solidFill>
                  <a:srgbClr val="CC0099"/>
                </a:solidFill>
                <a:latin typeface="Cambria Math" panose="02040503050406030204" pitchFamily="18" charset="0"/>
              </a:rPr>
              <a:t>Optimize</a:t>
            </a:r>
            <a:r>
              <a:rPr lang="en-GB" i="1" dirty="0">
                <a:solidFill>
                  <a:srgbClr val="CC0099"/>
                </a:solidFill>
                <a:latin typeface="Cambria Math" panose="02040503050406030204" pitchFamily="18" charset="0"/>
              </a:rPr>
              <a:t> </a:t>
            </a:r>
            <a:r>
              <a:rPr lang="en-GB" i="1" dirty="0" err="1">
                <a:solidFill>
                  <a:srgbClr val="CC0099"/>
                </a:solidFill>
                <a:latin typeface="Cambria Math" panose="02040503050406030204" pitchFamily="18" charset="0"/>
              </a:rPr>
              <a:t>Production&amp;</a:t>
            </a:r>
            <a:r>
              <a:rPr lang="en-GB" b="0" i="1" dirty="0" err="1">
                <a:solidFill>
                  <a:srgbClr val="CC0099"/>
                </a:solidFill>
                <a:latin typeface="Cambria Math" panose="02040503050406030204" pitchFamily="18" charset="0"/>
              </a:rPr>
              <a:t>Transportation</a:t>
            </a:r>
            <a:endParaRPr lang="en-GB" b="0" i="1" dirty="0">
              <a:solidFill>
                <a:srgbClr val="CC0099"/>
              </a:solidFill>
              <a:latin typeface="Cambria Math" panose="02040503050406030204" pitchFamily="18" charset="0"/>
            </a:endParaRPr>
          </a:p>
          <a:p>
            <a:pPr lvl="1"/>
            <a:r>
              <a:rPr lang="en-GB" i="1" dirty="0">
                <a:solidFill>
                  <a:srgbClr val="CC0099"/>
                </a:solidFill>
                <a:latin typeface="Cambria Math" panose="02040503050406030204" pitchFamily="18" charset="0"/>
              </a:rPr>
              <a:t>Companies’ Capacities</a:t>
            </a:r>
          </a:p>
          <a:p>
            <a:pPr lvl="1"/>
            <a:r>
              <a:rPr lang="en-GB" i="1" dirty="0" err="1">
                <a:solidFill>
                  <a:srgbClr val="CC0099"/>
                </a:solidFill>
                <a:latin typeface="Cambria Math" panose="02040503050406030204" pitchFamily="18" charset="0"/>
              </a:rPr>
              <a:t>EndC</a:t>
            </a:r>
            <a:r>
              <a:rPr lang="en-GB" i="1" dirty="0">
                <a:solidFill>
                  <a:srgbClr val="CC0099"/>
                </a:solidFill>
                <a:latin typeface="Cambria Math" panose="02040503050406030204" pitchFamily="18" charset="0"/>
              </a:rPr>
              <a:t> Demand</a:t>
            </a:r>
          </a:p>
        </p:txBody>
      </p:sp>
      <p:sp>
        <p:nvSpPr>
          <p:cNvPr id="92" name="Oval 91">
            <a:extLst>
              <a:ext uri="{FF2B5EF4-FFF2-40B4-BE49-F238E27FC236}">
                <a16:creationId xmlns:a16="http://schemas.microsoft.com/office/drawing/2014/main" id="{4816E13F-7DE9-46E1-9E98-7B2FFF442B9D}"/>
              </a:ext>
            </a:extLst>
          </p:cNvPr>
          <p:cNvSpPr/>
          <p:nvPr/>
        </p:nvSpPr>
        <p:spPr>
          <a:xfrm>
            <a:off x="4832393" y="367890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04213083-6CB3-499B-AD9A-FA0B9810AE34}"/>
              </a:ext>
            </a:extLst>
          </p:cNvPr>
          <p:cNvSpPr/>
          <p:nvPr/>
        </p:nvSpPr>
        <p:spPr>
          <a:xfrm>
            <a:off x="4833393" y="383130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F475766D-CACE-4789-84C0-49D1980CB410}"/>
              </a:ext>
            </a:extLst>
          </p:cNvPr>
          <p:cNvSpPr/>
          <p:nvPr/>
        </p:nvSpPr>
        <p:spPr>
          <a:xfrm>
            <a:off x="4834404" y="398370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a:extLst>
              <a:ext uri="{FF2B5EF4-FFF2-40B4-BE49-F238E27FC236}">
                <a16:creationId xmlns:a16="http://schemas.microsoft.com/office/drawing/2014/main" id="{4F7C7949-7CFB-43E7-8143-56C8D4FBAE81}"/>
              </a:ext>
            </a:extLst>
          </p:cNvPr>
          <p:cNvSpPr/>
          <p:nvPr/>
        </p:nvSpPr>
        <p:spPr>
          <a:xfrm>
            <a:off x="7449434" y="298304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17F01A30-EEF5-4035-844C-6232E21EDCED}"/>
              </a:ext>
            </a:extLst>
          </p:cNvPr>
          <p:cNvSpPr/>
          <p:nvPr/>
        </p:nvSpPr>
        <p:spPr>
          <a:xfrm>
            <a:off x="7450434" y="313544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4DB19421-B885-4A06-ADAE-99DB5EC9A095}"/>
              </a:ext>
            </a:extLst>
          </p:cNvPr>
          <p:cNvSpPr/>
          <p:nvPr/>
        </p:nvSpPr>
        <p:spPr>
          <a:xfrm>
            <a:off x="7451445" y="328784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7472688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orful&#10;&#10;Description automatically generated">
            <a:extLst>
              <a:ext uri="{FF2B5EF4-FFF2-40B4-BE49-F238E27FC236}">
                <a16:creationId xmlns:a16="http://schemas.microsoft.com/office/drawing/2014/main" id="{370DA154-1B50-4096-AFF5-E1B0B7AD6EB1}"/>
              </a:ext>
            </a:extLst>
          </p:cNvPr>
          <p:cNvPicPr>
            <a:picLocks noChangeAspect="1"/>
          </p:cNvPicPr>
          <p:nvPr/>
        </p:nvPicPr>
        <p:blipFill rotWithShape="1">
          <a:blip r:embed="rId2">
            <a:extLst>
              <a:ext uri="{28A0092B-C50C-407E-A947-70E740481C1C}">
                <a14:useLocalDpi xmlns:a14="http://schemas.microsoft.com/office/drawing/2010/main" val="0"/>
              </a:ext>
            </a:extLst>
          </a:blip>
          <a:srcRect l="6101" r="6376"/>
          <a:stretch/>
        </p:blipFill>
        <p:spPr>
          <a:xfrm>
            <a:off x="2752570" y="0"/>
            <a:ext cx="9439430"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a:t>
            </a:r>
            <a:br>
              <a:rPr lang="de-DE" dirty="0"/>
            </a:br>
            <a:r>
              <a:rPr lang="de-DE" dirty="0"/>
              <a:t>Steering </a:t>
            </a:r>
            <a:br>
              <a:rPr lang="de-DE" dirty="0"/>
            </a:br>
            <a:r>
              <a:rPr lang="de-DE" dirty="0"/>
              <a:t>Knowledge </a:t>
            </a:r>
            <a:br>
              <a:rPr lang="de-DE" dirty="0"/>
            </a:br>
            <a:r>
              <a:rPr lang="de-DE" dirty="0"/>
              <a:t>Graph</a:t>
            </a:r>
            <a:br>
              <a:rPr lang="de-DE" dirty="0"/>
            </a:br>
            <a:br>
              <a:rPr lang="de-DE" dirty="0"/>
            </a:br>
            <a:r>
              <a:rPr lang="de-DE" dirty="0" err="1"/>
              <a:t>Node</a:t>
            </a:r>
            <a:r>
              <a:rPr lang="de-DE" dirty="0"/>
              <a:t> </a:t>
            </a:r>
            <a:r>
              <a:rPr lang="de-DE" dirty="0" err="1"/>
              <a:t>Types</a:t>
            </a:r>
            <a:r>
              <a:rPr lang="de-DE" dirty="0"/>
              <a:t>:</a:t>
            </a:r>
            <a:br>
              <a:rPr lang="de-DE" dirty="0"/>
            </a:br>
            <a:r>
              <a:rPr lang="de-DE" dirty="0">
                <a:highlight>
                  <a:srgbClr val="FFFF00"/>
                </a:highlight>
              </a:rPr>
              <a:t>******</a:t>
            </a:r>
            <a:br>
              <a:rPr lang="de-DE" dirty="0"/>
            </a:br>
            <a:r>
              <a:rPr lang="de-DE" dirty="0">
                <a:highlight>
                  <a:srgbClr val="FF0000"/>
                </a:highlight>
              </a:rPr>
              <a:t>******</a:t>
            </a:r>
            <a:br>
              <a:rPr lang="de-DE" dirty="0"/>
            </a:br>
            <a:r>
              <a:rPr lang="de-DE" dirty="0">
                <a:highlight>
                  <a:srgbClr val="CC0099"/>
                </a:highlight>
              </a:rPr>
              <a:t>******</a:t>
            </a:r>
            <a:br>
              <a:rPr lang="de-DE" dirty="0"/>
            </a:br>
            <a:r>
              <a:rPr lang="de-DE" dirty="0"/>
              <a:t>******</a:t>
            </a:r>
            <a:br>
              <a:rPr lang="de-DE" dirty="0"/>
            </a:br>
            <a:r>
              <a:rPr lang="de-DE" dirty="0">
                <a:solidFill>
                  <a:schemeClr val="tx1"/>
                </a:solidFill>
                <a:highlight>
                  <a:srgbClr val="0000FF"/>
                </a:highlight>
              </a:rPr>
              <a:t>******</a:t>
            </a:r>
            <a:br>
              <a:rPr lang="de-DE" dirty="0">
                <a:highlight>
                  <a:srgbClr val="1DE9FF"/>
                </a:highlight>
              </a:rPr>
            </a:br>
            <a:r>
              <a:rPr lang="de-DE" dirty="0">
                <a:highlight>
                  <a:srgbClr val="1DE9FF"/>
                </a:highlight>
              </a:rPr>
              <a:t>******</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39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colorful&#10;&#10;Description automatically generated">
            <a:extLst>
              <a:ext uri="{FF2B5EF4-FFF2-40B4-BE49-F238E27FC236}">
                <a16:creationId xmlns:a16="http://schemas.microsoft.com/office/drawing/2014/main" id="{B3D72502-1397-41BA-B959-ADC8393A652C}"/>
              </a:ext>
            </a:extLst>
          </p:cNvPr>
          <p:cNvPicPr>
            <a:picLocks noChangeAspect="1"/>
          </p:cNvPicPr>
          <p:nvPr/>
        </p:nvPicPr>
        <p:blipFill rotWithShape="1">
          <a:blip r:embed="rId2">
            <a:extLst>
              <a:ext uri="{28A0092B-C50C-407E-A947-70E740481C1C}">
                <a14:useLocalDpi xmlns:a14="http://schemas.microsoft.com/office/drawing/2010/main" val="0"/>
              </a:ext>
            </a:extLst>
          </a:blip>
          <a:srcRect l="6101" r="6376"/>
          <a:stretch/>
        </p:blipFill>
        <p:spPr>
          <a:xfrm>
            <a:off x="2752570" y="0"/>
            <a:ext cx="9439430" cy="6858000"/>
          </a:xfrm>
          <a:prstGeom prst="rect">
            <a:avLst/>
          </a:prstGeom>
        </p:spPr>
      </p:pic>
      <p:sp>
        <p:nvSpPr>
          <p:cNvPr id="9" name="Datumsplatzhalter 2">
            <a:extLst>
              <a:ext uri="{FF2B5EF4-FFF2-40B4-BE49-F238E27FC236}">
                <a16:creationId xmlns:a16="http://schemas.microsoft.com/office/drawing/2014/main" id="{7AABB66B-45C3-4984-A3BC-9925E9B4623C}"/>
              </a:ext>
            </a:extLst>
          </p:cNvPr>
          <p:cNvSpPr txBox="1">
            <a:spLocks/>
          </p:cNvSpPr>
          <p:nvPr/>
        </p:nvSpPr>
        <p:spPr>
          <a:xfrm>
            <a:off x="687600" y="6516000"/>
            <a:ext cx="468000" cy="151200"/>
          </a:xfrm>
          <a:prstGeom prst="rect">
            <a:avLst/>
          </a:prstGeom>
        </p:spPr>
        <p:txBody>
          <a:bodyPr vert="horz" wrap="none" lIns="0" tIns="0" rIns="0" bIns="0" rtlCol="0" anchor="t" anchorCtr="0">
            <a:noAutofit/>
          </a:bodyPr>
          <a:lstStyle>
            <a:defPPr lvl="0">
              <a:defRPr lang="de-DE"/>
            </a:defPPr>
            <a:lvl1pPr marL="0" lvl="1" algn="l" defTabSz="914400" rtl="0" eaLnBrk="1" latinLnBrk="0" hangingPunct="1">
              <a:lnSpc>
                <a:spcPct val="100000"/>
              </a:lnSpc>
              <a:spcBef>
                <a:spcPts val="110"/>
              </a:spcBef>
              <a:spcAft>
                <a:spcPts val="110"/>
              </a:spcAft>
              <a:buNone/>
              <a:defRPr sz="900" b="0" i="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de-DE">
                <a:solidFill>
                  <a:srgbClr val="000000"/>
                </a:solidFill>
                <a:latin typeface="Arial" panose="020B0604020202020204"/>
                <a:cs typeface="Arial"/>
              </a:rPr>
              <a:t>5.8.2021</a:t>
            </a:r>
            <a:endParaRPr lang="de-DE" dirty="0">
              <a:solidFill>
                <a:srgbClr val="000000"/>
              </a:solidFill>
              <a:latin typeface="Arial" panose="020B0604020202020204"/>
              <a:cs typeface="Arial"/>
            </a:endParaRPr>
          </a:p>
        </p:txBody>
      </p:sp>
      <p:sp>
        <p:nvSpPr>
          <p:cNvPr id="10" name="Foliennummernplatzhalter 3">
            <a:extLst>
              <a:ext uri="{FF2B5EF4-FFF2-40B4-BE49-F238E27FC236}">
                <a16:creationId xmlns:a16="http://schemas.microsoft.com/office/drawing/2014/main" id="{7CD62915-E402-4921-868D-D6A1FAFF938B}"/>
              </a:ext>
            </a:extLst>
          </p:cNvPr>
          <p:cNvSpPr txBox="1">
            <a:spLocks/>
          </p:cNvSpPr>
          <p:nvPr/>
        </p:nvSpPr>
        <p:spPr>
          <a:xfrm>
            <a:off x="226800" y="6516000"/>
            <a:ext cx="360000" cy="151200"/>
          </a:xfrm>
          <a:prstGeom prst="rect">
            <a:avLst/>
          </a:prstGeom>
        </p:spPr>
        <p:txBody>
          <a:bodyPr vert="horz" lIns="0" tIns="0" rIns="0" bIns="0" rtlCol="0" anchor="t">
            <a:noAutofit/>
          </a:bodyPr>
          <a:lstStyle>
            <a:defPPr lvl="0">
              <a:defRPr lang="de-DE"/>
            </a:defPPr>
            <a:lvl1pPr marL="0" lvl="1" algn="l" defTabSz="914400" rtl="0" eaLnBrk="1" latinLnBrk="0" hangingPunct="1">
              <a:lnSpc>
                <a:spcPct val="100000"/>
              </a:lnSpc>
              <a:spcBef>
                <a:spcPts val="110"/>
              </a:spcBef>
              <a:spcAft>
                <a:spcPts val="110"/>
              </a:spcAft>
              <a:buNone/>
              <a:defRPr sz="900" b="1" i="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D7C0CCF7-DF53-4ADB-AAD8-9742C01AD446}" type="slidenum">
              <a:rPr lang="de-DE" smtClean="0">
                <a:solidFill>
                  <a:srgbClr val="000000"/>
                </a:solidFill>
                <a:latin typeface="Arial" panose="020B0604020202020204"/>
                <a:cs typeface="Arial"/>
              </a:rPr>
              <a:pPr>
                <a:defRPr/>
              </a:pPr>
              <a:t>39</a:t>
            </a:fld>
            <a:endParaRPr lang="de-DE" dirty="0">
              <a:solidFill>
                <a:srgbClr val="000000"/>
              </a:solidFill>
              <a:latin typeface="Arial" panose="020B0604020202020204"/>
              <a:cs typeface="Arial"/>
            </a:endParaRPr>
          </a:p>
        </p:txBody>
      </p:sp>
      <p:sp>
        <p:nvSpPr>
          <p:cNvPr id="11" name="Footer Placeholder 21">
            <a:extLst>
              <a:ext uri="{FF2B5EF4-FFF2-40B4-BE49-F238E27FC236}">
                <a16:creationId xmlns:a16="http://schemas.microsoft.com/office/drawing/2014/main" id="{CADFFF44-81CC-4336-B5E9-44CE3AA14CBA}"/>
              </a:ext>
            </a:extLst>
          </p:cNvPr>
          <p:cNvSpPr txBox="1">
            <a:spLocks/>
          </p:cNvSpPr>
          <p:nvPr/>
        </p:nvSpPr>
        <p:spPr>
          <a:xfrm>
            <a:off x="1368000" y="6516000"/>
            <a:ext cx="7920000" cy="169200"/>
          </a:xfrm>
          <a:prstGeom prst="rect">
            <a:avLst/>
          </a:prstGeom>
        </p:spPr>
        <p:txBody>
          <a:bodyPr vert="horz" lIns="0" tIns="0" rIns="0" bIns="0" rtlCol="0" anchor="t" anchorCtr="0">
            <a:noAutofit/>
          </a:bodyPr>
          <a:lstStyle>
            <a:defPPr lvl="0">
              <a:defRPr lang="de-DE"/>
            </a:defPPr>
            <a:lvl1pPr marL="0" lvl="1" algn="l" defTabSz="914400" rtl="0" eaLnBrk="1" latinLnBrk="0" hangingPunct="1">
              <a:lnSpc>
                <a:spcPct val="100000"/>
              </a:lnSpc>
              <a:spcBef>
                <a:spcPts val="110"/>
              </a:spcBef>
              <a:spcAft>
                <a:spcPts val="110"/>
              </a:spcAft>
              <a:buNone/>
              <a:defRPr sz="900" b="0" i="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US">
                <a:solidFill>
                  <a:srgbClr val="000000"/>
                </a:solidFill>
                <a:latin typeface="Arial" panose="020B0604020202020204"/>
                <a:cs typeface="Arial"/>
              </a:rPr>
              <a:t>Dr. Janez Ales, Knwledge Architecture &amp; Innovation, BASF</a:t>
            </a:r>
            <a:endParaRPr lang="de-DE" dirty="0">
              <a:solidFill>
                <a:srgbClr val="000000"/>
              </a:solidFill>
              <a:latin typeface="Arial" panose="020B0604020202020204"/>
              <a:cs typeface="Arial"/>
            </a:endParaRPr>
          </a:p>
        </p:txBody>
      </p:sp>
    </p:spTree>
    <p:extLst>
      <p:ext uri="{BB962C8B-B14F-4D97-AF65-F5344CB8AC3E}">
        <p14:creationId xmlns:p14="http://schemas.microsoft.com/office/powerpoint/2010/main" val="8820816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at Oval 16">
            <a:extLst>
              <a:ext uri="{FF2B5EF4-FFF2-40B4-BE49-F238E27FC236}">
                <a16:creationId xmlns:a16="http://schemas.microsoft.com/office/drawing/2014/main" id="{53E76576-A4A3-4511-8BBC-FC4E92B165DC}"/>
              </a:ext>
            </a:extLst>
          </p:cNvPr>
          <p:cNvSpPr/>
          <p:nvPr/>
        </p:nvSpPr>
        <p:spPr>
          <a:xfrm rot="290633">
            <a:off x="4458183" y="3645210"/>
            <a:ext cx="7565632" cy="2841891"/>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BASF Knowledge Graph - Schema</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5" name="Graphic 26">
            <a:extLst>
              <a:ext uri="{FF2B5EF4-FFF2-40B4-BE49-F238E27FC236}">
                <a16:creationId xmlns:a16="http://schemas.microsoft.com/office/drawing/2014/main" id="{8029BF6D-76B3-4F2D-A542-D8627B2D8C2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8007" y="1423805"/>
            <a:ext cx="10269281" cy="4860763"/>
          </a:xfrm>
          <a:prstGeom prst="rect">
            <a:avLst/>
          </a:prstGeom>
        </p:spPr>
      </p:pic>
      <p:sp>
        <p:nvSpPr>
          <p:cNvPr id="6" name="Pat Rectangle 7">
            <a:extLst>
              <a:ext uri="{FF2B5EF4-FFF2-40B4-BE49-F238E27FC236}">
                <a16:creationId xmlns:a16="http://schemas.microsoft.com/office/drawing/2014/main" id="{7404D981-8F12-42EF-B27A-33AF37879D88}"/>
              </a:ext>
            </a:extLst>
          </p:cNvPr>
          <p:cNvSpPr/>
          <p:nvPr/>
        </p:nvSpPr>
        <p:spPr>
          <a:xfrm>
            <a:off x="9133511" y="5668736"/>
            <a:ext cx="122822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472C4"/>
                </a:solidFill>
                <a:effectLst/>
                <a:uLnTx/>
                <a:uFillTx/>
              </a:rPr>
              <a:t>Patents</a:t>
            </a:r>
          </a:p>
        </p:txBody>
      </p:sp>
      <p:sp>
        <p:nvSpPr>
          <p:cNvPr id="7" name="Lit Rectangle 20">
            <a:extLst>
              <a:ext uri="{FF2B5EF4-FFF2-40B4-BE49-F238E27FC236}">
                <a16:creationId xmlns:a16="http://schemas.microsoft.com/office/drawing/2014/main" id="{A2AC6C95-C675-49D8-B3CD-EC305F3326E1}"/>
              </a:ext>
            </a:extLst>
          </p:cNvPr>
          <p:cNvSpPr/>
          <p:nvPr/>
        </p:nvSpPr>
        <p:spPr>
          <a:xfrm>
            <a:off x="10422739" y="2087849"/>
            <a:ext cx="1486304"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472C4"/>
                </a:solidFill>
                <a:effectLst/>
                <a:uLnTx/>
                <a:uFillTx/>
              </a:rPr>
              <a:t>Literature</a:t>
            </a:r>
          </a:p>
        </p:txBody>
      </p:sp>
      <p:sp>
        <p:nvSpPr>
          <p:cNvPr id="8" name="BASF Rectangle 18">
            <a:extLst>
              <a:ext uri="{FF2B5EF4-FFF2-40B4-BE49-F238E27FC236}">
                <a16:creationId xmlns:a16="http://schemas.microsoft.com/office/drawing/2014/main" id="{626D4B68-EEEB-441D-BAA6-5AE086C7369A}"/>
              </a:ext>
            </a:extLst>
          </p:cNvPr>
          <p:cNvSpPr/>
          <p:nvPr/>
        </p:nvSpPr>
        <p:spPr>
          <a:xfrm>
            <a:off x="445880" y="3817781"/>
            <a:ext cx="1263487" cy="830997"/>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472C4"/>
                </a:solidFill>
                <a:effectLst/>
                <a:uLnTx/>
                <a:uFillTx/>
              </a:rPr>
              <a:t>BASF</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4472C4"/>
                </a:solidFill>
                <a:effectLst/>
                <a:uLnTx/>
                <a:uFillTx/>
              </a:rPr>
              <a:t>Reports</a:t>
            </a:r>
          </a:p>
        </p:txBody>
      </p:sp>
      <p:sp>
        <p:nvSpPr>
          <p:cNvPr id="9" name="Onto Oval 2">
            <a:extLst>
              <a:ext uri="{FF2B5EF4-FFF2-40B4-BE49-F238E27FC236}">
                <a16:creationId xmlns:a16="http://schemas.microsoft.com/office/drawing/2014/main" id="{760F38F8-D3A1-4C44-89B8-712A5C3FB217}"/>
              </a:ext>
            </a:extLst>
          </p:cNvPr>
          <p:cNvSpPr/>
          <p:nvPr/>
        </p:nvSpPr>
        <p:spPr>
          <a:xfrm>
            <a:off x="459290" y="1184194"/>
            <a:ext cx="1657826" cy="1485754"/>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srgbClr val="00B050"/>
              </a:solidFill>
              <a:effectLst/>
              <a:uLnTx/>
              <a:uFillTx/>
              <a:latin typeface="Calibri" panose="020F0502020204030204"/>
              <a:ea typeface="+mn-ea"/>
              <a:cs typeface="+mn-cs"/>
            </a:endParaRPr>
          </a:p>
        </p:txBody>
      </p:sp>
      <p:sp>
        <p:nvSpPr>
          <p:cNvPr id="10" name="Onto Rectangle 5">
            <a:extLst>
              <a:ext uri="{FF2B5EF4-FFF2-40B4-BE49-F238E27FC236}">
                <a16:creationId xmlns:a16="http://schemas.microsoft.com/office/drawing/2014/main" id="{F345D519-7C06-4FFC-AB05-0D13BDCA5269}"/>
              </a:ext>
            </a:extLst>
          </p:cNvPr>
          <p:cNvSpPr/>
          <p:nvPr/>
        </p:nvSpPr>
        <p:spPr>
          <a:xfrm>
            <a:off x="1847562" y="1119020"/>
            <a:ext cx="1657826"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B050"/>
                </a:solidFill>
                <a:effectLst/>
                <a:uLnTx/>
                <a:uFillTx/>
              </a:rPr>
              <a:t>Ontologies</a:t>
            </a:r>
          </a:p>
        </p:txBody>
      </p:sp>
      <p:sp>
        <p:nvSpPr>
          <p:cNvPr id="11" name="Labels Oval 21">
            <a:extLst>
              <a:ext uri="{FF2B5EF4-FFF2-40B4-BE49-F238E27FC236}">
                <a16:creationId xmlns:a16="http://schemas.microsoft.com/office/drawing/2014/main" id="{C9C764F3-67BA-47A8-BA47-DB4C3E60F97E}"/>
              </a:ext>
            </a:extLst>
          </p:cNvPr>
          <p:cNvSpPr/>
          <p:nvPr/>
        </p:nvSpPr>
        <p:spPr>
          <a:xfrm>
            <a:off x="3284168" y="4969417"/>
            <a:ext cx="540000" cy="540000"/>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Labels Rectangle 22">
            <a:extLst>
              <a:ext uri="{FF2B5EF4-FFF2-40B4-BE49-F238E27FC236}">
                <a16:creationId xmlns:a16="http://schemas.microsoft.com/office/drawing/2014/main" id="{C61C3644-36E0-42CC-ADB2-72A63CCC2C46}"/>
              </a:ext>
            </a:extLst>
          </p:cNvPr>
          <p:cNvSpPr/>
          <p:nvPr/>
        </p:nvSpPr>
        <p:spPr>
          <a:xfrm>
            <a:off x="3463260" y="5434195"/>
            <a:ext cx="2721888" cy="677108"/>
          </a:xfrm>
          <a:prstGeom prst="rect">
            <a:avLst/>
          </a:prstGeom>
          <a:ln>
            <a:noFill/>
          </a:ln>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2400" kern="0" dirty="0">
                <a:solidFill>
                  <a:srgbClr val="00B050"/>
                </a:solidFill>
              </a:rPr>
              <a:t>Synonyms</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rgbClr val="00B050"/>
                </a:solidFill>
              </a:rPr>
              <a:t>defined in ontologies </a:t>
            </a:r>
            <a:endParaRPr kumimoji="0" lang="en-US" sz="1400" b="0" i="0" u="none" strike="noStrike" kern="0" cap="none" spc="0" normalizeH="0" baseline="0" noProof="0" dirty="0">
              <a:ln>
                <a:noFill/>
              </a:ln>
              <a:solidFill>
                <a:srgbClr val="00B050"/>
              </a:solidFill>
              <a:effectLst/>
              <a:uLnTx/>
              <a:uFillTx/>
            </a:endParaRPr>
          </a:p>
        </p:txBody>
      </p:sp>
      <p:sp>
        <p:nvSpPr>
          <p:cNvPr id="13" name="Meta Oval 15">
            <a:extLst>
              <a:ext uri="{FF2B5EF4-FFF2-40B4-BE49-F238E27FC236}">
                <a16:creationId xmlns:a16="http://schemas.microsoft.com/office/drawing/2014/main" id="{1CE27F78-7A08-436D-95B8-0D4364676C88}"/>
              </a:ext>
            </a:extLst>
          </p:cNvPr>
          <p:cNvSpPr/>
          <p:nvPr/>
        </p:nvSpPr>
        <p:spPr>
          <a:xfrm rot="1724920">
            <a:off x="9253810" y="3121771"/>
            <a:ext cx="1196309" cy="591879"/>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Meta Rectangle 19">
            <a:extLst>
              <a:ext uri="{FF2B5EF4-FFF2-40B4-BE49-F238E27FC236}">
                <a16:creationId xmlns:a16="http://schemas.microsoft.com/office/drawing/2014/main" id="{CB0ABC5D-EF52-484D-BAC1-C6CAF7E43216}"/>
              </a:ext>
            </a:extLst>
          </p:cNvPr>
          <p:cNvSpPr/>
          <p:nvPr/>
        </p:nvSpPr>
        <p:spPr>
          <a:xfrm>
            <a:off x="8686526" y="674177"/>
            <a:ext cx="2978463"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FF0000"/>
                </a:solidFill>
                <a:effectLst/>
                <a:uLnTx/>
                <a:uFillTx/>
              </a:rPr>
              <a:t>Meta (Name) Nodes</a:t>
            </a:r>
          </a:p>
        </p:txBody>
      </p:sp>
      <p:sp>
        <p:nvSpPr>
          <p:cNvPr id="15" name="Meta Oval 15">
            <a:extLst>
              <a:ext uri="{FF2B5EF4-FFF2-40B4-BE49-F238E27FC236}">
                <a16:creationId xmlns:a16="http://schemas.microsoft.com/office/drawing/2014/main" id="{3C3B5FE2-A021-4654-AD34-04975DC6B5BE}"/>
              </a:ext>
            </a:extLst>
          </p:cNvPr>
          <p:cNvSpPr/>
          <p:nvPr/>
        </p:nvSpPr>
        <p:spPr>
          <a:xfrm>
            <a:off x="3419880" y="3873377"/>
            <a:ext cx="540000" cy="540000"/>
          </a:xfrm>
          <a:prstGeom prst="ellipse">
            <a:avLst/>
          </a:prstGeom>
          <a:noFill/>
          <a:ln w="38100" cap="flat" cmpd="sng" algn="ctr">
            <a:solidFill>
              <a:srgbClr val="00B05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Meta Rectangle 19">
            <a:extLst>
              <a:ext uri="{FF2B5EF4-FFF2-40B4-BE49-F238E27FC236}">
                <a16:creationId xmlns:a16="http://schemas.microsoft.com/office/drawing/2014/main" id="{4A835C87-1627-4366-9E29-078B4B10D650}"/>
              </a:ext>
            </a:extLst>
          </p:cNvPr>
          <p:cNvSpPr/>
          <p:nvPr/>
        </p:nvSpPr>
        <p:spPr>
          <a:xfrm>
            <a:off x="3587972" y="3192255"/>
            <a:ext cx="2324675" cy="677108"/>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00B050"/>
                </a:solidFill>
                <a:effectLst/>
                <a:uLnTx/>
                <a:uFillTx/>
              </a:rPr>
              <a:t>New Synonyms</a:t>
            </a:r>
          </a:p>
          <a:p>
            <a:pPr marL="0" marR="0" lvl="0" indent="0" defTabSz="914400" eaLnBrk="1" fontAlgn="auto" latinLnBrk="0" hangingPunct="1">
              <a:lnSpc>
                <a:spcPct val="100000"/>
              </a:lnSpc>
              <a:spcBef>
                <a:spcPts val="0"/>
              </a:spcBef>
              <a:spcAft>
                <a:spcPts val="0"/>
              </a:spcAft>
              <a:buClrTx/>
              <a:buSzTx/>
              <a:buFontTx/>
              <a:buNone/>
              <a:tabLst/>
              <a:defRPr/>
            </a:pPr>
            <a:r>
              <a:rPr lang="en-US" sz="1400" kern="0" dirty="0">
                <a:solidFill>
                  <a:srgbClr val="00B050"/>
                </a:solidFill>
              </a:rPr>
              <a:t>from text mining</a:t>
            </a:r>
            <a:endParaRPr kumimoji="0" lang="en-US" sz="2000" b="0" i="0" u="none" strike="noStrike" kern="0" cap="none" spc="0" normalizeH="0" baseline="0" noProof="0" dirty="0">
              <a:ln>
                <a:noFill/>
              </a:ln>
              <a:solidFill>
                <a:srgbClr val="00B050"/>
              </a:solidFill>
              <a:effectLst/>
              <a:uLnTx/>
              <a:uFillTx/>
            </a:endParaRPr>
          </a:p>
        </p:txBody>
      </p:sp>
      <p:sp>
        <p:nvSpPr>
          <p:cNvPr id="17" name="Meta Oval 15">
            <a:extLst>
              <a:ext uri="{FF2B5EF4-FFF2-40B4-BE49-F238E27FC236}">
                <a16:creationId xmlns:a16="http://schemas.microsoft.com/office/drawing/2014/main" id="{FB67D228-3E4D-48A2-9740-2364C4970F83}"/>
              </a:ext>
            </a:extLst>
          </p:cNvPr>
          <p:cNvSpPr/>
          <p:nvPr/>
        </p:nvSpPr>
        <p:spPr>
          <a:xfrm>
            <a:off x="7777843" y="5841295"/>
            <a:ext cx="1196309" cy="591879"/>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Meta Oval 15">
            <a:extLst>
              <a:ext uri="{FF2B5EF4-FFF2-40B4-BE49-F238E27FC236}">
                <a16:creationId xmlns:a16="http://schemas.microsoft.com/office/drawing/2014/main" id="{121CBD38-B85E-4F86-95A8-CD36A732260F}"/>
              </a:ext>
            </a:extLst>
          </p:cNvPr>
          <p:cNvSpPr/>
          <p:nvPr/>
        </p:nvSpPr>
        <p:spPr>
          <a:xfrm>
            <a:off x="1144712" y="5701819"/>
            <a:ext cx="1783836" cy="591879"/>
          </a:xfrm>
          <a:prstGeom prst="ellipse">
            <a:avLst/>
          </a:prstGeom>
          <a:noFill/>
          <a:ln w="381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BASF Oval 14">
            <a:extLst>
              <a:ext uri="{FF2B5EF4-FFF2-40B4-BE49-F238E27FC236}">
                <a16:creationId xmlns:a16="http://schemas.microsoft.com/office/drawing/2014/main" id="{C3B84FF1-696C-440F-BDAD-3085C6A5B290}"/>
              </a:ext>
            </a:extLst>
          </p:cNvPr>
          <p:cNvSpPr/>
          <p:nvPr/>
        </p:nvSpPr>
        <p:spPr>
          <a:xfrm rot="3752578">
            <a:off x="-79337" y="3703458"/>
            <a:ext cx="3554966" cy="2329662"/>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Lit Oval 13">
            <a:extLst>
              <a:ext uri="{FF2B5EF4-FFF2-40B4-BE49-F238E27FC236}">
                <a16:creationId xmlns:a16="http://schemas.microsoft.com/office/drawing/2014/main" id="{9078D2F4-1042-47EA-B9C1-A0F4B22B73AB}"/>
              </a:ext>
            </a:extLst>
          </p:cNvPr>
          <p:cNvSpPr/>
          <p:nvPr/>
        </p:nvSpPr>
        <p:spPr>
          <a:xfrm rot="459988">
            <a:off x="5186484" y="1218638"/>
            <a:ext cx="7000085" cy="2384180"/>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ooter Placeholder 22">
            <a:extLst>
              <a:ext uri="{FF2B5EF4-FFF2-40B4-BE49-F238E27FC236}">
                <a16:creationId xmlns:a16="http://schemas.microsoft.com/office/drawing/2014/main" id="{F361149A-5EEE-4F29-BB91-B2A941AD09A7}"/>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18901364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orful&#10;&#10;Description automatically generated">
            <a:extLst>
              <a:ext uri="{FF2B5EF4-FFF2-40B4-BE49-F238E27FC236}">
                <a16:creationId xmlns:a16="http://schemas.microsoft.com/office/drawing/2014/main" id="{370DA154-1B50-4096-AFF5-E1B0B7AD6EB1}"/>
              </a:ext>
            </a:extLst>
          </p:cNvPr>
          <p:cNvPicPr>
            <a:picLocks noChangeAspect="1"/>
          </p:cNvPicPr>
          <p:nvPr/>
        </p:nvPicPr>
        <p:blipFill rotWithShape="1">
          <a:blip r:embed="rId2">
            <a:extLst>
              <a:ext uri="{28A0092B-C50C-407E-A947-70E740481C1C}">
                <a14:useLocalDpi xmlns:a14="http://schemas.microsoft.com/office/drawing/2010/main" val="0"/>
              </a:ext>
            </a:extLst>
          </a:blip>
          <a:srcRect l="6101" r="6376"/>
          <a:stretch/>
        </p:blipFill>
        <p:spPr>
          <a:xfrm>
            <a:off x="2752570" y="0"/>
            <a:ext cx="9439430"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a:t>
            </a:r>
            <a:br>
              <a:rPr lang="de-DE" dirty="0"/>
            </a:br>
            <a:r>
              <a:rPr lang="de-DE" dirty="0"/>
              <a:t>Steering </a:t>
            </a:r>
            <a:br>
              <a:rPr lang="de-DE" dirty="0"/>
            </a:br>
            <a:r>
              <a:rPr lang="de-DE" dirty="0"/>
              <a:t>Knowledge </a:t>
            </a:r>
            <a:br>
              <a:rPr lang="de-DE" dirty="0"/>
            </a:br>
            <a:r>
              <a:rPr lang="de-DE" dirty="0"/>
              <a:t>Graph</a:t>
            </a:r>
            <a:br>
              <a:rPr lang="de-DE" dirty="0"/>
            </a:br>
            <a:br>
              <a:rPr lang="de-DE" dirty="0"/>
            </a:br>
            <a:r>
              <a:rPr lang="de-DE" dirty="0" err="1"/>
              <a:t>Node</a:t>
            </a:r>
            <a:r>
              <a:rPr lang="de-DE" dirty="0"/>
              <a:t> </a:t>
            </a:r>
            <a:r>
              <a:rPr lang="de-DE" dirty="0" err="1"/>
              <a:t>Types</a:t>
            </a:r>
            <a:r>
              <a:rPr lang="de-DE" dirty="0"/>
              <a:t>:</a:t>
            </a:r>
            <a:br>
              <a:rPr lang="de-DE" dirty="0"/>
            </a:br>
            <a:r>
              <a:rPr lang="de-DE" dirty="0">
                <a:highlight>
                  <a:srgbClr val="FFFF00"/>
                </a:highlight>
              </a:rPr>
              <a:t>******</a:t>
            </a:r>
            <a:br>
              <a:rPr lang="de-DE" dirty="0"/>
            </a:br>
            <a:r>
              <a:rPr lang="de-DE" dirty="0">
                <a:highlight>
                  <a:srgbClr val="FF0000"/>
                </a:highlight>
              </a:rPr>
              <a:t>******</a:t>
            </a:r>
            <a:br>
              <a:rPr lang="de-DE" dirty="0"/>
            </a:br>
            <a:r>
              <a:rPr lang="de-DE" dirty="0">
                <a:highlight>
                  <a:srgbClr val="CC0099"/>
                </a:highlight>
              </a:rPr>
              <a:t>******</a:t>
            </a:r>
            <a:br>
              <a:rPr lang="de-DE" dirty="0"/>
            </a:br>
            <a:r>
              <a:rPr lang="de-DE" dirty="0"/>
              <a:t>******</a:t>
            </a:r>
            <a:br>
              <a:rPr lang="de-DE" dirty="0"/>
            </a:br>
            <a:r>
              <a:rPr lang="de-DE" dirty="0">
                <a:solidFill>
                  <a:schemeClr val="tx1"/>
                </a:solidFill>
                <a:highlight>
                  <a:srgbClr val="0000FF"/>
                </a:highlight>
              </a:rPr>
              <a:t>******</a:t>
            </a:r>
            <a:br>
              <a:rPr lang="de-DE" dirty="0">
                <a:highlight>
                  <a:srgbClr val="1DE9FF"/>
                </a:highlight>
              </a:rPr>
            </a:br>
            <a:r>
              <a:rPr lang="de-DE" dirty="0">
                <a:highlight>
                  <a:srgbClr val="1DE9FF"/>
                </a:highlight>
              </a:rPr>
              <a:t>******</a:t>
            </a:r>
            <a:br>
              <a:rPr lang="de-DE" dirty="0"/>
            </a:b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Oval 6">
            <a:extLst>
              <a:ext uri="{FF2B5EF4-FFF2-40B4-BE49-F238E27FC236}">
                <a16:creationId xmlns:a16="http://schemas.microsoft.com/office/drawing/2014/main" id="{6D243EF6-99F6-4932-A1F2-E272DF0A40A2}"/>
              </a:ext>
            </a:extLst>
          </p:cNvPr>
          <p:cNvSpPr/>
          <p:nvPr/>
        </p:nvSpPr>
        <p:spPr>
          <a:xfrm>
            <a:off x="2957746" y="1834855"/>
            <a:ext cx="2174655" cy="605564"/>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8" name="TextBox 7">
            <a:extLst>
              <a:ext uri="{FF2B5EF4-FFF2-40B4-BE49-F238E27FC236}">
                <a16:creationId xmlns:a16="http://schemas.microsoft.com/office/drawing/2014/main" id="{B5E586BF-4AC0-4D76-91A4-1D85BB3AE843}"/>
              </a:ext>
            </a:extLst>
          </p:cNvPr>
          <p:cNvSpPr txBox="1"/>
          <p:nvPr/>
        </p:nvSpPr>
        <p:spPr>
          <a:xfrm>
            <a:off x="3070214" y="2002164"/>
            <a:ext cx="1937786" cy="276999"/>
          </a:xfrm>
          <a:prstGeom prst="rect">
            <a:avLst/>
          </a:prstGeom>
          <a:noFill/>
          <a:ln>
            <a:noFill/>
          </a:ln>
        </p:spPr>
        <p:txBody>
          <a:bodyPr wrap="square" lIns="0" tIns="0" rIns="0" bIns="0" rtlCol="0" anchor="ctr">
            <a:spAutoFit/>
          </a:bodyPr>
          <a:lstStyle/>
          <a:p>
            <a:pPr lvl="1"/>
            <a:r>
              <a:rPr lang="en-GB" i="1" dirty="0">
                <a:solidFill>
                  <a:srgbClr val="FFFF00"/>
                </a:solidFill>
                <a:latin typeface="Cambria Math" panose="02040503050406030204" pitchFamily="18" charset="0"/>
              </a:rPr>
              <a:t>******</a:t>
            </a:r>
          </a:p>
        </p:txBody>
      </p:sp>
      <p:sp>
        <p:nvSpPr>
          <p:cNvPr id="5" name="Arc 4">
            <a:extLst>
              <a:ext uri="{FF2B5EF4-FFF2-40B4-BE49-F238E27FC236}">
                <a16:creationId xmlns:a16="http://schemas.microsoft.com/office/drawing/2014/main" id="{5DC1DCF0-4903-4AD4-BB93-A45A43168CBF}"/>
              </a:ext>
            </a:extLst>
          </p:cNvPr>
          <p:cNvSpPr/>
          <p:nvPr/>
        </p:nvSpPr>
        <p:spPr>
          <a:xfrm flipH="1" flipV="1">
            <a:off x="4826333" y="1344345"/>
            <a:ext cx="3945198" cy="2030684"/>
          </a:xfrm>
          <a:prstGeom prst="arc">
            <a:avLst/>
          </a:prstGeom>
          <a:ln w="38100">
            <a:solidFill>
              <a:srgbClr val="FFFF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0" name="Oval 9">
            <a:extLst>
              <a:ext uri="{FF2B5EF4-FFF2-40B4-BE49-F238E27FC236}">
                <a16:creationId xmlns:a16="http://schemas.microsoft.com/office/drawing/2014/main" id="{1C79A5F2-FA71-4567-8212-135185F71A98}"/>
              </a:ext>
            </a:extLst>
          </p:cNvPr>
          <p:cNvSpPr/>
          <p:nvPr/>
        </p:nvSpPr>
        <p:spPr>
          <a:xfrm>
            <a:off x="5047934" y="261397"/>
            <a:ext cx="2174655" cy="605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1" name="TextBox 10">
            <a:extLst>
              <a:ext uri="{FF2B5EF4-FFF2-40B4-BE49-F238E27FC236}">
                <a16:creationId xmlns:a16="http://schemas.microsoft.com/office/drawing/2014/main" id="{CF0E4ECA-6A17-408E-838A-251FC8012D34}"/>
              </a:ext>
            </a:extLst>
          </p:cNvPr>
          <p:cNvSpPr txBox="1"/>
          <p:nvPr/>
        </p:nvSpPr>
        <p:spPr>
          <a:xfrm>
            <a:off x="5160402" y="428706"/>
            <a:ext cx="1937786" cy="276999"/>
          </a:xfrm>
          <a:prstGeom prst="rect">
            <a:avLst/>
          </a:prstGeom>
          <a:noFill/>
          <a:ln>
            <a:noFill/>
          </a:ln>
        </p:spPr>
        <p:txBody>
          <a:bodyPr wrap="square" lIns="0" tIns="0" rIns="0" bIns="0" rtlCol="0" anchor="ctr">
            <a:spAutoFit/>
          </a:bodyPr>
          <a:lstStyle/>
          <a:p>
            <a:pPr lvl="1"/>
            <a:r>
              <a:rPr lang="en-GB" i="1" dirty="0">
                <a:solidFill>
                  <a:srgbClr val="FF0000"/>
                </a:solidFill>
                <a:latin typeface="Cambria Math" panose="02040503050406030204" pitchFamily="18" charset="0"/>
              </a:rPr>
              <a:t>******</a:t>
            </a:r>
          </a:p>
        </p:txBody>
      </p:sp>
      <p:sp>
        <p:nvSpPr>
          <p:cNvPr id="12" name="Arc 11">
            <a:extLst>
              <a:ext uri="{FF2B5EF4-FFF2-40B4-BE49-F238E27FC236}">
                <a16:creationId xmlns:a16="http://schemas.microsoft.com/office/drawing/2014/main" id="{52789638-683C-4585-9F74-264008DCF8D7}"/>
              </a:ext>
            </a:extLst>
          </p:cNvPr>
          <p:cNvSpPr/>
          <p:nvPr/>
        </p:nvSpPr>
        <p:spPr>
          <a:xfrm flipH="1" flipV="1">
            <a:off x="6480778" y="-769082"/>
            <a:ext cx="1949363" cy="3239780"/>
          </a:xfrm>
          <a:prstGeom prst="arc">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3" name="Oval 12">
            <a:extLst>
              <a:ext uri="{FF2B5EF4-FFF2-40B4-BE49-F238E27FC236}">
                <a16:creationId xmlns:a16="http://schemas.microsoft.com/office/drawing/2014/main" id="{B1A7241F-8490-40DA-BED0-A2ED0EEE650F}"/>
              </a:ext>
            </a:extLst>
          </p:cNvPr>
          <p:cNvSpPr/>
          <p:nvPr/>
        </p:nvSpPr>
        <p:spPr>
          <a:xfrm>
            <a:off x="3801490" y="1013301"/>
            <a:ext cx="2174655" cy="605564"/>
          </a:xfrm>
          <a:prstGeom prst="ellipse">
            <a:avLst/>
          </a:prstGeom>
          <a:noFill/>
          <a:ln w="38100">
            <a:solidFill>
              <a:srgbClr val="CC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4" name="TextBox 13">
            <a:extLst>
              <a:ext uri="{FF2B5EF4-FFF2-40B4-BE49-F238E27FC236}">
                <a16:creationId xmlns:a16="http://schemas.microsoft.com/office/drawing/2014/main" id="{5619911C-487E-4B35-A188-0D811CA21BD4}"/>
              </a:ext>
            </a:extLst>
          </p:cNvPr>
          <p:cNvSpPr txBox="1"/>
          <p:nvPr/>
        </p:nvSpPr>
        <p:spPr>
          <a:xfrm>
            <a:off x="3913958" y="1180610"/>
            <a:ext cx="1937786" cy="276999"/>
          </a:xfrm>
          <a:prstGeom prst="rect">
            <a:avLst/>
          </a:prstGeom>
          <a:noFill/>
          <a:ln>
            <a:noFill/>
          </a:ln>
        </p:spPr>
        <p:txBody>
          <a:bodyPr wrap="square" lIns="0" tIns="0" rIns="0" bIns="0" rtlCol="0" anchor="ctr">
            <a:spAutoFit/>
          </a:bodyPr>
          <a:lstStyle/>
          <a:p>
            <a:pPr lvl="1"/>
            <a:r>
              <a:rPr lang="en-GB" i="1" dirty="0">
                <a:solidFill>
                  <a:srgbClr val="CC0099"/>
                </a:solidFill>
                <a:latin typeface="Cambria Math" panose="02040503050406030204" pitchFamily="18" charset="0"/>
              </a:rPr>
              <a:t>******</a:t>
            </a:r>
          </a:p>
        </p:txBody>
      </p:sp>
      <p:sp>
        <p:nvSpPr>
          <p:cNvPr id="15" name="Arc 14">
            <a:extLst>
              <a:ext uri="{FF2B5EF4-FFF2-40B4-BE49-F238E27FC236}">
                <a16:creationId xmlns:a16="http://schemas.microsoft.com/office/drawing/2014/main" id="{80385AB5-0D89-44BD-9C3B-8CDF7149FA4C}"/>
              </a:ext>
            </a:extLst>
          </p:cNvPr>
          <p:cNvSpPr/>
          <p:nvPr/>
        </p:nvSpPr>
        <p:spPr>
          <a:xfrm flipH="1" flipV="1">
            <a:off x="5203797" y="200835"/>
            <a:ext cx="5050816" cy="2808810"/>
          </a:xfrm>
          <a:prstGeom prst="arc">
            <a:avLst/>
          </a:prstGeom>
          <a:ln w="38100">
            <a:solidFill>
              <a:srgbClr val="CC009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6" name="Oval 15">
            <a:extLst>
              <a:ext uri="{FF2B5EF4-FFF2-40B4-BE49-F238E27FC236}">
                <a16:creationId xmlns:a16="http://schemas.microsoft.com/office/drawing/2014/main" id="{2DEE7F90-2A8E-4510-815C-207F2E32D0AD}"/>
              </a:ext>
            </a:extLst>
          </p:cNvPr>
          <p:cNvSpPr/>
          <p:nvPr/>
        </p:nvSpPr>
        <p:spPr>
          <a:xfrm>
            <a:off x="8755818" y="200835"/>
            <a:ext cx="2174655" cy="605564"/>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7" name="TextBox 16">
            <a:extLst>
              <a:ext uri="{FF2B5EF4-FFF2-40B4-BE49-F238E27FC236}">
                <a16:creationId xmlns:a16="http://schemas.microsoft.com/office/drawing/2014/main" id="{A4D29863-C308-4ED0-8A68-2A528C2E6CBB}"/>
              </a:ext>
            </a:extLst>
          </p:cNvPr>
          <p:cNvSpPr txBox="1"/>
          <p:nvPr/>
        </p:nvSpPr>
        <p:spPr>
          <a:xfrm>
            <a:off x="8868286" y="368144"/>
            <a:ext cx="1937786" cy="276999"/>
          </a:xfrm>
          <a:prstGeom prst="rect">
            <a:avLst/>
          </a:prstGeom>
          <a:noFill/>
          <a:ln>
            <a:noFill/>
          </a:ln>
        </p:spPr>
        <p:txBody>
          <a:bodyPr wrap="square" lIns="0" tIns="0" rIns="0" bIns="0" rtlCol="0" anchor="ctr">
            <a:spAutoFit/>
          </a:bodyPr>
          <a:lstStyle/>
          <a:p>
            <a:pPr lvl="1"/>
            <a:r>
              <a:rPr lang="en-GB" i="1" dirty="0">
                <a:solidFill>
                  <a:schemeClr val="bg1">
                    <a:lumMod val="95000"/>
                  </a:schemeClr>
                </a:solidFill>
                <a:latin typeface="Cambria Math" panose="02040503050406030204" pitchFamily="18" charset="0"/>
              </a:rPr>
              <a:t>******</a:t>
            </a:r>
          </a:p>
        </p:txBody>
      </p:sp>
      <p:sp>
        <p:nvSpPr>
          <p:cNvPr id="18" name="Arc 17">
            <a:extLst>
              <a:ext uri="{FF2B5EF4-FFF2-40B4-BE49-F238E27FC236}">
                <a16:creationId xmlns:a16="http://schemas.microsoft.com/office/drawing/2014/main" id="{9960D768-5F1D-40EA-A864-712D7D7910B6}"/>
              </a:ext>
            </a:extLst>
          </p:cNvPr>
          <p:cNvSpPr/>
          <p:nvPr/>
        </p:nvSpPr>
        <p:spPr>
          <a:xfrm rot="16982849" flipH="1" flipV="1">
            <a:off x="6472836" y="-437291"/>
            <a:ext cx="4685820" cy="2038280"/>
          </a:xfrm>
          <a:prstGeom prst="arc">
            <a:avLst/>
          </a:prstGeom>
          <a:ln w="3810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19" name="Oval 18">
            <a:extLst>
              <a:ext uri="{FF2B5EF4-FFF2-40B4-BE49-F238E27FC236}">
                <a16:creationId xmlns:a16="http://schemas.microsoft.com/office/drawing/2014/main" id="{628847FB-A5CA-45B6-96C9-DD3976D27B53}"/>
              </a:ext>
            </a:extLst>
          </p:cNvPr>
          <p:cNvSpPr/>
          <p:nvPr/>
        </p:nvSpPr>
        <p:spPr>
          <a:xfrm>
            <a:off x="9913454" y="2636196"/>
            <a:ext cx="2174655" cy="605564"/>
          </a:xfrm>
          <a:prstGeom prst="ellipse">
            <a:avLst/>
          </a:prstGeom>
          <a:noFill/>
          <a:ln w="38100">
            <a:solidFill>
              <a:srgbClr val="1D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20" name="TextBox 19">
            <a:extLst>
              <a:ext uri="{FF2B5EF4-FFF2-40B4-BE49-F238E27FC236}">
                <a16:creationId xmlns:a16="http://schemas.microsoft.com/office/drawing/2014/main" id="{964E78D2-B4B3-4B47-ADB1-E6EBD6F7715D}"/>
              </a:ext>
            </a:extLst>
          </p:cNvPr>
          <p:cNvSpPr txBox="1"/>
          <p:nvPr/>
        </p:nvSpPr>
        <p:spPr>
          <a:xfrm>
            <a:off x="9789749" y="2803505"/>
            <a:ext cx="1937786" cy="276999"/>
          </a:xfrm>
          <a:prstGeom prst="rect">
            <a:avLst/>
          </a:prstGeom>
          <a:noFill/>
          <a:ln>
            <a:noFill/>
          </a:ln>
        </p:spPr>
        <p:txBody>
          <a:bodyPr wrap="square" lIns="0" tIns="0" rIns="0" bIns="0" rtlCol="0" anchor="ctr">
            <a:spAutoFit/>
          </a:bodyPr>
          <a:lstStyle/>
          <a:p>
            <a:pPr lvl="1"/>
            <a:r>
              <a:rPr lang="en-GB" i="1" dirty="0">
                <a:solidFill>
                  <a:srgbClr val="1DE9FF"/>
                </a:solidFill>
                <a:latin typeface="Cambria Math" panose="02040503050406030204" pitchFamily="18" charset="0"/>
              </a:rPr>
              <a:t>******</a:t>
            </a:r>
          </a:p>
        </p:txBody>
      </p:sp>
      <p:sp>
        <p:nvSpPr>
          <p:cNvPr id="21" name="Arc 20">
            <a:extLst>
              <a:ext uri="{FF2B5EF4-FFF2-40B4-BE49-F238E27FC236}">
                <a16:creationId xmlns:a16="http://schemas.microsoft.com/office/drawing/2014/main" id="{5FB64684-C868-48DC-98D1-C292C36A9BBC}"/>
              </a:ext>
            </a:extLst>
          </p:cNvPr>
          <p:cNvSpPr/>
          <p:nvPr/>
        </p:nvSpPr>
        <p:spPr>
          <a:xfrm rot="5400000" flipH="1" flipV="1">
            <a:off x="8714648" y="2885903"/>
            <a:ext cx="2381892" cy="2516309"/>
          </a:xfrm>
          <a:prstGeom prst="arc">
            <a:avLst/>
          </a:prstGeom>
          <a:ln w="38100">
            <a:solidFill>
              <a:srgbClr val="1DE9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3316160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orful&#10;&#10;Description automatically generated">
            <a:extLst>
              <a:ext uri="{FF2B5EF4-FFF2-40B4-BE49-F238E27FC236}">
                <a16:creationId xmlns:a16="http://schemas.microsoft.com/office/drawing/2014/main" id="{370DA154-1B50-4096-AFF5-E1B0B7AD6EB1}"/>
              </a:ext>
            </a:extLst>
          </p:cNvPr>
          <p:cNvPicPr>
            <a:picLocks noChangeAspect="1"/>
          </p:cNvPicPr>
          <p:nvPr/>
        </p:nvPicPr>
        <p:blipFill rotWithShape="1">
          <a:blip r:embed="rId2">
            <a:extLst>
              <a:ext uri="{28A0092B-C50C-407E-A947-70E740481C1C}">
                <a14:useLocalDpi xmlns:a14="http://schemas.microsoft.com/office/drawing/2010/main" val="0"/>
              </a:ext>
            </a:extLst>
          </a:blip>
          <a:srcRect l="6101" r="6376"/>
          <a:stretch/>
        </p:blipFill>
        <p:spPr>
          <a:xfrm>
            <a:off x="2752570" y="0"/>
            <a:ext cx="9439430"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a:t>
            </a:r>
            <a:br>
              <a:rPr lang="de-DE" dirty="0"/>
            </a:br>
            <a:r>
              <a:rPr lang="de-DE" dirty="0"/>
              <a:t>Steering </a:t>
            </a:r>
            <a:br>
              <a:rPr lang="de-DE" dirty="0"/>
            </a:br>
            <a:r>
              <a:rPr lang="de-DE" dirty="0"/>
              <a:t>Knowledge </a:t>
            </a:r>
            <a:br>
              <a:rPr lang="de-DE" dirty="0"/>
            </a:br>
            <a:r>
              <a:rPr lang="de-DE" dirty="0"/>
              <a:t>Graph</a:t>
            </a:r>
            <a:br>
              <a:rPr lang="de-DE" dirty="0"/>
            </a:br>
            <a:br>
              <a:rPr lang="de-DE" dirty="0"/>
            </a:br>
            <a:r>
              <a:rPr lang="de-DE" dirty="0" err="1"/>
              <a:t>Node</a:t>
            </a:r>
            <a:r>
              <a:rPr lang="de-DE" dirty="0"/>
              <a:t> </a:t>
            </a:r>
            <a:r>
              <a:rPr lang="de-DE" dirty="0" err="1"/>
              <a:t>Types</a:t>
            </a:r>
            <a:r>
              <a:rPr lang="de-DE" dirty="0"/>
              <a:t>:</a:t>
            </a:r>
            <a:br>
              <a:rPr lang="de-DE" dirty="0"/>
            </a:br>
            <a:r>
              <a:rPr lang="de-DE" dirty="0">
                <a:highlight>
                  <a:srgbClr val="FFFF00"/>
                </a:highlight>
              </a:rPr>
              <a:t>******</a:t>
            </a:r>
            <a:br>
              <a:rPr lang="de-DE" dirty="0"/>
            </a:br>
            <a:r>
              <a:rPr lang="de-DE" dirty="0">
                <a:highlight>
                  <a:srgbClr val="FF0000"/>
                </a:highlight>
              </a:rPr>
              <a:t>******</a:t>
            </a:r>
            <a:br>
              <a:rPr lang="de-DE" dirty="0"/>
            </a:br>
            <a:r>
              <a:rPr lang="de-DE" dirty="0">
                <a:highlight>
                  <a:srgbClr val="CC0099"/>
                </a:highlight>
              </a:rPr>
              <a:t>******</a:t>
            </a:r>
            <a:br>
              <a:rPr lang="de-DE" dirty="0"/>
            </a:br>
            <a:r>
              <a:rPr lang="de-DE" dirty="0"/>
              <a:t>******</a:t>
            </a:r>
            <a:br>
              <a:rPr lang="de-DE" dirty="0"/>
            </a:br>
            <a:r>
              <a:rPr lang="de-DE" dirty="0">
                <a:solidFill>
                  <a:schemeClr val="tx1"/>
                </a:solidFill>
                <a:highlight>
                  <a:srgbClr val="0000FF"/>
                </a:highlight>
              </a:rPr>
              <a:t>******</a:t>
            </a:r>
            <a:br>
              <a:rPr lang="de-DE" dirty="0">
                <a:highlight>
                  <a:srgbClr val="1DE9FF"/>
                </a:highlight>
              </a:rPr>
            </a:br>
            <a:r>
              <a:rPr lang="de-DE" dirty="0">
                <a:highlight>
                  <a:srgbClr val="1DE9FF"/>
                </a:highlight>
              </a:rPr>
              <a:t>******</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41</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9" name="Oval 18">
            <a:extLst>
              <a:ext uri="{FF2B5EF4-FFF2-40B4-BE49-F238E27FC236}">
                <a16:creationId xmlns:a16="http://schemas.microsoft.com/office/drawing/2014/main" id="{628847FB-A5CA-45B6-96C9-DD3976D27B53}"/>
              </a:ext>
            </a:extLst>
          </p:cNvPr>
          <p:cNvSpPr/>
          <p:nvPr/>
        </p:nvSpPr>
        <p:spPr>
          <a:xfrm>
            <a:off x="9913454" y="2636196"/>
            <a:ext cx="2174655" cy="605564"/>
          </a:xfrm>
          <a:prstGeom prst="ellipse">
            <a:avLst/>
          </a:prstGeom>
          <a:noFill/>
          <a:ln w="38100">
            <a:solidFill>
              <a:srgbClr val="1DE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20" name="TextBox 19">
            <a:extLst>
              <a:ext uri="{FF2B5EF4-FFF2-40B4-BE49-F238E27FC236}">
                <a16:creationId xmlns:a16="http://schemas.microsoft.com/office/drawing/2014/main" id="{964E78D2-B4B3-4B47-ADB1-E6EBD6F7715D}"/>
              </a:ext>
            </a:extLst>
          </p:cNvPr>
          <p:cNvSpPr txBox="1"/>
          <p:nvPr/>
        </p:nvSpPr>
        <p:spPr>
          <a:xfrm>
            <a:off x="9789749" y="2803505"/>
            <a:ext cx="1937786" cy="276999"/>
          </a:xfrm>
          <a:prstGeom prst="rect">
            <a:avLst/>
          </a:prstGeom>
          <a:noFill/>
          <a:ln>
            <a:noFill/>
          </a:ln>
        </p:spPr>
        <p:txBody>
          <a:bodyPr wrap="square" lIns="0" tIns="0" rIns="0" bIns="0" rtlCol="0" anchor="ctr">
            <a:spAutoFit/>
          </a:bodyPr>
          <a:lstStyle/>
          <a:p>
            <a:pPr lvl="1"/>
            <a:r>
              <a:rPr lang="en-GB" i="1" dirty="0">
                <a:solidFill>
                  <a:srgbClr val="1DE9FF"/>
                </a:solidFill>
                <a:latin typeface="Cambria Math" panose="02040503050406030204" pitchFamily="18" charset="0"/>
              </a:rPr>
              <a:t>******</a:t>
            </a:r>
          </a:p>
        </p:txBody>
      </p:sp>
      <p:sp>
        <p:nvSpPr>
          <p:cNvPr id="21" name="Arc 20">
            <a:extLst>
              <a:ext uri="{FF2B5EF4-FFF2-40B4-BE49-F238E27FC236}">
                <a16:creationId xmlns:a16="http://schemas.microsoft.com/office/drawing/2014/main" id="{5FB64684-C868-48DC-98D1-C292C36A9BBC}"/>
              </a:ext>
            </a:extLst>
          </p:cNvPr>
          <p:cNvSpPr/>
          <p:nvPr/>
        </p:nvSpPr>
        <p:spPr>
          <a:xfrm rot="5400000" flipH="1" flipV="1">
            <a:off x="8714648" y="2885903"/>
            <a:ext cx="2381892" cy="2516309"/>
          </a:xfrm>
          <a:prstGeom prst="arc">
            <a:avLst/>
          </a:prstGeom>
          <a:ln w="38100">
            <a:solidFill>
              <a:srgbClr val="1DE9FF"/>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3" name="Oval 22">
            <a:extLst>
              <a:ext uri="{FF2B5EF4-FFF2-40B4-BE49-F238E27FC236}">
                <a16:creationId xmlns:a16="http://schemas.microsoft.com/office/drawing/2014/main" id="{4017C850-6B0F-497D-95D4-5D997215F76D}"/>
              </a:ext>
            </a:extLst>
          </p:cNvPr>
          <p:cNvSpPr/>
          <p:nvPr/>
        </p:nvSpPr>
        <p:spPr>
          <a:xfrm>
            <a:off x="4143894" y="1533249"/>
            <a:ext cx="2356658" cy="60556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24" name="TextBox 23">
            <a:extLst>
              <a:ext uri="{FF2B5EF4-FFF2-40B4-BE49-F238E27FC236}">
                <a16:creationId xmlns:a16="http://schemas.microsoft.com/office/drawing/2014/main" id="{07787CFF-3292-434D-9291-9D090F7EB8C8}"/>
              </a:ext>
            </a:extLst>
          </p:cNvPr>
          <p:cNvSpPr txBox="1"/>
          <p:nvPr/>
        </p:nvSpPr>
        <p:spPr>
          <a:xfrm>
            <a:off x="4513811" y="1683698"/>
            <a:ext cx="1890262" cy="276999"/>
          </a:xfrm>
          <a:prstGeom prst="rect">
            <a:avLst/>
          </a:prstGeom>
          <a:noFill/>
          <a:ln>
            <a:noFill/>
          </a:ln>
        </p:spPr>
        <p:txBody>
          <a:bodyPr wrap="square" lIns="0" tIns="0" rIns="0" bIns="0" rtlCol="0" anchor="ctr">
            <a:spAutoFit/>
          </a:bodyPr>
          <a:lstStyle/>
          <a:p>
            <a:pPr lvl="1"/>
            <a:r>
              <a:rPr lang="en-GB" i="1" dirty="0">
                <a:solidFill>
                  <a:srgbClr val="FF0000"/>
                </a:solidFill>
                <a:latin typeface="Cambria Math" panose="02040503050406030204" pitchFamily="18" charset="0"/>
              </a:rPr>
              <a:t>******</a:t>
            </a:r>
          </a:p>
        </p:txBody>
      </p:sp>
      <p:sp>
        <p:nvSpPr>
          <p:cNvPr id="25" name="Arc 24">
            <a:extLst>
              <a:ext uri="{FF2B5EF4-FFF2-40B4-BE49-F238E27FC236}">
                <a16:creationId xmlns:a16="http://schemas.microsoft.com/office/drawing/2014/main" id="{0C2BEEC3-ED28-4AD3-99A3-5126CDDA991E}"/>
              </a:ext>
            </a:extLst>
          </p:cNvPr>
          <p:cNvSpPr/>
          <p:nvPr/>
        </p:nvSpPr>
        <p:spPr>
          <a:xfrm rot="13491001" flipH="1" flipV="1">
            <a:off x="4733805" y="4693172"/>
            <a:ext cx="1785515" cy="1709106"/>
          </a:xfrm>
          <a:prstGeom prst="arc">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6" name="Arc 25">
            <a:extLst>
              <a:ext uri="{FF2B5EF4-FFF2-40B4-BE49-F238E27FC236}">
                <a16:creationId xmlns:a16="http://schemas.microsoft.com/office/drawing/2014/main" id="{F01A1794-8A8E-4269-8149-598F52088B65}"/>
              </a:ext>
            </a:extLst>
          </p:cNvPr>
          <p:cNvSpPr/>
          <p:nvPr/>
        </p:nvSpPr>
        <p:spPr>
          <a:xfrm rot="16200000" flipH="1" flipV="1">
            <a:off x="7001793" y="4011385"/>
            <a:ext cx="1785515" cy="1709106"/>
          </a:xfrm>
          <a:prstGeom prst="arc">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7" name="Arc 26">
            <a:extLst>
              <a:ext uri="{FF2B5EF4-FFF2-40B4-BE49-F238E27FC236}">
                <a16:creationId xmlns:a16="http://schemas.microsoft.com/office/drawing/2014/main" id="{D615D71F-1A1F-48F6-8C0A-6A6FEC85951D}"/>
              </a:ext>
            </a:extLst>
          </p:cNvPr>
          <p:cNvSpPr/>
          <p:nvPr/>
        </p:nvSpPr>
        <p:spPr>
          <a:xfrm rot="17893853" flipH="1" flipV="1">
            <a:off x="9017677" y="3246019"/>
            <a:ext cx="1785515" cy="1709106"/>
          </a:xfrm>
          <a:prstGeom prst="arc">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Arc 27">
            <a:extLst>
              <a:ext uri="{FF2B5EF4-FFF2-40B4-BE49-F238E27FC236}">
                <a16:creationId xmlns:a16="http://schemas.microsoft.com/office/drawing/2014/main" id="{EA556A8D-F7B6-422D-AD6E-239A8A264CD2}"/>
              </a:ext>
            </a:extLst>
          </p:cNvPr>
          <p:cNvSpPr/>
          <p:nvPr/>
        </p:nvSpPr>
        <p:spPr>
          <a:xfrm rot="941138" flipH="1" flipV="1">
            <a:off x="8979143" y="889104"/>
            <a:ext cx="1000148" cy="1708638"/>
          </a:xfrm>
          <a:prstGeom prst="arc">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9" name="Oval 28">
            <a:extLst>
              <a:ext uri="{FF2B5EF4-FFF2-40B4-BE49-F238E27FC236}">
                <a16:creationId xmlns:a16="http://schemas.microsoft.com/office/drawing/2014/main" id="{43BC86CD-51B9-4612-83EB-2E146959948E}"/>
              </a:ext>
            </a:extLst>
          </p:cNvPr>
          <p:cNvSpPr/>
          <p:nvPr/>
        </p:nvSpPr>
        <p:spPr>
          <a:xfrm>
            <a:off x="5657127" y="6176657"/>
            <a:ext cx="952017" cy="4614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31" name="Oval 30">
            <a:extLst>
              <a:ext uri="{FF2B5EF4-FFF2-40B4-BE49-F238E27FC236}">
                <a16:creationId xmlns:a16="http://schemas.microsoft.com/office/drawing/2014/main" id="{E0A4E8FD-E147-4EA2-AADE-532B4CDA98A8}"/>
              </a:ext>
            </a:extLst>
          </p:cNvPr>
          <p:cNvSpPr/>
          <p:nvPr/>
        </p:nvSpPr>
        <p:spPr>
          <a:xfrm>
            <a:off x="6921143" y="5516261"/>
            <a:ext cx="952017" cy="4614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34" name="Oval 33">
            <a:extLst>
              <a:ext uri="{FF2B5EF4-FFF2-40B4-BE49-F238E27FC236}">
                <a16:creationId xmlns:a16="http://schemas.microsoft.com/office/drawing/2014/main" id="{C31FC69F-2BE1-449C-97F5-B6CE9063FD96}"/>
              </a:ext>
            </a:extLst>
          </p:cNvPr>
          <p:cNvSpPr/>
          <p:nvPr/>
        </p:nvSpPr>
        <p:spPr>
          <a:xfrm>
            <a:off x="8914296" y="1228129"/>
            <a:ext cx="952017" cy="4614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36" name="Oval 35">
            <a:extLst>
              <a:ext uri="{FF2B5EF4-FFF2-40B4-BE49-F238E27FC236}">
                <a16:creationId xmlns:a16="http://schemas.microsoft.com/office/drawing/2014/main" id="{E9998701-D3C1-4443-99A2-FAD3B3E0FEA1}"/>
              </a:ext>
            </a:extLst>
          </p:cNvPr>
          <p:cNvSpPr/>
          <p:nvPr/>
        </p:nvSpPr>
        <p:spPr>
          <a:xfrm>
            <a:off x="10172346" y="4046036"/>
            <a:ext cx="952017" cy="46142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Tree>
    <p:extLst>
      <p:ext uri="{BB962C8B-B14F-4D97-AF65-F5344CB8AC3E}">
        <p14:creationId xmlns:p14="http://schemas.microsoft.com/office/powerpoint/2010/main" val="8494926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orful&#10;&#10;Description automatically generated">
            <a:extLst>
              <a:ext uri="{FF2B5EF4-FFF2-40B4-BE49-F238E27FC236}">
                <a16:creationId xmlns:a16="http://schemas.microsoft.com/office/drawing/2014/main" id="{370DA154-1B50-4096-AFF5-E1B0B7AD6EB1}"/>
              </a:ext>
            </a:extLst>
          </p:cNvPr>
          <p:cNvPicPr>
            <a:picLocks noChangeAspect="1"/>
          </p:cNvPicPr>
          <p:nvPr/>
        </p:nvPicPr>
        <p:blipFill rotWithShape="1">
          <a:blip r:embed="rId2">
            <a:extLst>
              <a:ext uri="{28A0092B-C50C-407E-A947-70E740481C1C}">
                <a14:useLocalDpi xmlns:a14="http://schemas.microsoft.com/office/drawing/2010/main" val="0"/>
              </a:ext>
            </a:extLst>
          </a:blip>
          <a:srcRect l="6101" r="6376"/>
          <a:stretch/>
        </p:blipFill>
        <p:spPr>
          <a:xfrm>
            <a:off x="2752570" y="0"/>
            <a:ext cx="9439430"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a:t>
            </a:r>
            <a:br>
              <a:rPr lang="de-DE" dirty="0"/>
            </a:br>
            <a:r>
              <a:rPr lang="de-DE" dirty="0"/>
              <a:t>Steering </a:t>
            </a:r>
            <a:br>
              <a:rPr lang="de-DE" dirty="0"/>
            </a:br>
            <a:r>
              <a:rPr lang="de-DE" dirty="0"/>
              <a:t>Knowledge </a:t>
            </a:r>
            <a:br>
              <a:rPr lang="de-DE" dirty="0"/>
            </a:br>
            <a:r>
              <a:rPr lang="de-DE" dirty="0"/>
              <a:t>Graph</a:t>
            </a:r>
            <a:br>
              <a:rPr lang="de-DE" dirty="0"/>
            </a:br>
            <a:br>
              <a:rPr lang="de-DE" dirty="0"/>
            </a:br>
            <a:r>
              <a:rPr lang="de-DE" dirty="0" err="1"/>
              <a:t>Node</a:t>
            </a:r>
            <a:r>
              <a:rPr lang="de-DE" dirty="0"/>
              <a:t> </a:t>
            </a:r>
            <a:r>
              <a:rPr lang="de-DE" dirty="0" err="1"/>
              <a:t>Types</a:t>
            </a:r>
            <a:r>
              <a:rPr lang="de-DE" dirty="0"/>
              <a:t>:</a:t>
            </a:r>
            <a:br>
              <a:rPr lang="de-DE" dirty="0"/>
            </a:br>
            <a:r>
              <a:rPr lang="de-DE" dirty="0">
                <a:highlight>
                  <a:srgbClr val="FFFF00"/>
                </a:highlight>
              </a:rPr>
              <a:t>******</a:t>
            </a:r>
            <a:br>
              <a:rPr lang="de-DE" dirty="0"/>
            </a:br>
            <a:r>
              <a:rPr lang="de-DE" dirty="0">
                <a:highlight>
                  <a:srgbClr val="FF0000"/>
                </a:highlight>
              </a:rPr>
              <a:t>******</a:t>
            </a:r>
            <a:br>
              <a:rPr lang="de-DE" dirty="0"/>
            </a:br>
            <a:r>
              <a:rPr lang="de-DE" dirty="0">
                <a:highlight>
                  <a:srgbClr val="CC0099"/>
                </a:highlight>
              </a:rPr>
              <a:t>******</a:t>
            </a:r>
            <a:br>
              <a:rPr lang="de-DE" dirty="0"/>
            </a:br>
            <a:r>
              <a:rPr lang="de-DE" dirty="0"/>
              <a:t>******</a:t>
            </a:r>
            <a:br>
              <a:rPr lang="de-DE" dirty="0"/>
            </a:br>
            <a:r>
              <a:rPr lang="de-DE" dirty="0">
                <a:solidFill>
                  <a:schemeClr val="tx1"/>
                </a:solidFill>
                <a:highlight>
                  <a:srgbClr val="0000FF"/>
                </a:highlight>
              </a:rPr>
              <a:t>******</a:t>
            </a:r>
            <a:br>
              <a:rPr lang="de-DE" dirty="0">
                <a:highlight>
                  <a:srgbClr val="1DE9FF"/>
                </a:highlight>
              </a:rPr>
            </a:br>
            <a:r>
              <a:rPr lang="de-DE" dirty="0">
                <a:highlight>
                  <a:srgbClr val="1DE9FF"/>
                </a:highlight>
              </a:rPr>
              <a:t>******</a:t>
            </a:r>
            <a:br>
              <a:rPr lang="de-DE" dirty="0"/>
            </a:b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9" name="Oval 8">
            <a:extLst>
              <a:ext uri="{FF2B5EF4-FFF2-40B4-BE49-F238E27FC236}">
                <a16:creationId xmlns:a16="http://schemas.microsoft.com/office/drawing/2014/main" id="{C9555F68-C0B6-4B4B-B8A5-50C834AE0688}"/>
              </a:ext>
            </a:extLst>
          </p:cNvPr>
          <p:cNvSpPr/>
          <p:nvPr/>
        </p:nvSpPr>
        <p:spPr>
          <a:xfrm rot="17663846">
            <a:off x="5322144" y="2331661"/>
            <a:ext cx="4768555" cy="1708504"/>
          </a:xfrm>
          <a:prstGeom prst="ellipse">
            <a:avLst/>
          </a:prstGeom>
          <a:noFill/>
          <a:ln>
            <a:solidFill>
              <a:srgbClr val="37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6" name="Oval 15">
            <a:extLst>
              <a:ext uri="{FF2B5EF4-FFF2-40B4-BE49-F238E27FC236}">
                <a16:creationId xmlns:a16="http://schemas.microsoft.com/office/drawing/2014/main" id="{F688636F-BD3E-406C-80A0-08E741D64E94}"/>
              </a:ext>
            </a:extLst>
          </p:cNvPr>
          <p:cNvSpPr/>
          <p:nvPr/>
        </p:nvSpPr>
        <p:spPr>
          <a:xfrm rot="18979082">
            <a:off x="7663981" y="1340424"/>
            <a:ext cx="5133404" cy="1708504"/>
          </a:xfrm>
          <a:prstGeom prst="ellipse">
            <a:avLst/>
          </a:prstGeom>
          <a:noFill/>
          <a:ln>
            <a:solidFill>
              <a:srgbClr val="37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7" name="Oval 16">
            <a:extLst>
              <a:ext uri="{FF2B5EF4-FFF2-40B4-BE49-F238E27FC236}">
                <a16:creationId xmlns:a16="http://schemas.microsoft.com/office/drawing/2014/main" id="{11D4BA3F-9B5A-4B4B-919A-5027E81C4376}"/>
              </a:ext>
            </a:extLst>
          </p:cNvPr>
          <p:cNvSpPr/>
          <p:nvPr/>
        </p:nvSpPr>
        <p:spPr>
          <a:xfrm rot="2208214">
            <a:off x="7026340" y="3813220"/>
            <a:ext cx="4009504" cy="2428948"/>
          </a:xfrm>
          <a:prstGeom prst="ellipse">
            <a:avLst/>
          </a:prstGeom>
          <a:noFill/>
          <a:ln>
            <a:solidFill>
              <a:srgbClr val="37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8" name="Oval 17">
            <a:extLst>
              <a:ext uri="{FF2B5EF4-FFF2-40B4-BE49-F238E27FC236}">
                <a16:creationId xmlns:a16="http://schemas.microsoft.com/office/drawing/2014/main" id="{BC72C96C-BC47-4C68-93A6-F03BCA94EDFC}"/>
              </a:ext>
            </a:extLst>
          </p:cNvPr>
          <p:cNvSpPr/>
          <p:nvPr/>
        </p:nvSpPr>
        <p:spPr>
          <a:xfrm rot="19739996">
            <a:off x="2582308" y="3055220"/>
            <a:ext cx="5266529" cy="3198648"/>
          </a:xfrm>
          <a:prstGeom prst="ellipse">
            <a:avLst/>
          </a:prstGeom>
          <a:noFill/>
          <a:ln>
            <a:solidFill>
              <a:srgbClr val="37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Tree>
    <p:extLst>
      <p:ext uri="{BB962C8B-B14F-4D97-AF65-F5344CB8AC3E}">
        <p14:creationId xmlns:p14="http://schemas.microsoft.com/office/powerpoint/2010/main" val="42419721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colorful&#10;&#10;Description automatically generated">
            <a:extLst>
              <a:ext uri="{FF2B5EF4-FFF2-40B4-BE49-F238E27FC236}">
                <a16:creationId xmlns:a16="http://schemas.microsoft.com/office/drawing/2014/main" id="{370DA154-1B50-4096-AFF5-E1B0B7AD6EB1}"/>
              </a:ext>
            </a:extLst>
          </p:cNvPr>
          <p:cNvPicPr>
            <a:picLocks noChangeAspect="1"/>
          </p:cNvPicPr>
          <p:nvPr/>
        </p:nvPicPr>
        <p:blipFill rotWithShape="1">
          <a:blip r:embed="rId2">
            <a:extLst>
              <a:ext uri="{28A0092B-C50C-407E-A947-70E740481C1C}">
                <a14:useLocalDpi xmlns:a14="http://schemas.microsoft.com/office/drawing/2010/main" val="0"/>
              </a:ext>
            </a:extLst>
          </a:blip>
          <a:srcRect l="6101" r="6376"/>
          <a:stretch/>
        </p:blipFill>
        <p:spPr>
          <a:xfrm>
            <a:off x="2752570" y="0"/>
            <a:ext cx="9439430"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a:t>
            </a:r>
            <a:br>
              <a:rPr lang="de-DE" dirty="0"/>
            </a:br>
            <a:r>
              <a:rPr lang="de-DE" dirty="0"/>
              <a:t>Steering </a:t>
            </a:r>
            <a:br>
              <a:rPr lang="de-DE" dirty="0"/>
            </a:br>
            <a:r>
              <a:rPr lang="de-DE" dirty="0"/>
              <a:t>Knowledge </a:t>
            </a:r>
            <a:br>
              <a:rPr lang="de-DE" dirty="0"/>
            </a:br>
            <a:r>
              <a:rPr lang="de-DE" dirty="0"/>
              <a:t>Graph</a:t>
            </a:r>
            <a:br>
              <a:rPr lang="de-DE" dirty="0"/>
            </a:br>
            <a:br>
              <a:rPr lang="de-DE" dirty="0"/>
            </a:br>
            <a:r>
              <a:rPr lang="de-DE" dirty="0" err="1"/>
              <a:t>Node</a:t>
            </a:r>
            <a:r>
              <a:rPr lang="de-DE" dirty="0"/>
              <a:t> </a:t>
            </a:r>
            <a:r>
              <a:rPr lang="de-DE" dirty="0" err="1"/>
              <a:t>Types</a:t>
            </a:r>
            <a:r>
              <a:rPr lang="de-DE" dirty="0"/>
              <a:t>:</a:t>
            </a:r>
            <a:br>
              <a:rPr lang="de-DE" dirty="0"/>
            </a:br>
            <a:r>
              <a:rPr lang="de-DE" dirty="0">
                <a:highlight>
                  <a:srgbClr val="FFFF00"/>
                </a:highlight>
              </a:rPr>
              <a:t>******</a:t>
            </a:r>
            <a:br>
              <a:rPr lang="de-DE" dirty="0"/>
            </a:br>
            <a:r>
              <a:rPr lang="de-DE" dirty="0">
                <a:highlight>
                  <a:srgbClr val="FF0000"/>
                </a:highlight>
              </a:rPr>
              <a:t>******</a:t>
            </a:r>
            <a:br>
              <a:rPr lang="de-DE" dirty="0"/>
            </a:br>
            <a:r>
              <a:rPr lang="de-DE" dirty="0">
                <a:highlight>
                  <a:srgbClr val="CC0099"/>
                </a:highlight>
              </a:rPr>
              <a:t>******</a:t>
            </a:r>
            <a:br>
              <a:rPr lang="de-DE" dirty="0"/>
            </a:br>
            <a:r>
              <a:rPr lang="de-DE" dirty="0"/>
              <a:t>******</a:t>
            </a:r>
            <a:br>
              <a:rPr lang="de-DE" dirty="0"/>
            </a:br>
            <a:r>
              <a:rPr lang="de-DE" dirty="0">
                <a:solidFill>
                  <a:schemeClr val="tx1"/>
                </a:solidFill>
                <a:highlight>
                  <a:srgbClr val="0000FF"/>
                </a:highlight>
              </a:rPr>
              <a:t>******</a:t>
            </a:r>
            <a:br>
              <a:rPr lang="de-DE" dirty="0">
                <a:highlight>
                  <a:srgbClr val="1DE9FF"/>
                </a:highlight>
              </a:rPr>
            </a:br>
            <a:r>
              <a:rPr lang="de-DE" dirty="0">
                <a:highlight>
                  <a:srgbClr val="1DE9FF"/>
                </a:highlight>
              </a:rPr>
              <a:t>******</a:t>
            </a:r>
            <a:br>
              <a:rPr lang="de-DE" dirty="0"/>
            </a:b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0" name="Oval 9">
            <a:extLst>
              <a:ext uri="{FF2B5EF4-FFF2-40B4-BE49-F238E27FC236}">
                <a16:creationId xmlns:a16="http://schemas.microsoft.com/office/drawing/2014/main" id="{50E17B24-C792-451E-9B86-913B15366FE4}"/>
              </a:ext>
            </a:extLst>
          </p:cNvPr>
          <p:cNvSpPr/>
          <p:nvPr/>
        </p:nvSpPr>
        <p:spPr>
          <a:xfrm>
            <a:off x="8072154" y="991289"/>
            <a:ext cx="763009" cy="575276"/>
          </a:xfrm>
          <a:prstGeom prst="ellipse">
            <a:avLst/>
          </a:prstGeom>
          <a:noFill/>
          <a:ln>
            <a:solidFill>
              <a:srgbClr val="37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3" name="Oval 12">
            <a:extLst>
              <a:ext uri="{FF2B5EF4-FFF2-40B4-BE49-F238E27FC236}">
                <a16:creationId xmlns:a16="http://schemas.microsoft.com/office/drawing/2014/main" id="{DD162769-6643-406C-AD39-D733FBD77CDB}"/>
              </a:ext>
            </a:extLst>
          </p:cNvPr>
          <p:cNvSpPr/>
          <p:nvPr/>
        </p:nvSpPr>
        <p:spPr>
          <a:xfrm rot="20608997">
            <a:off x="7678308" y="2890827"/>
            <a:ext cx="1016965" cy="339735"/>
          </a:xfrm>
          <a:prstGeom prst="ellipse">
            <a:avLst/>
          </a:prstGeom>
          <a:noFill/>
          <a:ln>
            <a:solidFill>
              <a:srgbClr val="37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Tree>
    <p:extLst>
      <p:ext uri="{BB962C8B-B14F-4D97-AF65-F5344CB8AC3E}">
        <p14:creationId xmlns:p14="http://schemas.microsoft.com/office/powerpoint/2010/main" val="3318678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a:t>
            </a:r>
            <a:br>
              <a:rPr lang="de-DE" dirty="0"/>
            </a:br>
            <a:br>
              <a:rPr lang="de-DE" dirty="0"/>
            </a:br>
            <a:br>
              <a:rPr lang="de-DE" dirty="0"/>
            </a:br>
            <a:br>
              <a:rPr lang="de-DE" dirty="0"/>
            </a:br>
            <a:br>
              <a:rPr lang="de-DE" dirty="0"/>
            </a:br>
            <a:br>
              <a:rPr lang="de-DE" dirty="0"/>
            </a:br>
            <a:br>
              <a:rPr lang="de-DE" dirty="0"/>
            </a:br>
            <a:br>
              <a:rPr lang="de-DE" dirty="0"/>
            </a:br>
            <a:br>
              <a:rPr lang="de-DE" dirty="0">
                <a:solidFill>
                  <a:srgbClr val="37FF67"/>
                </a:solidFill>
              </a:rPr>
            </a:br>
            <a:br>
              <a:rPr lang="de-DE" dirty="0"/>
            </a:br>
            <a:br>
              <a:rPr lang="de-DE" dirty="0"/>
            </a:br>
            <a:r>
              <a:rPr lang="de-DE" dirty="0"/>
              <a:t>50 PBGs</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outdoor object, colorful&#10;&#10;Description automatically generated">
            <a:extLst>
              <a:ext uri="{FF2B5EF4-FFF2-40B4-BE49-F238E27FC236}">
                <a16:creationId xmlns:a16="http://schemas.microsoft.com/office/drawing/2014/main" id="{2599776D-92B7-421D-A8E7-513D70D99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1253" y="0"/>
            <a:ext cx="7850747" cy="6858000"/>
          </a:xfrm>
          <a:prstGeom prst="rect">
            <a:avLst/>
          </a:prstGeom>
        </p:spPr>
      </p:pic>
    </p:spTree>
    <p:extLst>
      <p:ext uri="{BB962C8B-B14F-4D97-AF65-F5344CB8AC3E}">
        <p14:creationId xmlns:p14="http://schemas.microsoft.com/office/powerpoint/2010/main" val="4109805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a:t>
            </a:r>
            <a:br>
              <a:rPr lang="de-DE" dirty="0"/>
            </a:br>
            <a:br>
              <a:rPr lang="de-DE" dirty="0"/>
            </a:br>
            <a:br>
              <a:rPr lang="de-DE" dirty="0"/>
            </a:br>
            <a:br>
              <a:rPr lang="de-DE" dirty="0"/>
            </a:br>
            <a:br>
              <a:rPr lang="de-DE" dirty="0"/>
            </a:br>
            <a:br>
              <a:rPr lang="de-DE" dirty="0"/>
            </a:br>
            <a:br>
              <a:rPr lang="de-DE" dirty="0"/>
            </a:br>
            <a:br>
              <a:rPr lang="de-DE" dirty="0"/>
            </a:br>
            <a:br>
              <a:rPr lang="de-DE" dirty="0">
                <a:solidFill>
                  <a:srgbClr val="37FF67"/>
                </a:solidFill>
              </a:rPr>
            </a:br>
            <a:br>
              <a:rPr lang="de-DE" dirty="0"/>
            </a:br>
            <a:br>
              <a:rPr lang="de-DE" dirty="0"/>
            </a:br>
            <a:r>
              <a:rPr lang="de-DE" dirty="0"/>
              <a:t>South America</a:t>
            </a:r>
            <a:br>
              <a:rPr lang="de-DE" dirty="0"/>
            </a:br>
            <a:r>
              <a:rPr lang="de-DE" dirty="0"/>
              <a:t>PBG 10172733</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outdoor object, fireworks, colorful&#10;&#10;Description automatically generated">
            <a:extLst>
              <a:ext uri="{FF2B5EF4-FFF2-40B4-BE49-F238E27FC236}">
                <a16:creationId xmlns:a16="http://schemas.microsoft.com/office/drawing/2014/main" id="{48ECFDEA-6CC8-43ED-BA51-5277E2265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2169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a:t>Holistic Steering </a:t>
            </a:r>
            <a:br>
              <a:rPr lang="de-DE" dirty="0"/>
            </a:br>
            <a:r>
              <a:rPr lang="de-DE" dirty="0"/>
              <a:t>Knowledge Graph</a:t>
            </a:r>
            <a:br>
              <a:rPr lang="de-DE" dirty="0"/>
            </a:br>
            <a:br>
              <a:rPr lang="de-DE" dirty="0"/>
            </a:br>
            <a:br>
              <a:rPr lang="de-DE" dirty="0"/>
            </a:br>
            <a:br>
              <a:rPr lang="de-DE" dirty="0"/>
            </a:br>
            <a:br>
              <a:rPr lang="de-DE" dirty="0"/>
            </a:br>
            <a:br>
              <a:rPr lang="de-DE" dirty="0"/>
            </a:br>
            <a:br>
              <a:rPr lang="de-DE" dirty="0"/>
            </a:br>
            <a:br>
              <a:rPr lang="de-DE" dirty="0"/>
            </a:br>
            <a:br>
              <a:rPr lang="de-DE" dirty="0">
                <a:solidFill>
                  <a:srgbClr val="37FF67"/>
                </a:solidFill>
              </a:rPr>
            </a:br>
            <a:br>
              <a:rPr lang="de-DE" dirty="0"/>
            </a:br>
            <a:br>
              <a:rPr lang="de-DE" dirty="0"/>
            </a:br>
            <a:r>
              <a:rPr lang="de-DE" dirty="0"/>
              <a:t>South America</a:t>
            </a:r>
            <a:br>
              <a:rPr lang="de-DE" dirty="0"/>
            </a:br>
            <a:r>
              <a:rPr lang="de-DE" dirty="0"/>
              <a:t>PBG 10172733</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outdoor object, flower, colorful&#10;&#10;Description automatically generated">
            <a:extLst>
              <a:ext uri="{FF2B5EF4-FFF2-40B4-BE49-F238E27FC236}">
                <a16:creationId xmlns:a16="http://schemas.microsoft.com/office/drawing/2014/main" id="{33BDAF83-3A03-48F3-9D39-8E4F041E32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615461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A7815D-2529-49B3-BD4C-F8918A95DB55}"/>
              </a:ext>
            </a:extLst>
          </p:cNvPr>
          <p:cNvSpPr/>
          <p:nvPr/>
        </p:nvSpPr>
        <p:spPr>
          <a:xfrm>
            <a:off x="1126427" y="4622790"/>
            <a:ext cx="422973" cy="197031"/>
          </a:xfrm>
          <a:prstGeom prst="rect">
            <a:avLst/>
          </a:prstGeom>
          <a:solidFill>
            <a:srgbClr val="E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tangle 4">
            <a:extLst>
              <a:ext uri="{FF2B5EF4-FFF2-40B4-BE49-F238E27FC236}">
                <a16:creationId xmlns:a16="http://schemas.microsoft.com/office/drawing/2014/main" id="{38C6578B-6115-4156-B949-77C23EDE77B6}"/>
              </a:ext>
            </a:extLst>
          </p:cNvPr>
          <p:cNvSpPr/>
          <p:nvPr/>
        </p:nvSpPr>
        <p:spPr>
          <a:xfrm>
            <a:off x="1117159" y="4414726"/>
            <a:ext cx="432241" cy="197031"/>
          </a:xfrm>
          <a:prstGeom prst="rect">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8" name="Picture 7" descr="A picture containing outdoor object&#10;&#10;Description automatically generated">
            <a:extLst>
              <a:ext uri="{FF2B5EF4-FFF2-40B4-BE49-F238E27FC236}">
                <a16:creationId xmlns:a16="http://schemas.microsoft.com/office/drawing/2014/main" id="{E89E4091-76D0-0935-B8CE-0460902C3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3569" y="504417"/>
            <a:ext cx="5858693" cy="5849166"/>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26800" y="444700"/>
            <a:ext cx="11736000" cy="853200"/>
          </a:xfrm>
        </p:spPr>
        <p:txBody>
          <a:bodyPr/>
          <a:lstStyle/>
          <a:p>
            <a:pPr algn="l" rtl="0" fontAlgn="base"/>
            <a:r>
              <a:rPr lang="de-DE" dirty="0" err="1"/>
              <a:t>Centar</a:t>
            </a:r>
            <a:r>
              <a:rPr lang="de-DE" dirty="0"/>
              <a:t> Knowledge Graph</a:t>
            </a:r>
            <a:br>
              <a:rPr lang="de-DE" dirty="0"/>
            </a:br>
            <a:br>
              <a:rPr lang="de-DE" sz="2000" dirty="0"/>
            </a:br>
            <a:r>
              <a:rPr lang="en-US" sz="2000" dirty="0"/>
              <a:t>BASF Group value chain steering capabilities </a:t>
            </a:r>
            <a:br>
              <a:rPr lang="en-US" sz="2000" dirty="0"/>
            </a:br>
            <a:r>
              <a:rPr lang="en-US" sz="2000" dirty="0"/>
              <a:t>towards holistic value network optimization​</a:t>
            </a:r>
            <a:br>
              <a:rPr lang="de-DE" dirty="0"/>
            </a:br>
            <a:br>
              <a:rPr lang="de-DE" sz="1800" dirty="0"/>
            </a:br>
            <a:r>
              <a:rPr lang="en-US" sz="1400" dirty="0"/>
              <a:t>​</a:t>
            </a:r>
            <a:br>
              <a:rPr lang="en-US" sz="1400" dirty="0"/>
            </a:br>
            <a:br>
              <a:rPr lang="de-DE" sz="1400" dirty="0"/>
            </a:br>
            <a:br>
              <a:rPr lang="de-DE" sz="1400" dirty="0"/>
            </a:br>
            <a:r>
              <a:rPr lang="de-DE" sz="1400" dirty="0"/>
              <a:t>Main LABELS:</a:t>
            </a:r>
            <a:br>
              <a:rPr lang="de-DE" sz="1400" dirty="0"/>
            </a:br>
            <a:r>
              <a:rPr lang="de-DE" sz="1400" dirty="0"/>
              <a:t>	</a:t>
            </a:r>
            <a:r>
              <a:rPr lang="de-DE" sz="1400" dirty="0">
                <a:highlight>
                  <a:srgbClr val="FF0000"/>
                </a:highlight>
              </a:rPr>
              <a:t>******</a:t>
            </a:r>
            <a:br>
              <a:rPr lang="de-DE" sz="1400" dirty="0"/>
            </a:br>
            <a:r>
              <a:rPr lang="de-DE" sz="1400" dirty="0"/>
              <a:t>	</a:t>
            </a:r>
            <a:r>
              <a:rPr lang="de-DE" sz="1400" dirty="0">
                <a:highlight>
                  <a:srgbClr val="FFFF00"/>
                </a:highlight>
              </a:rPr>
              <a:t>******</a:t>
            </a:r>
            <a:br>
              <a:rPr lang="en-US" sz="1400" dirty="0"/>
            </a:br>
            <a:r>
              <a:rPr lang="en-US" sz="1400" dirty="0"/>
              <a:t>Additional Labels:</a:t>
            </a:r>
            <a:br>
              <a:rPr lang="en-US" sz="1400" dirty="0"/>
            </a:br>
            <a:r>
              <a:rPr lang="en-US" sz="1400" dirty="0"/>
              <a:t>	******</a:t>
            </a:r>
            <a:br>
              <a:rPr lang="de-DE" sz="1400" dirty="0"/>
            </a:br>
            <a:r>
              <a:rPr lang="de-DE" sz="1400" dirty="0"/>
              <a:t>	******</a:t>
            </a:r>
            <a:br>
              <a:rPr lang="de-DE" sz="1400" dirty="0"/>
            </a:br>
            <a:r>
              <a:rPr lang="de-DE" sz="1400" dirty="0"/>
              <a:t>	</a:t>
            </a:r>
            <a:r>
              <a:rPr lang="de-DE" sz="1400" dirty="0">
                <a:highlight>
                  <a:srgbClr val="008000"/>
                </a:highlight>
              </a:rPr>
              <a:t>******</a:t>
            </a:r>
            <a:br>
              <a:rPr lang="de-DE" sz="1400" dirty="0"/>
            </a:br>
            <a:r>
              <a:rPr lang="de-DE" sz="1400" dirty="0" err="1"/>
              <a:t>Meta</a:t>
            </a:r>
            <a:r>
              <a:rPr lang="de-DE" sz="1400" dirty="0"/>
              <a:t> Nodes:</a:t>
            </a:r>
            <a:br>
              <a:rPr lang="de-DE" sz="1400" dirty="0"/>
            </a:br>
            <a:r>
              <a:rPr lang="de-DE" sz="1400" dirty="0"/>
              <a:t>	</a:t>
            </a:r>
            <a:r>
              <a:rPr lang="de-DE" sz="1400" dirty="0">
                <a:highlight>
                  <a:srgbClr val="00FF00"/>
                </a:highlight>
              </a:rPr>
              <a:t>******</a:t>
            </a:r>
            <a:br>
              <a:rPr lang="de-DE" sz="1400" dirty="0"/>
            </a:br>
            <a:r>
              <a:rPr lang="de-DE" sz="1400" dirty="0"/>
              <a:t>	</a:t>
            </a:r>
            <a:r>
              <a:rPr lang="de-DE" sz="1400" dirty="0">
                <a:solidFill>
                  <a:schemeClr val="bg1"/>
                </a:solidFill>
                <a:highlight>
                  <a:srgbClr val="0033CC"/>
                </a:highlight>
              </a:rPr>
              <a:t>******</a:t>
            </a:r>
            <a:br>
              <a:rPr lang="de-DE" sz="1400" dirty="0"/>
            </a:br>
            <a:r>
              <a:rPr lang="de-DE" sz="1400" dirty="0"/>
              <a:t>	</a:t>
            </a:r>
            <a:r>
              <a:rPr lang="de-DE" sz="1400" dirty="0">
                <a:highlight>
                  <a:srgbClr val="FF00FF"/>
                </a:highlight>
              </a:rPr>
              <a:t>******</a:t>
            </a:r>
            <a:br>
              <a:rPr lang="de-DE" sz="1400" dirty="0"/>
            </a:br>
            <a:r>
              <a:rPr lang="de-DE" sz="1400" dirty="0"/>
              <a:t>	</a:t>
            </a:r>
            <a:r>
              <a:rPr lang="de-DE" sz="1400" dirty="0">
                <a:highlight>
                  <a:srgbClr val="00FFFF"/>
                </a:highlight>
              </a:rPr>
              <a:t>******</a:t>
            </a:r>
            <a:endParaRPr lang="de-DE" dirty="0">
              <a:highlight>
                <a:srgbClr val="00FFFF"/>
              </a:highlight>
            </a:endParaRPr>
          </a:p>
        </p:txBody>
      </p:sp>
    </p:spTree>
    <p:extLst>
      <p:ext uri="{BB962C8B-B14F-4D97-AF65-F5344CB8AC3E}">
        <p14:creationId xmlns:p14="http://schemas.microsoft.com/office/powerpoint/2010/main" val="3366270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Knowledge Graph</a:t>
            </a:r>
            <a:br>
              <a:rPr lang="de-DE" dirty="0"/>
            </a:br>
            <a:br>
              <a:rPr lang="de-DE" dirty="0"/>
            </a:br>
            <a:r>
              <a:rPr lang="de-DE" dirty="0"/>
              <a:t>Material</a:t>
            </a:r>
            <a:br>
              <a:rPr lang="de-DE" dirty="0"/>
            </a:br>
            <a:r>
              <a:rPr lang="de-DE" dirty="0"/>
              <a:t>********</a:t>
            </a:r>
            <a:br>
              <a:rPr lang="de-DE" dirty="0"/>
            </a:br>
            <a:br>
              <a:rPr lang="de-DE" dirty="0"/>
            </a:br>
            <a:r>
              <a:rPr lang="de-DE" dirty="0" err="1"/>
              <a:t>One</a:t>
            </a:r>
            <a:r>
              <a:rPr lang="de-DE" dirty="0"/>
              <a:t> </a:t>
            </a:r>
            <a:r>
              <a:rPr lang="de-DE" dirty="0" err="1"/>
              <a:t>Period</a:t>
            </a:r>
            <a:br>
              <a:rPr lang="de-DE" dirty="0"/>
            </a:br>
            <a:r>
              <a:rPr lang="de-DE" dirty="0"/>
              <a:t>Max Depth *****</a:t>
            </a: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48</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large fire at night&#10;&#10;Description automatically generated with low confidence">
            <a:extLst>
              <a:ext uri="{FF2B5EF4-FFF2-40B4-BE49-F238E27FC236}">
                <a16:creationId xmlns:a16="http://schemas.microsoft.com/office/drawing/2014/main" id="{D3E12C40-2E07-E8E8-91A6-166FD5F136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3560" y="0"/>
            <a:ext cx="6858000" cy="6858000"/>
          </a:xfrm>
          <a:prstGeom prst="rect">
            <a:avLst/>
          </a:prstGeom>
        </p:spPr>
      </p:pic>
    </p:spTree>
    <p:extLst>
      <p:ext uri="{BB962C8B-B14F-4D97-AF65-F5344CB8AC3E}">
        <p14:creationId xmlns:p14="http://schemas.microsoft.com/office/powerpoint/2010/main" val="301770140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Knowledge Graph</a:t>
            </a:r>
            <a:br>
              <a:rPr lang="de-DE" dirty="0"/>
            </a:br>
            <a:br>
              <a:rPr lang="de-DE" dirty="0"/>
            </a:br>
            <a:r>
              <a:rPr lang="de-DE" dirty="0"/>
              <a:t>Material</a:t>
            </a:r>
            <a:br>
              <a:rPr lang="de-DE" dirty="0"/>
            </a:br>
            <a:r>
              <a:rPr lang="de-DE" dirty="0"/>
              <a:t>********</a:t>
            </a:r>
            <a:br>
              <a:rPr lang="de-DE" dirty="0"/>
            </a:br>
            <a:br>
              <a:rPr lang="de-DE" dirty="0"/>
            </a:br>
            <a:r>
              <a:rPr lang="de-DE" dirty="0" err="1"/>
              <a:t>One</a:t>
            </a:r>
            <a:r>
              <a:rPr lang="de-DE" dirty="0"/>
              <a:t> </a:t>
            </a:r>
            <a:r>
              <a:rPr lang="de-DE" dirty="0" err="1"/>
              <a:t>Period</a:t>
            </a: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49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light, outdoor, traffic, close&#10;&#10;Description automatically generated">
            <a:extLst>
              <a:ext uri="{FF2B5EF4-FFF2-40B4-BE49-F238E27FC236}">
                <a16:creationId xmlns:a16="http://schemas.microsoft.com/office/drawing/2014/main" id="{B780F89C-4862-A541-FC9E-CFD1630D5A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562282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219601" y="432000"/>
            <a:ext cx="4030180" cy="1361966"/>
          </a:xfrm>
        </p:spPr>
        <p:txBody>
          <a:bodyPr/>
          <a:lstStyle/>
          <a:p>
            <a:r>
              <a:rPr lang="de-DE" dirty="0" err="1"/>
              <a:t>Meta</a:t>
            </a:r>
            <a:r>
              <a:rPr lang="de-DE" dirty="0"/>
              <a:t> </a:t>
            </a:r>
            <a:r>
              <a:rPr lang="de-DE" dirty="0" err="1"/>
              <a:t>Literature</a:t>
            </a:r>
            <a:r>
              <a:rPr lang="de-DE" dirty="0"/>
              <a:t> </a:t>
            </a:r>
            <a:r>
              <a:rPr lang="de-DE" dirty="0" err="1"/>
              <a:t>Author</a:t>
            </a:r>
            <a:r>
              <a:rPr lang="de-DE" dirty="0"/>
              <a:t>:</a:t>
            </a:r>
            <a:br>
              <a:rPr lang="de-DE" dirty="0"/>
            </a:br>
            <a:r>
              <a:rPr lang="de-DE" dirty="0"/>
              <a:t>“</a:t>
            </a:r>
            <a:r>
              <a:rPr lang="de-DE" dirty="0" err="1"/>
              <a:t>Xyz</a:t>
            </a:r>
            <a:r>
              <a:rPr lang="de-DE" dirty="0"/>
              <a:t> Schwartz“</a:t>
            </a:r>
            <a:br>
              <a:rPr lang="de-DE" dirty="0"/>
            </a:br>
            <a:r>
              <a:rPr lang="de-DE" dirty="0">
                <a:latin typeface="Arial monospaced for SAP" panose="020B0609020202030204" pitchFamily="49" charset="0"/>
              </a:rPr>
              <a:t>*********</a:t>
            </a:r>
            <a:br>
              <a:rPr lang="de-DE" dirty="0">
                <a:latin typeface="Arial monospaced for SAP" panose="020B0609020202030204" pitchFamily="49" charset="0"/>
              </a:rPr>
            </a:b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Rectangle 2">
            <a:extLst>
              <a:ext uri="{FF2B5EF4-FFF2-40B4-BE49-F238E27FC236}">
                <a16:creationId xmlns:a16="http://schemas.microsoft.com/office/drawing/2014/main" id="{2C2A1A19-3264-43B5-9E93-6BC89C23D07D}"/>
              </a:ext>
            </a:extLst>
          </p:cNvPr>
          <p:cNvSpPr/>
          <p:nvPr/>
        </p:nvSpPr>
        <p:spPr>
          <a:xfrm>
            <a:off x="3526972" y="6177446"/>
            <a:ext cx="5138056" cy="338554"/>
          </a:xfrm>
          <a:prstGeom prst="rect">
            <a:avLst/>
          </a:prstGeom>
          <a:solidFill>
            <a:schemeClr val="bg1">
              <a:lumMod val="75000"/>
            </a:schemeClr>
          </a:solidFill>
        </p:spPr>
        <p:txBody>
          <a:bodyPr wrap="square">
            <a:spAutoFit/>
          </a:bodyPr>
          <a:lstStyle/>
          <a:p>
            <a:r>
              <a:rPr lang="de-DE" sz="1600" dirty="0">
                <a:highlight>
                  <a:srgbClr val="C0C0C0"/>
                </a:highlight>
                <a:latin typeface="Arial monospaced for SAP" panose="020B0609020202030204" pitchFamily="49" charset="0"/>
              </a:rPr>
              <a:t>0.655  </a:t>
            </a:r>
            <a:r>
              <a:rPr lang="de-DE" sz="1600" dirty="0">
                <a:highlight>
                  <a:srgbClr val="C0C0C0"/>
                </a:highlight>
                <a:latin typeface="Arial monospaced for SAP" panose="020B0609020202030204" pitchFamily="49" charset="0"/>
                <a:sym typeface="Wingdings" panose="05000000000000000000" pitchFamily="2" charset="2"/>
              </a:rPr>
              <a:t> </a:t>
            </a:r>
            <a:r>
              <a:rPr lang="en-GB" sz="1600" dirty="0">
                <a:highlight>
                  <a:srgbClr val="C0C0C0"/>
                </a:highlight>
                <a:latin typeface="Arial monospaced for SAP" panose="020B0609020202030204" pitchFamily="49" charset="0"/>
              </a:rPr>
              <a:t>Documents’ similarity </a:t>
            </a:r>
            <a:r>
              <a:rPr lang="en-GB" sz="1600" dirty="0">
                <a:highlight>
                  <a:srgbClr val="C0C0C0"/>
                </a:highlight>
                <a:latin typeface="Arial monospaced for SAP" panose="020B0609020202030204" pitchFamily="49" charset="0"/>
                <a:sym typeface="Wingdings" panose="05000000000000000000" pitchFamily="2" charset="2"/>
              </a:rPr>
              <a:t>  </a:t>
            </a:r>
            <a:r>
              <a:rPr lang="de-DE" sz="1600" dirty="0">
                <a:highlight>
                  <a:srgbClr val="C0C0C0"/>
                </a:highlight>
              </a:rPr>
              <a:t>0.148</a:t>
            </a:r>
            <a:endParaRPr lang="de-DE" sz="1600" dirty="0">
              <a:highlight>
                <a:srgbClr val="C0C0C0"/>
              </a:highlight>
              <a:latin typeface="Arial monospaced for SAP" panose="020B0609020202030204" pitchFamily="49" charset="0"/>
            </a:endParaRPr>
          </a:p>
        </p:txBody>
      </p:sp>
      <p:sp>
        <p:nvSpPr>
          <p:cNvPr id="10" name="Rectangle 2">
            <a:extLst>
              <a:ext uri="{FF2B5EF4-FFF2-40B4-BE49-F238E27FC236}">
                <a16:creationId xmlns:a16="http://schemas.microsoft.com/office/drawing/2014/main" id="{0CF76E24-7D70-44E1-95D5-8854F44E3818}"/>
              </a:ext>
            </a:extLst>
          </p:cNvPr>
          <p:cNvSpPr/>
          <p:nvPr/>
        </p:nvSpPr>
        <p:spPr>
          <a:xfrm>
            <a:off x="2325189" y="1370206"/>
            <a:ext cx="4084606" cy="338554"/>
          </a:xfrm>
          <a:prstGeom prst="rect">
            <a:avLst/>
          </a:prstGeom>
          <a:solidFill>
            <a:schemeClr val="bg1">
              <a:lumMod val="75000"/>
            </a:schemeClr>
          </a:solidFill>
        </p:spPr>
        <p:txBody>
          <a:bodyPr wrap="square">
            <a:spAutoFit/>
          </a:bodyPr>
          <a:lstStyle/>
          <a:p>
            <a:r>
              <a:rPr lang="de-DE" sz="1600" dirty="0" err="1">
                <a:highlight>
                  <a:srgbClr val="C0C0C0"/>
                </a:highlight>
                <a:latin typeface="Arial monospaced for SAP" panose="020B0609020202030204" pitchFamily="49" charset="0"/>
              </a:rPr>
              <a:t>Author</a:t>
            </a:r>
            <a:r>
              <a:rPr lang="de-DE" sz="1600" dirty="0">
                <a:highlight>
                  <a:srgbClr val="C0C0C0"/>
                </a:highlight>
                <a:latin typeface="Arial monospaced for SAP" panose="020B0609020202030204" pitchFamily="49" charset="0"/>
              </a:rPr>
              <a:t> </a:t>
            </a:r>
            <a:r>
              <a:rPr lang="de-DE" sz="1600" dirty="0" err="1">
                <a:highlight>
                  <a:srgbClr val="C0C0C0"/>
                </a:highlight>
                <a:latin typeface="Arial monospaced for SAP" panose="020B0609020202030204" pitchFamily="49" charset="0"/>
              </a:rPr>
              <a:t>nodes</a:t>
            </a:r>
            <a:r>
              <a:rPr lang="de-DE" sz="1600" dirty="0">
                <a:highlight>
                  <a:srgbClr val="C0C0C0"/>
                </a:highlight>
                <a:latin typeface="Arial monospaced for SAP" panose="020B0609020202030204" pitchFamily="49" charset="0"/>
              </a:rPr>
              <a:t> </a:t>
            </a:r>
            <a:r>
              <a:rPr lang="de-DE" sz="1600" dirty="0" err="1">
                <a:highlight>
                  <a:srgbClr val="C0C0C0"/>
                </a:highlight>
                <a:latin typeface="Arial monospaced for SAP" panose="020B0609020202030204" pitchFamily="49" charset="0"/>
              </a:rPr>
              <a:t>represent</a:t>
            </a:r>
            <a:r>
              <a:rPr lang="de-DE" sz="1600" dirty="0">
                <a:highlight>
                  <a:srgbClr val="C0C0C0"/>
                </a:highlight>
                <a:latin typeface="Arial monospaced for SAP" panose="020B0609020202030204" pitchFamily="49" charset="0"/>
              </a:rPr>
              <a:t> </a:t>
            </a:r>
            <a:r>
              <a:rPr lang="de-DE" sz="1600" dirty="0" err="1">
                <a:highlight>
                  <a:srgbClr val="C0C0C0"/>
                </a:highlight>
                <a:latin typeface="Arial monospaced for SAP" panose="020B0609020202030204" pitchFamily="49" charset="0"/>
              </a:rPr>
              <a:t>the</a:t>
            </a:r>
            <a:r>
              <a:rPr lang="de-DE" sz="1600" dirty="0">
                <a:highlight>
                  <a:srgbClr val="C0C0C0"/>
                </a:highlight>
                <a:latin typeface="Arial monospaced for SAP" panose="020B0609020202030204" pitchFamily="49" charset="0"/>
              </a:rPr>
              <a:t> SAME </a:t>
            </a:r>
            <a:r>
              <a:rPr lang="de-DE" sz="1600" dirty="0" err="1">
                <a:highlight>
                  <a:srgbClr val="C0C0C0"/>
                </a:highlight>
                <a:latin typeface="Arial monospaced for SAP" panose="020B0609020202030204" pitchFamily="49" charset="0"/>
              </a:rPr>
              <a:t>person</a:t>
            </a:r>
            <a:r>
              <a:rPr lang="de-DE" sz="1600" dirty="0">
                <a:highlight>
                  <a:srgbClr val="C0C0C0"/>
                </a:highlight>
                <a:latin typeface="Arial monospaced for SAP" panose="020B0609020202030204" pitchFamily="49" charset="0"/>
              </a:rPr>
              <a:t>!</a:t>
            </a:r>
          </a:p>
        </p:txBody>
      </p:sp>
      <p:sp>
        <p:nvSpPr>
          <p:cNvPr id="11" name="Rectangle: Rounded Corners 10">
            <a:extLst>
              <a:ext uri="{FF2B5EF4-FFF2-40B4-BE49-F238E27FC236}">
                <a16:creationId xmlns:a16="http://schemas.microsoft.com/office/drawing/2014/main" id="{F169A8A9-0671-4623-96F4-5173FA78D4C7}"/>
              </a:ext>
            </a:extLst>
          </p:cNvPr>
          <p:cNvSpPr/>
          <p:nvPr/>
        </p:nvSpPr>
        <p:spPr>
          <a:xfrm>
            <a:off x="7006362" y="914399"/>
            <a:ext cx="4966035" cy="511217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tangle: Rounded Corners 11">
            <a:extLst>
              <a:ext uri="{FF2B5EF4-FFF2-40B4-BE49-F238E27FC236}">
                <a16:creationId xmlns:a16="http://schemas.microsoft.com/office/drawing/2014/main" id="{7F991C87-BAE0-4C27-BF4E-3E9E0EB0B449}"/>
              </a:ext>
            </a:extLst>
          </p:cNvPr>
          <p:cNvSpPr/>
          <p:nvPr/>
        </p:nvSpPr>
        <p:spPr>
          <a:xfrm>
            <a:off x="132976" y="1962109"/>
            <a:ext cx="5841104" cy="4131265"/>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6" name="Picture 5" descr="A picture containing brush&#10;&#10;Description automatically generated">
            <a:extLst>
              <a:ext uri="{FF2B5EF4-FFF2-40B4-BE49-F238E27FC236}">
                <a16:creationId xmlns:a16="http://schemas.microsoft.com/office/drawing/2014/main" id="{207A99F4-7F8D-40E4-A218-E29D61EDDD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53" y="2194746"/>
            <a:ext cx="5290135" cy="3667125"/>
          </a:xfrm>
          <a:prstGeom prst="rect">
            <a:avLst/>
          </a:prstGeom>
        </p:spPr>
      </p:pic>
      <p:pic>
        <p:nvPicPr>
          <p:cNvPr id="14" name="Picture 13" descr="A picture containing brush, rain&#10;&#10;Description automatically generated">
            <a:extLst>
              <a:ext uri="{FF2B5EF4-FFF2-40B4-BE49-F238E27FC236}">
                <a16:creationId xmlns:a16="http://schemas.microsoft.com/office/drawing/2014/main" id="{289D8C0C-84B9-4819-BF7D-C6E00F1C19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3939" y="1072345"/>
            <a:ext cx="4809408" cy="4771320"/>
          </a:xfrm>
          <a:prstGeom prst="rect">
            <a:avLst/>
          </a:prstGeom>
        </p:spPr>
      </p:pic>
      <p:sp>
        <p:nvSpPr>
          <p:cNvPr id="5" name="Footer Placeholder 4">
            <a:extLst>
              <a:ext uri="{FF2B5EF4-FFF2-40B4-BE49-F238E27FC236}">
                <a16:creationId xmlns:a16="http://schemas.microsoft.com/office/drawing/2014/main" id="{E0D6C699-C89A-48ED-B900-2456A47831E8}"/>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59037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Knowledge Graph</a:t>
            </a:r>
            <a:br>
              <a:rPr lang="de-DE" dirty="0"/>
            </a:br>
            <a:br>
              <a:rPr lang="de-DE" dirty="0"/>
            </a:br>
            <a:r>
              <a:rPr lang="de-DE" dirty="0"/>
              <a:t>Material</a:t>
            </a:r>
            <a:br>
              <a:rPr lang="de-DE" dirty="0"/>
            </a:br>
            <a:r>
              <a:rPr lang="de-DE" dirty="0"/>
              <a:t>********</a:t>
            </a:r>
            <a:br>
              <a:rPr lang="de-DE" dirty="0"/>
            </a:br>
            <a:br>
              <a:rPr lang="de-DE" dirty="0"/>
            </a:br>
            <a:r>
              <a:rPr lang="de-DE" dirty="0" err="1"/>
              <a:t>One</a:t>
            </a:r>
            <a:r>
              <a:rPr lang="de-DE" dirty="0"/>
              <a:t> </a:t>
            </a:r>
            <a:r>
              <a:rPr lang="de-DE" dirty="0" err="1"/>
              <a:t>Period</a:t>
            </a: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Oval 6">
            <a:extLst>
              <a:ext uri="{FF2B5EF4-FFF2-40B4-BE49-F238E27FC236}">
                <a16:creationId xmlns:a16="http://schemas.microsoft.com/office/drawing/2014/main" id="{49C8D57B-AC6F-4D10-9B35-46E0F56F8082}"/>
              </a:ext>
            </a:extLst>
          </p:cNvPr>
          <p:cNvSpPr/>
          <p:nvPr/>
        </p:nvSpPr>
        <p:spPr>
          <a:xfrm rot="20716089">
            <a:off x="4341886" y="1775811"/>
            <a:ext cx="2912758" cy="324581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pic>
        <p:nvPicPr>
          <p:cNvPr id="8" name="Picture 7" descr="A picture containing light, outdoor, traffic, close&#10;&#10;Description automatically generated">
            <a:extLst>
              <a:ext uri="{FF2B5EF4-FFF2-40B4-BE49-F238E27FC236}">
                <a16:creationId xmlns:a16="http://schemas.microsoft.com/office/drawing/2014/main" id="{25A01BF6-3178-AE0F-8DDC-C523F27621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11418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Knowledge Graph</a:t>
            </a:r>
            <a:br>
              <a:rPr lang="de-DE" dirty="0"/>
            </a:br>
            <a:br>
              <a:rPr lang="de-DE" dirty="0"/>
            </a:br>
            <a:r>
              <a:rPr lang="de-DE" dirty="0"/>
              <a:t>Material</a:t>
            </a:r>
            <a:br>
              <a:rPr lang="de-DE" dirty="0"/>
            </a:br>
            <a:r>
              <a:rPr lang="de-DE" dirty="0"/>
              <a:t>********</a:t>
            </a:r>
            <a:br>
              <a:rPr lang="de-DE" dirty="0"/>
            </a:br>
            <a:br>
              <a:rPr lang="de-DE" dirty="0"/>
            </a:br>
            <a:r>
              <a:rPr lang="de-DE" dirty="0" err="1"/>
              <a:t>Two</a:t>
            </a:r>
            <a:r>
              <a:rPr lang="de-DE" dirty="0"/>
              <a:t> </a:t>
            </a:r>
            <a:r>
              <a:rPr lang="de-DE" dirty="0" err="1"/>
              <a:t>Periods</a:t>
            </a: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51</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6" name="Picture 5" descr="A picture containing outdoor, light, traffic, green&#10;&#10;Description automatically generated">
            <a:extLst>
              <a:ext uri="{FF2B5EF4-FFF2-40B4-BE49-F238E27FC236}">
                <a16:creationId xmlns:a16="http://schemas.microsoft.com/office/drawing/2014/main" id="{9E022132-0D99-4E6C-A4FB-79FB6272CE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3062" y="0"/>
            <a:ext cx="6858000" cy="6858000"/>
          </a:xfrm>
          <a:prstGeom prst="rect">
            <a:avLst/>
          </a:prstGeom>
        </p:spPr>
      </p:pic>
    </p:spTree>
    <p:extLst>
      <p:ext uri="{BB962C8B-B14F-4D97-AF65-F5344CB8AC3E}">
        <p14:creationId xmlns:p14="http://schemas.microsoft.com/office/powerpoint/2010/main" val="1102943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24F179-C115-49FA-ACD6-EE4DF1F4B69D}"/>
              </a:ext>
            </a:extLst>
          </p:cNvPr>
          <p:cNvSpPr/>
          <p:nvPr/>
        </p:nvSpPr>
        <p:spPr>
          <a:xfrm>
            <a:off x="219600" y="3721226"/>
            <a:ext cx="585597" cy="254426"/>
          </a:xfrm>
          <a:prstGeom prst="rect">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05D1E93E-09C9-449C-98CC-6D817C1D144D}"/>
              </a:ext>
            </a:extLst>
          </p:cNvPr>
          <p:cNvSpPr/>
          <p:nvPr/>
        </p:nvSpPr>
        <p:spPr>
          <a:xfrm>
            <a:off x="226800" y="4012774"/>
            <a:ext cx="583691" cy="254425"/>
          </a:xfrm>
          <a:prstGeom prst="rect">
            <a:avLst/>
          </a:prstGeom>
          <a:solidFill>
            <a:srgbClr val="E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7" name="Picture 6" descr="A picture containing text, light, colorful, outdoor object&#10;&#10;Description automatically generated">
            <a:extLst>
              <a:ext uri="{FF2B5EF4-FFF2-40B4-BE49-F238E27FC236}">
                <a16:creationId xmlns:a16="http://schemas.microsoft.com/office/drawing/2014/main" id="{4D3B9936-235E-4046-9A4B-C2EC2439FD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0312" y="0"/>
            <a:ext cx="9341688" cy="6858000"/>
          </a:xfrm>
          <a:prstGeom prst="rect">
            <a:avLst/>
          </a:prstGeom>
        </p:spPr>
      </p:pic>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a:t>
            </a:r>
            <a:br>
              <a:rPr lang="de-DE" dirty="0"/>
            </a:br>
            <a:r>
              <a:rPr lang="de-DE" dirty="0"/>
              <a:t>********</a:t>
            </a:r>
            <a:br>
              <a:rPr lang="de-DE" dirty="0"/>
            </a:br>
            <a:br>
              <a:rPr lang="de-DE" dirty="0"/>
            </a:br>
            <a:r>
              <a:rPr lang="de-DE" sz="2000" dirty="0"/>
              <a:t>LABELS:</a:t>
            </a:r>
            <a:br>
              <a:rPr lang="de-DE" sz="2000" dirty="0"/>
            </a:br>
            <a:r>
              <a:rPr lang="de-DE" sz="2000" dirty="0">
                <a:highlight>
                  <a:srgbClr val="FF0000"/>
                </a:highlight>
              </a:rPr>
              <a:t>******</a:t>
            </a:r>
            <a:br>
              <a:rPr lang="de-DE" sz="2000" dirty="0"/>
            </a:br>
            <a:r>
              <a:rPr lang="de-DE" sz="2000" dirty="0">
                <a:highlight>
                  <a:srgbClr val="FFFF00"/>
                </a:highlight>
              </a:rPr>
              <a:t>******</a:t>
            </a:r>
            <a:br>
              <a:rPr lang="en-US" sz="2000" dirty="0"/>
            </a:br>
            <a:br>
              <a:rPr lang="en-US" sz="2000" dirty="0"/>
            </a:br>
            <a:r>
              <a:rPr lang="en-US" sz="2000" dirty="0"/>
              <a:t>Labels:</a:t>
            </a:r>
            <a:br>
              <a:rPr lang="en-US" sz="2000" dirty="0"/>
            </a:br>
            <a:r>
              <a:rPr lang="en-US" sz="2000" dirty="0"/>
              <a:t>******</a:t>
            </a:r>
            <a:br>
              <a:rPr lang="en-US" sz="2000" dirty="0"/>
            </a:br>
            <a:r>
              <a:rPr lang="de-DE" sz="2000" dirty="0"/>
              <a:t>******</a:t>
            </a:r>
            <a:br>
              <a:rPr lang="de-DE" sz="2000" dirty="0"/>
            </a:br>
            <a:r>
              <a:rPr lang="de-DE" sz="2000" dirty="0">
                <a:highlight>
                  <a:srgbClr val="008000"/>
                </a:highlight>
              </a:rPr>
              <a:t>******</a:t>
            </a:r>
            <a:br>
              <a:rPr lang="de-DE" sz="2000" dirty="0"/>
            </a:br>
            <a:br>
              <a:rPr lang="de-DE" sz="2000" dirty="0"/>
            </a:br>
            <a:r>
              <a:rPr lang="de-DE" sz="2000" dirty="0" err="1"/>
              <a:t>Meta</a:t>
            </a:r>
            <a:r>
              <a:rPr lang="de-DE" sz="2000" dirty="0"/>
              <a:t> Nodes:</a:t>
            </a:r>
            <a:br>
              <a:rPr lang="de-DE" sz="2000" dirty="0"/>
            </a:br>
            <a:r>
              <a:rPr lang="de-DE" sz="2000" dirty="0">
                <a:highlight>
                  <a:srgbClr val="00FF00"/>
                </a:highlight>
              </a:rPr>
              <a:t>******</a:t>
            </a:r>
            <a:br>
              <a:rPr lang="de-DE" sz="2000" dirty="0"/>
            </a:br>
            <a:r>
              <a:rPr lang="de-DE" sz="2000" dirty="0">
                <a:solidFill>
                  <a:schemeClr val="bg1"/>
                </a:solidFill>
                <a:highlight>
                  <a:srgbClr val="0033CC"/>
                </a:highlight>
              </a:rPr>
              <a:t>******</a:t>
            </a:r>
            <a:br>
              <a:rPr lang="de-DE" sz="2000" dirty="0"/>
            </a:br>
            <a:r>
              <a:rPr lang="de-DE" sz="2000" dirty="0">
                <a:highlight>
                  <a:srgbClr val="FF00FF"/>
                </a:highlight>
              </a:rPr>
              <a:t>******</a:t>
            </a:r>
            <a:br>
              <a:rPr lang="de-DE" sz="2000" dirty="0"/>
            </a:br>
            <a:r>
              <a:rPr lang="de-DE" sz="2000" dirty="0">
                <a:highlight>
                  <a:srgbClr val="00FFFF"/>
                </a:highlight>
              </a:rPr>
              <a:t>******</a:t>
            </a:r>
            <a:endParaRPr lang="de-DE" dirty="0">
              <a:highlight>
                <a:srgbClr val="00FFFF"/>
              </a:highlight>
            </a:endParaRPr>
          </a:p>
        </p:txBody>
      </p:sp>
    </p:spTree>
    <p:extLst>
      <p:ext uri="{BB962C8B-B14F-4D97-AF65-F5344CB8AC3E}">
        <p14:creationId xmlns:p14="http://schemas.microsoft.com/office/powerpoint/2010/main" val="1039853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a:t>
            </a:r>
            <a:br>
              <a:rPr lang="de-DE" dirty="0"/>
            </a:br>
            <a:r>
              <a:rPr lang="de-DE" dirty="0"/>
              <a:t>********</a:t>
            </a:r>
            <a:br>
              <a:rPr lang="de-DE" dirty="0"/>
            </a:br>
            <a:r>
              <a:rPr lang="de-DE" dirty="0" err="1"/>
              <a:t>One</a:t>
            </a:r>
            <a:r>
              <a:rPr lang="de-DE" dirty="0"/>
              <a:t> </a:t>
            </a:r>
            <a:r>
              <a:rPr lang="de-DE" dirty="0" err="1"/>
              <a:t>Period</a:t>
            </a:r>
            <a:br>
              <a:rPr lang="de-DE" dirty="0"/>
            </a:br>
            <a:endParaRPr lang="de-DE" dirty="0">
              <a:highlight>
                <a:srgbClr val="00FFFF"/>
              </a:highlight>
            </a:endParaRPr>
          </a:p>
        </p:txBody>
      </p:sp>
      <p:pic>
        <p:nvPicPr>
          <p:cNvPr id="6" name="Picture 5" descr="A picture containing fireworks, light, outdoor object, colorful&#10;&#10;Description automatically generated">
            <a:extLst>
              <a:ext uri="{FF2B5EF4-FFF2-40B4-BE49-F238E27FC236}">
                <a16:creationId xmlns:a16="http://schemas.microsoft.com/office/drawing/2014/main" id="{42A403D9-8F89-488E-A581-4933C2EC8ED6}"/>
              </a:ext>
            </a:extLst>
          </p:cNvPr>
          <p:cNvPicPr>
            <a:picLocks noChangeAspect="1"/>
          </p:cNvPicPr>
          <p:nvPr/>
        </p:nvPicPr>
        <p:blipFill rotWithShape="1">
          <a:blip r:embed="rId2">
            <a:extLst>
              <a:ext uri="{28A0092B-C50C-407E-A947-70E740481C1C}">
                <a14:useLocalDpi xmlns:a14="http://schemas.microsoft.com/office/drawing/2010/main" val="0"/>
              </a:ext>
            </a:extLst>
          </a:blip>
          <a:srcRect l="2287"/>
          <a:stretch/>
        </p:blipFill>
        <p:spPr>
          <a:xfrm>
            <a:off x="2455333" y="0"/>
            <a:ext cx="9736667" cy="6858000"/>
          </a:xfrm>
          <a:prstGeom prst="rect">
            <a:avLst/>
          </a:prstGeom>
        </p:spPr>
      </p:pic>
    </p:spTree>
    <p:extLst>
      <p:ext uri="{BB962C8B-B14F-4D97-AF65-F5344CB8AC3E}">
        <p14:creationId xmlns:p14="http://schemas.microsoft.com/office/powerpoint/2010/main" val="15218127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a:t>
            </a:r>
            <a:br>
              <a:rPr lang="de-DE" dirty="0"/>
            </a:br>
            <a:r>
              <a:rPr lang="de-DE" dirty="0"/>
              <a:t>********</a:t>
            </a:r>
            <a:br>
              <a:rPr lang="de-DE" dirty="0"/>
            </a:br>
            <a:r>
              <a:rPr lang="de-DE" dirty="0" err="1"/>
              <a:t>Three</a:t>
            </a:r>
            <a:r>
              <a:rPr lang="de-DE" dirty="0"/>
              <a:t> </a:t>
            </a:r>
            <a:r>
              <a:rPr lang="de-DE" dirty="0" err="1"/>
              <a:t>Periods</a:t>
            </a:r>
            <a:br>
              <a:rPr lang="de-DE" dirty="0"/>
            </a:br>
            <a:endParaRPr lang="de-DE" dirty="0">
              <a:highlight>
                <a:srgbClr val="00FFFF"/>
              </a:highlight>
            </a:endParaRPr>
          </a:p>
        </p:txBody>
      </p:sp>
      <p:pic>
        <p:nvPicPr>
          <p:cNvPr id="7" name="Picture 6" descr="Shape&#10;&#10;Description automatically generated">
            <a:extLst>
              <a:ext uri="{FF2B5EF4-FFF2-40B4-BE49-F238E27FC236}">
                <a16:creationId xmlns:a16="http://schemas.microsoft.com/office/drawing/2014/main" id="{7CA07676-2E3A-4968-929A-2BDCBCFFFE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3750" y="0"/>
            <a:ext cx="7758250" cy="6858000"/>
          </a:xfrm>
          <a:prstGeom prst="rect">
            <a:avLst/>
          </a:prstGeom>
        </p:spPr>
      </p:pic>
    </p:spTree>
    <p:extLst>
      <p:ext uri="{BB962C8B-B14F-4D97-AF65-F5344CB8AC3E}">
        <p14:creationId xmlns:p14="http://schemas.microsoft.com/office/powerpoint/2010/main" val="32276501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a:t>
            </a:r>
            <a:br>
              <a:rPr lang="de-DE" dirty="0"/>
            </a:br>
            <a:r>
              <a:rPr lang="de-DE" dirty="0"/>
              <a:t>********</a:t>
            </a:r>
            <a:br>
              <a:rPr lang="de-DE" dirty="0"/>
            </a:br>
            <a:br>
              <a:rPr lang="de-DE" dirty="0"/>
            </a:br>
            <a:endParaRPr lang="de-DE" dirty="0">
              <a:highlight>
                <a:srgbClr val="00FFFF"/>
              </a:highlight>
            </a:endParaRPr>
          </a:p>
        </p:txBody>
      </p:sp>
      <p:pic>
        <p:nvPicPr>
          <p:cNvPr id="6" name="Picture 5" descr="A picture containing kite, flying, colorful&#10;&#10;Description automatically generated">
            <a:extLst>
              <a:ext uri="{FF2B5EF4-FFF2-40B4-BE49-F238E27FC236}">
                <a16:creationId xmlns:a16="http://schemas.microsoft.com/office/drawing/2014/main" id="{6624FCAC-46E3-4A6F-AC70-11D072126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999" y="0"/>
            <a:ext cx="7797001" cy="6858000"/>
          </a:xfrm>
          <a:prstGeom prst="rect">
            <a:avLst/>
          </a:prstGeom>
        </p:spPr>
      </p:pic>
    </p:spTree>
    <p:extLst>
      <p:ext uri="{BB962C8B-B14F-4D97-AF65-F5344CB8AC3E}">
        <p14:creationId xmlns:p14="http://schemas.microsoft.com/office/powerpoint/2010/main" val="26252128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kite, flying, colorful&#10;&#10;Description automatically generated">
            <a:extLst>
              <a:ext uri="{FF2B5EF4-FFF2-40B4-BE49-F238E27FC236}">
                <a16:creationId xmlns:a16="http://schemas.microsoft.com/office/drawing/2014/main" id="{6624FCAC-46E3-4A6F-AC70-11D072126C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4999" y="-38100"/>
            <a:ext cx="7797001" cy="6858000"/>
          </a:xfrm>
          <a:prstGeom prst="rect">
            <a:avLst/>
          </a:prstGeom>
        </p:spPr>
      </p:pic>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a:t>
            </a:r>
            <a:br>
              <a:rPr lang="de-DE" dirty="0"/>
            </a:br>
            <a:r>
              <a:rPr lang="de-DE" dirty="0"/>
              <a:t>********</a:t>
            </a:r>
            <a:br>
              <a:rPr lang="de-DE" dirty="0"/>
            </a:br>
            <a:br>
              <a:rPr lang="de-DE" dirty="0"/>
            </a:br>
            <a:endParaRPr lang="de-DE" dirty="0">
              <a:highlight>
                <a:srgbClr val="00FFFF"/>
              </a:highlight>
            </a:endParaRPr>
          </a:p>
        </p:txBody>
      </p:sp>
      <p:sp>
        <p:nvSpPr>
          <p:cNvPr id="10" name="Oval 9">
            <a:extLst>
              <a:ext uri="{FF2B5EF4-FFF2-40B4-BE49-F238E27FC236}">
                <a16:creationId xmlns:a16="http://schemas.microsoft.com/office/drawing/2014/main" id="{5E2DB5AE-2776-4F8E-9DB4-FE157AEE57D4}"/>
              </a:ext>
            </a:extLst>
          </p:cNvPr>
          <p:cNvSpPr/>
          <p:nvPr/>
        </p:nvSpPr>
        <p:spPr>
          <a:xfrm>
            <a:off x="4457699" y="1389320"/>
            <a:ext cx="1930401" cy="1533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3" name="Oval 12">
            <a:extLst>
              <a:ext uri="{FF2B5EF4-FFF2-40B4-BE49-F238E27FC236}">
                <a16:creationId xmlns:a16="http://schemas.microsoft.com/office/drawing/2014/main" id="{7E1995E4-228A-4374-97F5-FE32A566687D}"/>
              </a:ext>
            </a:extLst>
          </p:cNvPr>
          <p:cNvSpPr/>
          <p:nvPr/>
        </p:nvSpPr>
        <p:spPr>
          <a:xfrm>
            <a:off x="5943599" y="92094"/>
            <a:ext cx="1930401" cy="1533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
        <p:nvSpPr>
          <p:cNvPr id="14" name="Oval 13">
            <a:extLst>
              <a:ext uri="{FF2B5EF4-FFF2-40B4-BE49-F238E27FC236}">
                <a16:creationId xmlns:a16="http://schemas.microsoft.com/office/drawing/2014/main" id="{7E116292-C0B1-4F02-938C-2C9C560BD5E2}"/>
              </a:ext>
            </a:extLst>
          </p:cNvPr>
          <p:cNvSpPr/>
          <p:nvPr/>
        </p:nvSpPr>
        <p:spPr>
          <a:xfrm>
            <a:off x="9762065" y="2284961"/>
            <a:ext cx="1930401" cy="15330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p:spTree>
    <p:extLst>
      <p:ext uri="{BB962C8B-B14F-4D97-AF65-F5344CB8AC3E}">
        <p14:creationId xmlns:p14="http://schemas.microsoft.com/office/powerpoint/2010/main" val="36394967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el 1">
            <a:extLst>
              <a:ext uri="{FF2B5EF4-FFF2-40B4-BE49-F238E27FC236}">
                <a16:creationId xmlns:a16="http://schemas.microsoft.com/office/drawing/2014/main" id="{BA9D62C7-A0A4-44B0-B6C6-FF7425FC241E}"/>
              </a:ext>
            </a:extLst>
          </p:cNvPr>
          <p:cNvSpPr txBox="1">
            <a:spLocks/>
          </p:cNvSpPr>
          <p:nvPr/>
        </p:nvSpPr>
        <p:spPr>
          <a:xfrm>
            <a:off x="219600" y="432000"/>
            <a:ext cx="11736000" cy="853200"/>
          </a:xfrm>
          <a:prstGeom prst="rect">
            <a:avLst/>
          </a:prstGeom>
        </p:spPr>
        <p:txBody>
          <a:bodyPr vert="horz" lIns="0" tIns="0" rIns="0" bIns="0" rtlCol="0" anchor="t" anchorCtr="0">
            <a:noAutofit/>
          </a:bodyPr>
          <a:lstStyle>
            <a:lvl1pPr algn="l" defTabSz="914400" rtl="0" eaLnBrk="1" latinLnBrk="0" hangingPunct="1">
              <a:lnSpc>
                <a:spcPct val="100000"/>
              </a:lnSpc>
              <a:spcBef>
                <a:spcPts val="110"/>
              </a:spcBef>
              <a:spcAft>
                <a:spcPts val="110"/>
              </a:spcAft>
              <a:buNone/>
              <a:defRPr sz="2800" b="1" i="0" kern="1200">
                <a:solidFill>
                  <a:schemeClr val="accent1"/>
                </a:solidFill>
                <a:latin typeface="Arial" panose="020B0604020202020204" pitchFamily="34" charset="0"/>
                <a:ea typeface="+mj-ea"/>
                <a:cs typeface="+mj-cs"/>
              </a:defRPr>
            </a:lvl1pPr>
          </a:lstStyle>
          <a:p>
            <a:pPr lvl="0"/>
            <a:r>
              <a:rPr lang="de-DE" dirty="0"/>
              <a:t>Material</a:t>
            </a:r>
            <a:br>
              <a:rPr lang="de-DE" dirty="0"/>
            </a:br>
            <a:r>
              <a:rPr lang="de-DE" dirty="0"/>
              <a:t>********</a:t>
            </a:r>
            <a:br>
              <a:rPr lang="de-DE" sz="2400" dirty="0"/>
            </a:br>
            <a:br>
              <a:rPr lang="de-DE" sz="2400" dirty="0"/>
            </a:br>
            <a:r>
              <a:rPr lang="de-DE" sz="2400" dirty="0"/>
              <a:t>nodes: 2001</a:t>
            </a:r>
            <a:br>
              <a:rPr lang="de-DE" sz="2400" dirty="0"/>
            </a:br>
            <a:r>
              <a:rPr lang="de-DE" sz="2400" dirty="0"/>
              <a:t>edges: 2955</a:t>
            </a:r>
            <a:br>
              <a:rPr lang="de-DE" sz="3200" dirty="0"/>
            </a:br>
            <a:br>
              <a:rPr lang="de-DE" sz="3200" dirty="0"/>
            </a:br>
            <a:endParaRPr lang="de-DE" dirty="0">
              <a:highlight>
                <a:srgbClr val="00FFFF"/>
              </a:highlight>
            </a:endParaRPr>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10" name="Picture 9" descr="A picture containing light, outdoor object&#10;&#10;Description automatically generated">
            <a:extLst>
              <a:ext uri="{FF2B5EF4-FFF2-40B4-BE49-F238E27FC236}">
                <a16:creationId xmlns:a16="http://schemas.microsoft.com/office/drawing/2014/main" id="{A94F96FF-7C9E-4539-979A-DE80513856B7}"/>
              </a:ext>
            </a:extLst>
          </p:cNvPr>
          <p:cNvPicPr>
            <a:picLocks noChangeAspect="1"/>
          </p:cNvPicPr>
          <p:nvPr/>
        </p:nvPicPr>
        <p:blipFill rotWithShape="1">
          <a:blip r:embed="rId2">
            <a:extLst>
              <a:ext uri="{28A0092B-C50C-407E-A947-70E740481C1C}">
                <a14:useLocalDpi xmlns:a14="http://schemas.microsoft.com/office/drawing/2010/main" val="0"/>
              </a:ext>
            </a:extLst>
          </a:blip>
          <a:srcRect l="3164" r="2375"/>
          <a:stretch/>
        </p:blipFill>
        <p:spPr>
          <a:xfrm>
            <a:off x="2468070" y="-29362"/>
            <a:ext cx="9699930" cy="6858000"/>
          </a:xfrm>
          <a:prstGeom prst="rect">
            <a:avLst/>
          </a:prstGeom>
        </p:spPr>
      </p:pic>
    </p:spTree>
    <p:extLst>
      <p:ext uri="{BB962C8B-B14F-4D97-AF65-F5344CB8AC3E}">
        <p14:creationId xmlns:p14="http://schemas.microsoft.com/office/powerpoint/2010/main" val="1502855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58</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a:t>
            </a:r>
            <a:br>
              <a:rPr lang="de-DE" dirty="0"/>
            </a:br>
            <a:r>
              <a:rPr lang="de-DE" dirty="0"/>
              <a:t>********</a:t>
            </a:r>
            <a:br>
              <a:rPr lang="de-DE" dirty="0"/>
            </a:br>
            <a:endParaRPr lang="de-DE" dirty="0">
              <a:highlight>
                <a:srgbClr val="00FFFF"/>
              </a:highlight>
            </a:endParaRPr>
          </a:p>
        </p:txBody>
      </p:sp>
      <p:pic>
        <p:nvPicPr>
          <p:cNvPr id="6" name="Picture 5">
            <a:extLst>
              <a:ext uri="{FF2B5EF4-FFF2-40B4-BE49-F238E27FC236}">
                <a16:creationId xmlns:a16="http://schemas.microsoft.com/office/drawing/2014/main" id="{650EA2E7-43E3-4A98-8577-CFBB743CA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1465" y="0"/>
            <a:ext cx="7090535" cy="6858000"/>
          </a:xfrm>
          <a:prstGeom prst="rect">
            <a:avLst/>
          </a:prstGeom>
        </p:spPr>
      </p:pic>
    </p:spTree>
    <p:extLst>
      <p:ext uri="{BB962C8B-B14F-4D97-AF65-F5344CB8AC3E}">
        <p14:creationId xmlns:p14="http://schemas.microsoft.com/office/powerpoint/2010/main" val="28514331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24F179-C115-49FA-ACD6-EE4DF1F4B69D}"/>
              </a:ext>
            </a:extLst>
          </p:cNvPr>
          <p:cNvSpPr/>
          <p:nvPr/>
        </p:nvSpPr>
        <p:spPr>
          <a:xfrm>
            <a:off x="238526" y="3721226"/>
            <a:ext cx="1526650" cy="254426"/>
          </a:xfrm>
          <a:prstGeom prst="rect">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05D1E93E-09C9-449C-98CC-6D817C1D144D}"/>
              </a:ext>
            </a:extLst>
          </p:cNvPr>
          <p:cNvSpPr/>
          <p:nvPr/>
        </p:nvSpPr>
        <p:spPr>
          <a:xfrm>
            <a:off x="243820" y="4012774"/>
            <a:ext cx="1865033" cy="254425"/>
          </a:xfrm>
          <a:prstGeom prst="rect">
            <a:avLst/>
          </a:prstGeom>
          <a:solidFill>
            <a:srgbClr val="E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59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err="1"/>
              <a:t>Texapon</a:t>
            </a:r>
            <a:r>
              <a:rPr lang="de-DE" dirty="0"/>
              <a:t> </a:t>
            </a:r>
            <a:br>
              <a:rPr lang="de-DE" dirty="0"/>
            </a:br>
            <a:r>
              <a:rPr lang="de-DE" dirty="0"/>
              <a:t>10937317</a:t>
            </a:r>
            <a:br>
              <a:rPr lang="de-DE" dirty="0"/>
            </a:br>
            <a:r>
              <a:rPr lang="de-DE" dirty="0" err="1"/>
              <a:t>Tree</a:t>
            </a:r>
            <a:r>
              <a:rPr lang="de-DE" dirty="0"/>
              <a:t>-RT</a:t>
            </a:r>
            <a:br>
              <a:rPr lang="de-DE" dirty="0"/>
            </a:br>
            <a:r>
              <a:rPr lang="de-DE" sz="2000" dirty="0"/>
              <a:t>LABELS:</a:t>
            </a:r>
            <a:br>
              <a:rPr lang="de-DE" sz="2000" dirty="0"/>
            </a:br>
            <a:r>
              <a:rPr lang="de-DE" sz="2000" dirty="0" err="1">
                <a:highlight>
                  <a:srgbClr val="FF0000"/>
                </a:highlight>
              </a:rPr>
              <a:t>BomNode</a:t>
            </a:r>
            <a:br>
              <a:rPr lang="de-DE" sz="2000" dirty="0"/>
            </a:br>
            <a:r>
              <a:rPr lang="de-DE" sz="2000" dirty="0" err="1">
                <a:highlight>
                  <a:srgbClr val="FFFF00"/>
                </a:highlight>
              </a:rPr>
              <a:t>StageNode</a:t>
            </a:r>
            <a:br>
              <a:rPr lang="en-US" sz="2000" dirty="0"/>
            </a:br>
            <a:br>
              <a:rPr lang="en-US" sz="2000" dirty="0"/>
            </a:br>
            <a:r>
              <a:rPr lang="en-US" sz="2000" dirty="0"/>
              <a:t>Labels:</a:t>
            </a:r>
            <a:br>
              <a:rPr lang="en-US" sz="2000" dirty="0"/>
            </a:br>
            <a:r>
              <a:rPr lang="en-US" sz="2000" dirty="0" err="1"/>
              <a:t>RawMaterial</a:t>
            </a:r>
            <a:br>
              <a:rPr lang="de-DE" sz="2000" dirty="0"/>
            </a:br>
            <a:r>
              <a:rPr lang="de-DE" sz="2000" dirty="0" err="1"/>
              <a:t>PurchaseStage</a:t>
            </a:r>
            <a:br>
              <a:rPr lang="de-DE" sz="2000" dirty="0"/>
            </a:br>
            <a:r>
              <a:rPr lang="de-DE" sz="2000" dirty="0" err="1">
                <a:highlight>
                  <a:srgbClr val="008000"/>
                </a:highlight>
              </a:rPr>
              <a:t>TopBomNode</a:t>
            </a:r>
            <a:br>
              <a:rPr lang="de-DE" sz="2000" dirty="0"/>
            </a:br>
            <a:br>
              <a:rPr lang="de-DE" sz="2000" dirty="0"/>
            </a:br>
            <a:r>
              <a:rPr lang="de-DE" sz="2000" dirty="0" err="1"/>
              <a:t>Meta</a:t>
            </a:r>
            <a:r>
              <a:rPr lang="de-DE" sz="2000" dirty="0"/>
              <a:t> Nodes:</a:t>
            </a:r>
            <a:br>
              <a:rPr lang="de-DE" sz="2000" dirty="0"/>
            </a:br>
            <a:r>
              <a:rPr lang="de-DE" sz="2000" dirty="0" err="1">
                <a:highlight>
                  <a:srgbClr val="00FF00"/>
                </a:highlight>
              </a:rPr>
              <a:t>MM_Key</a:t>
            </a:r>
            <a:br>
              <a:rPr lang="de-DE" sz="2000" dirty="0"/>
            </a:br>
            <a:r>
              <a:rPr lang="de-DE" sz="2000" dirty="0" err="1">
                <a:solidFill>
                  <a:schemeClr val="bg1"/>
                </a:solidFill>
                <a:highlight>
                  <a:srgbClr val="0033CC"/>
                </a:highlight>
              </a:rPr>
              <a:t>Period</a:t>
            </a:r>
            <a:br>
              <a:rPr lang="de-DE" sz="2000" dirty="0"/>
            </a:br>
            <a:r>
              <a:rPr lang="de-DE" sz="2000" dirty="0" err="1">
                <a:highlight>
                  <a:srgbClr val="FF00FF"/>
                </a:highlight>
              </a:rPr>
              <a:t>IM_PBG_Key</a:t>
            </a:r>
            <a:br>
              <a:rPr lang="de-DE" sz="2000" dirty="0"/>
            </a:br>
            <a:r>
              <a:rPr lang="de-DE" sz="2000" dirty="0" err="1">
                <a:highlight>
                  <a:srgbClr val="00FFFF"/>
                </a:highlight>
              </a:rPr>
              <a:t>IM_Company_Code</a:t>
            </a:r>
            <a:endParaRPr lang="de-DE" dirty="0">
              <a:highlight>
                <a:srgbClr val="00FFFF"/>
              </a:highlight>
            </a:endParaRPr>
          </a:p>
        </p:txBody>
      </p:sp>
      <p:pic>
        <p:nvPicPr>
          <p:cNvPr id="7" name="Picture 6" descr="Diagram, engineering drawing&#10;&#10;Description automatically generated">
            <a:extLst>
              <a:ext uri="{FF2B5EF4-FFF2-40B4-BE49-F238E27FC236}">
                <a16:creationId xmlns:a16="http://schemas.microsoft.com/office/drawing/2014/main" id="{C169A5B6-BA0F-47F5-B497-1CBFD6112C5F}"/>
              </a:ext>
            </a:extLst>
          </p:cNvPr>
          <p:cNvPicPr>
            <a:picLocks noChangeAspect="1"/>
          </p:cNvPicPr>
          <p:nvPr/>
        </p:nvPicPr>
        <p:blipFill rotWithShape="1">
          <a:blip r:embed="rId2">
            <a:extLst>
              <a:ext uri="{28A0092B-C50C-407E-A947-70E740481C1C}">
                <a14:useLocalDpi xmlns:a14="http://schemas.microsoft.com/office/drawing/2010/main" val="0"/>
              </a:ext>
            </a:extLst>
          </a:blip>
          <a:srcRect l="2345"/>
          <a:stretch/>
        </p:blipFill>
        <p:spPr>
          <a:xfrm>
            <a:off x="0" y="0"/>
            <a:ext cx="12192000" cy="6858000"/>
          </a:xfrm>
          <a:prstGeom prst="rect">
            <a:avLst/>
          </a:prstGeom>
        </p:spPr>
      </p:pic>
    </p:spTree>
    <p:extLst>
      <p:ext uri="{BB962C8B-B14F-4D97-AF65-F5344CB8AC3E}">
        <p14:creationId xmlns:p14="http://schemas.microsoft.com/office/powerpoint/2010/main" val="1600039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Oval 59">
            <a:extLst>
              <a:ext uri="{FF2B5EF4-FFF2-40B4-BE49-F238E27FC236}">
                <a16:creationId xmlns:a16="http://schemas.microsoft.com/office/drawing/2014/main" id="{D74A5366-D301-4459-A64F-F796ED9A8D50}"/>
              </a:ext>
            </a:extLst>
          </p:cNvPr>
          <p:cNvSpPr/>
          <p:nvPr/>
        </p:nvSpPr>
        <p:spPr>
          <a:xfrm>
            <a:off x="523739" y="5210666"/>
            <a:ext cx="1654956"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p:sp>
        <p:nvSpPr>
          <p:cNvPr id="6" name="Oval 5">
            <a:extLst>
              <a:ext uri="{FF2B5EF4-FFF2-40B4-BE49-F238E27FC236}">
                <a16:creationId xmlns:a16="http://schemas.microsoft.com/office/drawing/2014/main" id="{35D7B0FD-8920-446B-A80A-378912C8DA79}"/>
              </a:ext>
            </a:extLst>
          </p:cNvPr>
          <p:cNvSpPr/>
          <p:nvPr/>
        </p:nvSpPr>
        <p:spPr>
          <a:xfrm>
            <a:off x="2608908" y="1271684"/>
            <a:ext cx="1817312"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219599" y="249120"/>
            <a:ext cx="6228627" cy="853200"/>
          </a:xfrm>
        </p:spPr>
        <p:txBody>
          <a:bodyPr/>
          <a:lstStyle/>
          <a:p>
            <a:r>
              <a:rPr lang="de-DE" dirty="0" err="1"/>
              <a:t>Author</a:t>
            </a:r>
            <a:r>
              <a:rPr lang="de-DE" dirty="0"/>
              <a:t> </a:t>
            </a:r>
            <a:r>
              <a:rPr lang="de-DE" dirty="0" err="1"/>
              <a:t>Disambiguation</a:t>
            </a:r>
            <a:r>
              <a:rPr lang="de-DE" dirty="0"/>
              <a:t>: </a:t>
            </a:r>
            <a:br>
              <a:rPr lang="de-DE" dirty="0"/>
            </a:br>
            <a:r>
              <a:rPr lang="de-DE" dirty="0" err="1"/>
              <a:t>Ontology</a:t>
            </a:r>
            <a:r>
              <a:rPr lang="de-DE" dirty="0"/>
              <a:t> Concept </a:t>
            </a:r>
            <a:r>
              <a:rPr lang="de-DE" dirty="0" err="1"/>
              <a:t>Similarity</a:t>
            </a:r>
            <a:r>
              <a:rPr lang="de-DE" dirty="0"/>
              <a:t> Signal </a:t>
            </a:r>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933E12F7-5611-493B-89F7-5312AE6A6F7B}"/>
                  </a:ext>
                </a:extLst>
              </p:cNvPr>
              <p:cNvSpPr txBox="1"/>
              <p:nvPr/>
            </p:nvSpPr>
            <p:spPr>
              <a:xfrm>
                <a:off x="10328781" y="4046278"/>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𝐷𝑜𝑐𝑢𝑚𝑒𝑛</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oMath>
                  </m:oMathPara>
                </a14:m>
                <a:endParaRPr lang="en-GB" b="0" dirty="0"/>
              </a:p>
            </p:txBody>
          </p:sp>
        </mc:Choice>
        <mc:Fallback xmlns="">
          <p:sp>
            <p:nvSpPr>
              <p:cNvPr id="27" name="TextBox 26">
                <a:extLst>
                  <a:ext uri="{FF2B5EF4-FFF2-40B4-BE49-F238E27FC236}">
                    <a16:creationId xmlns:a16="http://schemas.microsoft.com/office/drawing/2014/main" id="{933E12F7-5611-493B-89F7-5312AE6A6F7B}"/>
                  </a:ext>
                </a:extLst>
              </p:cNvPr>
              <p:cNvSpPr txBox="1">
                <a:spLocks noRot="1" noChangeAspect="1" noMove="1" noResize="1" noEditPoints="1" noAdjustHandles="1" noChangeArrowheads="1" noChangeShapeType="1" noTextEdit="1"/>
              </p:cNvSpPr>
              <p:nvPr/>
            </p:nvSpPr>
            <p:spPr>
              <a:xfrm>
                <a:off x="10328781" y="4046278"/>
                <a:ext cx="1576600" cy="276999"/>
              </a:xfrm>
              <a:prstGeom prst="rect">
                <a:avLst/>
              </a:prstGeom>
              <a:blipFill>
                <a:blip r:embed="rId2"/>
                <a:stretch>
                  <a:fillRect r="-2317" b="-17778"/>
                </a:stretch>
              </a:blipFill>
            </p:spPr>
            <p:txBody>
              <a:bodyPr/>
              <a:lstStyle/>
              <a:p>
                <a:r>
                  <a:rPr lang="de-DE">
                    <a:noFill/>
                  </a:rPr>
                  <a:t> </a:t>
                </a:r>
              </a:p>
            </p:txBody>
          </p:sp>
        </mc:Fallback>
      </mc:AlternateContent>
      <p:sp>
        <p:nvSpPr>
          <p:cNvPr id="13" name="Oval 12">
            <a:extLst>
              <a:ext uri="{FF2B5EF4-FFF2-40B4-BE49-F238E27FC236}">
                <a16:creationId xmlns:a16="http://schemas.microsoft.com/office/drawing/2014/main" id="{A48FC59B-1AC0-4D91-B418-58499C9347B4}"/>
              </a:ext>
            </a:extLst>
          </p:cNvPr>
          <p:cNvSpPr/>
          <p:nvPr/>
        </p:nvSpPr>
        <p:spPr>
          <a:xfrm>
            <a:off x="7454953" y="1729820"/>
            <a:ext cx="145997" cy="1306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8EB2DD4F-0F52-4E97-BE59-203381AE4345}"/>
              </a:ext>
            </a:extLst>
          </p:cNvPr>
          <p:cNvSpPr/>
          <p:nvPr/>
        </p:nvSpPr>
        <p:spPr>
          <a:xfrm>
            <a:off x="5368026" y="2494429"/>
            <a:ext cx="2128478" cy="2013217"/>
          </a:xfrm>
          <a:prstGeom prst="ellipse">
            <a:avLst/>
          </a:prstGeom>
          <a:solidFill>
            <a:schemeClr val="accent3">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0E93632-0FC5-4BFC-8A20-3100EE9BEECB}"/>
              </a:ext>
            </a:extLst>
          </p:cNvPr>
          <p:cNvSpPr/>
          <p:nvPr/>
        </p:nvSpPr>
        <p:spPr>
          <a:xfrm>
            <a:off x="3957381" y="3462244"/>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Oval 15">
            <a:extLst>
              <a:ext uri="{FF2B5EF4-FFF2-40B4-BE49-F238E27FC236}">
                <a16:creationId xmlns:a16="http://schemas.microsoft.com/office/drawing/2014/main" id="{1618C91C-70D3-46C0-B11A-ED43A2CC9292}"/>
              </a:ext>
            </a:extLst>
          </p:cNvPr>
          <p:cNvSpPr/>
          <p:nvPr/>
        </p:nvSpPr>
        <p:spPr>
          <a:xfrm>
            <a:off x="11263224" y="3462244"/>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91DF5875-2B37-4D44-A950-CCB8859349BC}"/>
              </a:ext>
            </a:extLst>
          </p:cNvPr>
          <p:cNvSpPr/>
          <p:nvPr/>
        </p:nvSpPr>
        <p:spPr>
          <a:xfrm>
            <a:off x="8092348" y="2488399"/>
            <a:ext cx="2128478" cy="2013217"/>
          </a:xfrm>
          <a:prstGeom prst="ellipse">
            <a:avLst/>
          </a:prstGeom>
          <a:solidFill>
            <a:schemeClr val="accent3">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D7D480B4-9576-438B-A5D9-211B138E738E}"/>
              </a:ext>
            </a:extLst>
          </p:cNvPr>
          <p:cNvSpPr/>
          <p:nvPr/>
        </p:nvSpPr>
        <p:spPr>
          <a:xfrm>
            <a:off x="7095298" y="3462244"/>
            <a:ext cx="145997" cy="1306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Oval 17">
            <a:extLst>
              <a:ext uri="{FF2B5EF4-FFF2-40B4-BE49-F238E27FC236}">
                <a16:creationId xmlns:a16="http://schemas.microsoft.com/office/drawing/2014/main" id="{362D8038-36E8-4D07-BD23-D2987BA5A068}"/>
              </a:ext>
            </a:extLst>
          </p:cNvPr>
          <p:cNvSpPr/>
          <p:nvPr/>
        </p:nvSpPr>
        <p:spPr>
          <a:xfrm>
            <a:off x="8367250" y="3462244"/>
            <a:ext cx="145997" cy="13062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069515C4-2100-4636-AC52-0ED27F28B3CC}"/>
                  </a:ext>
                </a:extLst>
              </p:cNvPr>
              <p:cNvSpPr txBox="1"/>
              <p:nvPr/>
            </p:nvSpPr>
            <p:spPr>
              <a:xfrm>
                <a:off x="3020701" y="3871904"/>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𝐷𝑜𝑐𝑢𝑚𝑒𝑛</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oMath>
                  </m:oMathPara>
                </a14:m>
                <a:endParaRPr lang="en-GB" b="0" dirty="0"/>
              </a:p>
            </p:txBody>
          </p:sp>
        </mc:Choice>
        <mc:Fallback xmlns="">
          <p:sp>
            <p:nvSpPr>
              <p:cNvPr id="21" name="TextBox 20">
                <a:extLst>
                  <a:ext uri="{FF2B5EF4-FFF2-40B4-BE49-F238E27FC236}">
                    <a16:creationId xmlns:a16="http://schemas.microsoft.com/office/drawing/2014/main" id="{069515C4-2100-4636-AC52-0ED27F28B3CC}"/>
                  </a:ext>
                </a:extLst>
              </p:cNvPr>
              <p:cNvSpPr txBox="1">
                <a:spLocks noRot="1" noChangeAspect="1" noMove="1" noResize="1" noEditPoints="1" noAdjustHandles="1" noChangeArrowheads="1" noChangeShapeType="1" noTextEdit="1"/>
              </p:cNvSpPr>
              <p:nvPr/>
            </p:nvSpPr>
            <p:spPr>
              <a:xfrm>
                <a:off x="3020701" y="3871904"/>
                <a:ext cx="1576600" cy="276999"/>
              </a:xfrm>
              <a:prstGeom prst="rect">
                <a:avLst/>
              </a:prstGeom>
              <a:blipFill>
                <a:blip r:embed="rId3"/>
                <a:stretch>
                  <a:fillRect r="-2326" b="-1739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2A01AE8B-01EA-43BD-8190-F94832A95B68}"/>
                  </a:ext>
                </a:extLst>
              </p:cNvPr>
              <p:cNvSpPr txBox="1"/>
              <p:nvPr/>
            </p:nvSpPr>
            <p:spPr>
              <a:xfrm>
                <a:off x="5195507" y="3566387"/>
                <a:ext cx="2153643"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𝑂𝑛𝑡𝑜𝑙𝑜𝑔𝑦𝐶𝑜𝑛𝑐𝑒𝑝</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1</m:t>
                          </m:r>
                        </m:sub>
                      </m:sSub>
                    </m:oMath>
                  </m:oMathPara>
                </a14:m>
                <a:endParaRPr lang="en-GB" b="0" dirty="0"/>
              </a:p>
            </p:txBody>
          </p:sp>
        </mc:Choice>
        <mc:Fallback xmlns="">
          <p:sp>
            <p:nvSpPr>
              <p:cNvPr id="22" name="TextBox 21">
                <a:extLst>
                  <a:ext uri="{FF2B5EF4-FFF2-40B4-BE49-F238E27FC236}">
                    <a16:creationId xmlns:a16="http://schemas.microsoft.com/office/drawing/2014/main" id="{2A01AE8B-01EA-43BD-8190-F94832A95B68}"/>
                  </a:ext>
                </a:extLst>
              </p:cNvPr>
              <p:cNvSpPr txBox="1">
                <a:spLocks noRot="1" noChangeAspect="1" noMove="1" noResize="1" noEditPoints="1" noAdjustHandles="1" noChangeArrowheads="1" noChangeShapeType="1" noTextEdit="1"/>
              </p:cNvSpPr>
              <p:nvPr/>
            </p:nvSpPr>
            <p:spPr>
              <a:xfrm>
                <a:off x="5195507" y="3566387"/>
                <a:ext cx="2153643" cy="276999"/>
              </a:xfrm>
              <a:prstGeom prst="rect">
                <a:avLst/>
              </a:prstGeom>
              <a:blipFill>
                <a:blip r:embed="rId4"/>
                <a:stretch>
                  <a:fillRect r="-5085" b="-3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A5CA5DC5-9308-462E-A0F9-CA83BD409898}"/>
                  </a:ext>
                </a:extLst>
              </p:cNvPr>
              <p:cNvSpPr txBox="1"/>
              <p:nvPr/>
            </p:nvSpPr>
            <p:spPr>
              <a:xfrm>
                <a:off x="7783139" y="3570703"/>
                <a:ext cx="2359724"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𝑂𝑛𝑡𝑜𝑙𝑜𝑔𝑦𝐶𝑜𝑛𝑐𝑒𝑝</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oMath>
                  </m:oMathPara>
                </a14:m>
                <a:endParaRPr lang="en-GB" b="0" dirty="0"/>
              </a:p>
            </p:txBody>
          </p:sp>
        </mc:Choice>
        <mc:Fallback xmlns="">
          <p:sp>
            <p:nvSpPr>
              <p:cNvPr id="23" name="TextBox 22">
                <a:extLst>
                  <a:ext uri="{FF2B5EF4-FFF2-40B4-BE49-F238E27FC236}">
                    <a16:creationId xmlns:a16="http://schemas.microsoft.com/office/drawing/2014/main" id="{A5CA5DC5-9308-462E-A0F9-CA83BD409898}"/>
                  </a:ext>
                </a:extLst>
              </p:cNvPr>
              <p:cNvSpPr txBox="1">
                <a:spLocks noRot="1" noChangeAspect="1" noMove="1" noResize="1" noEditPoints="1" noAdjustHandles="1" noChangeArrowheads="1" noChangeShapeType="1" noTextEdit="1"/>
              </p:cNvSpPr>
              <p:nvPr/>
            </p:nvSpPr>
            <p:spPr>
              <a:xfrm>
                <a:off x="7783139" y="3570703"/>
                <a:ext cx="2359724" cy="276999"/>
              </a:xfrm>
              <a:prstGeom prst="rect">
                <a:avLst/>
              </a:prstGeom>
              <a:blipFill>
                <a:blip r:embed="rId5"/>
                <a:stretch>
                  <a:fillRect t="-2222" r="-517" b="-3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FB19C39F-3DCB-42EE-B87E-3A0BF983495B}"/>
                  </a:ext>
                </a:extLst>
              </p:cNvPr>
              <p:cNvSpPr txBox="1"/>
              <p:nvPr/>
            </p:nvSpPr>
            <p:spPr>
              <a:xfrm>
                <a:off x="7486703" y="1591320"/>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𝑂𝑛𝑡𝑜𝑙𝑜𝑔𝑦𝑅𝑜𝑜</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𝑡</m:t>
                          </m:r>
                        </m:e>
                        <m:sub>
                          <m:r>
                            <a:rPr lang="en-GB" b="0" i="1" smtClean="0">
                              <a:latin typeface="Cambria Math" panose="02040503050406030204" pitchFamily="18" charset="0"/>
                            </a:rPr>
                            <m:t>2</m:t>
                          </m:r>
                        </m:sub>
                      </m:sSub>
                    </m:oMath>
                  </m:oMathPara>
                </a14:m>
                <a:endParaRPr lang="en-GB" b="0" dirty="0"/>
              </a:p>
            </p:txBody>
          </p:sp>
        </mc:Choice>
        <mc:Fallback xmlns="">
          <p:sp>
            <p:nvSpPr>
              <p:cNvPr id="24" name="TextBox 23">
                <a:extLst>
                  <a:ext uri="{FF2B5EF4-FFF2-40B4-BE49-F238E27FC236}">
                    <a16:creationId xmlns:a16="http://schemas.microsoft.com/office/drawing/2014/main" id="{FB19C39F-3DCB-42EE-B87E-3A0BF983495B}"/>
                  </a:ext>
                </a:extLst>
              </p:cNvPr>
              <p:cNvSpPr txBox="1">
                <a:spLocks noRot="1" noChangeAspect="1" noMove="1" noResize="1" noEditPoints="1" noAdjustHandles="1" noChangeArrowheads="1" noChangeShapeType="1" noTextEdit="1"/>
              </p:cNvSpPr>
              <p:nvPr/>
            </p:nvSpPr>
            <p:spPr>
              <a:xfrm>
                <a:off x="7486703" y="1591320"/>
                <a:ext cx="1576600" cy="276999"/>
              </a:xfrm>
              <a:prstGeom prst="rect">
                <a:avLst/>
              </a:prstGeom>
              <a:blipFill>
                <a:blip r:embed="rId6"/>
                <a:stretch>
                  <a:fillRect r="-14286" b="-37778"/>
                </a:stretch>
              </a:blipFill>
            </p:spPr>
            <p:txBody>
              <a:bodyPr/>
              <a:lstStyle/>
              <a:p>
                <a:r>
                  <a:rPr lang="de-DE">
                    <a:noFill/>
                  </a:rPr>
                  <a:t> </a:t>
                </a:r>
              </a:p>
            </p:txBody>
          </p:sp>
        </mc:Fallback>
      </mc:AlternateContent>
      <p:sp>
        <p:nvSpPr>
          <p:cNvPr id="10" name="Freeform: Shape 9">
            <a:extLst>
              <a:ext uri="{FF2B5EF4-FFF2-40B4-BE49-F238E27FC236}">
                <a16:creationId xmlns:a16="http://schemas.microsoft.com/office/drawing/2014/main" id="{983EF712-C76F-407E-A07E-EA94DD8AE0D5}"/>
              </a:ext>
            </a:extLst>
          </p:cNvPr>
          <p:cNvSpPr/>
          <p:nvPr/>
        </p:nvSpPr>
        <p:spPr>
          <a:xfrm>
            <a:off x="6966003" y="1885950"/>
            <a:ext cx="482547" cy="1631950"/>
          </a:xfrm>
          <a:custGeom>
            <a:avLst/>
            <a:gdLst>
              <a:gd name="connsiteX0" fmla="*/ 482547 w 482547"/>
              <a:gd name="connsiteY0" fmla="*/ 0 h 1631950"/>
              <a:gd name="connsiteX1" fmla="*/ 6297 w 482547"/>
              <a:gd name="connsiteY1" fmla="*/ 622300 h 1631950"/>
              <a:gd name="connsiteX2" fmla="*/ 196797 w 482547"/>
              <a:gd name="connsiteY2" fmla="*/ 1631950 h 1631950"/>
              <a:gd name="connsiteX3" fmla="*/ 196797 w 482547"/>
              <a:gd name="connsiteY3" fmla="*/ 1631950 h 1631950"/>
              <a:gd name="connsiteX4" fmla="*/ 196797 w 482547"/>
              <a:gd name="connsiteY4" fmla="*/ 1631950 h 1631950"/>
              <a:gd name="connsiteX5" fmla="*/ 196797 w 482547"/>
              <a:gd name="connsiteY5" fmla="*/ 1631950 h 163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2547" h="1631950">
                <a:moveTo>
                  <a:pt x="482547" y="0"/>
                </a:moveTo>
                <a:cubicBezTo>
                  <a:pt x="268234" y="175154"/>
                  <a:pt x="53922" y="350308"/>
                  <a:pt x="6297" y="622300"/>
                </a:cubicBezTo>
                <a:cubicBezTo>
                  <a:pt x="-41328" y="894292"/>
                  <a:pt x="196797" y="1631950"/>
                  <a:pt x="196797" y="1631950"/>
                </a:cubicBezTo>
                <a:lnTo>
                  <a:pt x="196797" y="1631950"/>
                </a:lnTo>
                <a:lnTo>
                  <a:pt x="196797" y="1631950"/>
                </a:lnTo>
                <a:lnTo>
                  <a:pt x="196797" y="16319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Freeform: Shape 11">
            <a:extLst>
              <a:ext uri="{FF2B5EF4-FFF2-40B4-BE49-F238E27FC236}">
                <a16:creationId xmlns:a16="http://schemas.microsoft.com/office/drawing/2014/main" id="{F18C00BD-744C-4672-8C1F-88094F4A00EE}"/>
              </a:ext>
            </a:extLst>
          </p:cNvPr>
          <p:cNvSpPr/>
          <p:nvPr/>
        </p:nvSpPr>
        <p:spPr>
          <a:xfrm rot="17951588">
            <a:off x="6452732" y="2390666"/>
            <a:ext cx="1560432" cy="589153"/>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8" name="Freeform: Shape 27">
            <a:extLst>
              <a:ext uri="{FF2B5EF4-FFF2-40B4-BE49-F238E27FC236}">
                <a16:creationId xmlns:a16="http://schemas.microsoft.com/office/drawing/2014/main" id="{3AF5A01B-AABC-4439-9E3F-AFCB9976720E}"/>
              </a:ext>
            </a:extLst>
          </p:cNvPr>
          <p:cNvSpPr/>
          <p:nvPr/>
        </p:nvSpPr>
        <p:spPr>
          <a:xfrm rot="16200000" flipV="1">
            <a:off x="6583303" y="2503168"/>
            <a:ext cx="1593233" cy="436229"/>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9" name="Freeform: Shape 28">
            <a:extLst>
              <a:ext uri="{FF2B5EF4-FFF2-40B4-BE49-F238E27FC236}">
                <a16:creationId xmlns:a16="http://schemas.microsoft.com/office/drawing/2014/main" id="{A38794E6-0FE0-45D0-84D6-94BABF5F90C1}"/>
              </a:ext>
            </a:extLst>
          </p:cNvPr>
          <p:cNvSpPr/>
          <p:nvPr/>
        </p:nvSpPr>
        <p:spPr>
          <a:xfrm rot="13710070" flipV="1">
            <a:off x="7329615" y="2390821"/>
            <a:ext cx="1659669" cy="58693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0" name="Freeform: Shape 29">
            <a:extLst>
              <a:ext uri="{FF2B5EF4-FFF2-40B4-BE49-F238E27FC236}">
                <a16:creationId xmlns:a16="http://schemas.microsoft.com/office/drawing/2014/main" id="{BEEE1F77-3685-470B-A478-7DEE165D69AD}"/>
              </a:ext>
            </a:extLst>
          </p:cNvPr>
          <p:cNvSpPr/>
          <p:nvPr/>
        </p:nvSpPr>
        <p:spPr>
          <a:xfrm rot="15590379">
            <a:off x="7159732" y="2466264"/>
            <a:ext cx="1687595" cy="494015"/>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8479A4E-D24C-4339-8CE2-0B5344AC9CB3}"/>
                  </a:ext>
                </a:extLst>
              </p:cNvPr>
              <p:cNvSpPr txBox="1"/>
              <p:nvPr/>
            </p:nvSpPr>
            <p:spPr>
              <a:xfrm>
                <a:off x="6815671" y="2484122"/>
                <a:ext cx="612925"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𝑛</m:t>
                      </m:r>
                    </m:oMath>
                  </m:oMathPara>
                </a14:m>
                <a:endParaRPr lang="en-GB" b="0" dirty="0"/>
              </a:p>
            </p:txBody>
          </p:sp>
        </mc:Choice>
        <mc:Fallback xmlns="">
          <p:sp>
            <p:nvSpPr>
              <p:cNvPr id="33" name="TextBox 32">
                <a:extLst>
                  <a:ext uri="{FF2B5EF4-FFF2-40B4-BE49-F238E27FC236}">
                    <a16:creationId xmlns:a16="http://schemas.microsoft.com/office/drawing/2014/main" id="{C8479A4E-D24C-4339-8CE2-0B5344AC9CB3}"/>
                  </a:ext>
                </a:extLst>
              </p:cNvPr>
              <p:cNvSpPr txBox="1">
                <a:spLocks noRot="1" noChangeAspect="1" noMove="1" noResize="1" noEditPoints="1" noAdjustHandles="1" noChangeArrowheads="1" noChangeShapeType="1" noTextEdit="1"/>
              </p:cNvSpPr>
              <p:nvPr/>
            </p:nvSpPr>
            <p:spPr>
              <a:xfrm>
                <a:off x="6815671" y="2484122"/>
                <a:ext cx="612925" cy="276999"/>
              </a:xfrm>
              <a:prstGeom prst="rect">
                <a:avLst/>
              </a:prstGeom>
              <a:blipFill>
                <a:blip r:embed="rId7"/>
                <a:stretch>
                  <a:fillRect r="-1980"/>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546E821-D840-4FF7-8E6E-1F76DE6DAE2C}"/>
                  </a:ext>
                </a:extLst>
              </p:cNvPr>
              <p:cNvSpPr txBox="1"/>
              <p:nvPr/>
            </p:nvSpPr>
            <p:spPr>
              <a:xfrm>
                <a:off x="7574795" y="2508527"/>
                <a:ext cx="612925"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𝑘</m:t>
                      </m:r>
                    </m:oMath>
                  </m:oMathPara>
                </a14:m>
                <a:endParaRPr lang="en-GB" b="0" dirty="0"/>
              </a:p>
            </p:txBody>
          </p:sp>
        </mc:Choice>
        <mc:Fallback xmlns="">
          <p:sp>
            <p:nvSpPr>
              <p:cNvPr id="34" name="TextBox 33">
                <a:extLst>
                  <a:ext uri="{FF2B5EF4-FFF2-40B4-BE49-F238E27FC236}">
                    <a16:creationId xmlns:a16="http://schemas.microsoft.com/office/drawing/2014/main" id="{0546E821-D840-4FF7-8E6E-1F76DE6DAE2C}"/>
                  </a:ext>
                </a:extLst>
              </p:cNvPr>
              <p:cNvSpPr txBox="1">
                <a:spLocks noRot="1" noChangeAspect="1" noMove="1" noResize="1" noEditPoints="1" noAdjustHandles="1" noChangeArrowheads="1" noChangeShapeType="1" noTextEdit="1"/>
              </p:cNvSpPr>
              <p:nvPr/>
            </p:nvSpPr>
            <p:spPr>
              <a:xfrm>
                <a:off x="7574795" y="2508527"/>
                <a:ext cx="612925" cy="276999"/>
              </a:xfrm>
              <a:prstGeom prst="rect">
                <a:avLst/>
              </a:prstGeom>
              <a:blipFill>
                <a:blip r:embed="rId8"/>
                <a:stretch>
                  <a:fillRect r="-6000" b="-11111"/>
                </a:stretch>
              </a:blipFill>
            </p:spPr>
            <p:txBody>
              <a:bodyPr/>
              <a:lstStyle/>
              <a:p>
                <a:r>
                  <a:rPr lang="de-DE">
                    <a:noFill/>
                  </a:rPr>
                  <a:t> </a:t>
                </a:r>
              </a:p>
            </p:txBody>
          </p:sp>
        </mc:Fallback>
      </mc:AlternateContent>
      <p:sp>
        <p:nvSpPr>
          <p:cNvPr id="35" name="Freeform: Shape 34">
            <a:extLst>
              <a:ext uri="{FF2B5EF4-FFF2-40B4-BE49-F238E27FC236}">
                <a16:creationId xmlns:a16="http://schemas.microsoft.com/office/drawing/2014/main" id="{CEF69760-C76D-4ECE-B2C0-A5419142067A}"/>
              </a:ext>
            </a:extLst>
          </p:cNvPr>
          <p:cNvSpPr/>
          <p:nvPr/>
        </p:nvSpPr>
        <p:spPr>
          <a:xfrm rot="10449023">
            <a:off x="10104969" y="3600028"/>
            <a:ext cx="1267475" cy="341542"/>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6" name="Freeform: Shape 35">
            <a:extLst>
              <a:ext uri="{FF2B5EF4-FFF2-40B4-BE49-F238E27FC236}">
                <a16:creationId xmlns:a16="http://schemas.microsoft.com/office/drawing/2014/main" id="{80E8754E-2D4C-4D34-87C0-6879373403F8}"/>
              </a:ext>
            </a:extLst>
          </p:cNvPr>
          <p:cNvSpPr/>
          <p:nvPr/>
        </p:nvSpPr>
        <p:spPr>
          <a:xfrm rot="21350924">
            <a:off x="4032910" y="3127164"/>
            <a:ext cx="1348564" cy="322645"/>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7" name="Freeform: Shape 36">
            <a:extLst>
              <a:ext uri="{FF2B5EF4-FFF2-40B4-BE49-F238E27FC236}">
                <a16:creationId xmlns:a16="http://schemas.microsoft.com/office/drawing/2014/main" id="{7B766A38-0A2B-4C1E-A338-B999082C7AF2}"/>
              </a:ext>
            </a:extLst>
          </p:cNvPr>
          <p:cNvSpPr/>
          <p:nvPr/>
        </p:nvSpPr>
        <p:spPr>
          <a:xfrm rot="21350924" flipV="1">
            <a:off x="4059321" y="3495686"/>
            <a:ext cx="1267475" cy="409551"/>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8" name="Freeform: Shape 37">
            <a:extLst>
              <a:ext uri="{FF2B5EF4-FFF2-40B4-BE49-F238E27FC236}">
                <a16:creationId xmlns:a16="http://schemas.microsoft.com/office/drawing/2014/main" id="{DD52730A-CF0E-4796-92A0-F6965223FBAC}"/>
              </a:ext>
            </a:extLst>
          </p:cNvPr>
          <p:cNvSpPr/>
          <p:nvPr/>
        </p:nvSpPr>
        <p:spPr>
          <a:xfrm rot="11081566" flipV="1">
            <a:off x="10082983" y="2974322"/>
            <a:ext cx="1266172" cy="452771"/>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ED8884AE-E301-44F9-9492-F14A1A209839}"/>
                  </a:ext>
                </a:extLst>
              </p:cNvPr>
              <p:cNvSpPr txBox="1"/>
              <p:nvPr/>
            </p:nvSpPr>
            <p:spPr>
              <a:xfrm>
                <a:off x="3765595" y="2479586"/>
                <a:ext cx="1576600" cy="553998"/>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𝐷𝑜𝑐𝑢𝑚𝑒𝑛𝑡</m:t>
                      </m:r>
                    </m:oMath>
                  </m:oMathPara>
                </a14:m>
                <a:endParaRPr lang="en-GB" b="0" i="1" dirty="0">
                  <a:latin typeface="Cambria Math" panose="02040503050406030204" pitchFamily="18" charset="0"/>
                </a:endParaRPr>
              </a:p>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𝐴𝑛𝑛𝑜𝑡𝑎𝑡𝑖𝑜𝑛𝑠</m:t>
                      </m:r>
                    </m:oMath>
                  </m:oMathPara>
                </a14:m>
                <a:endParaRPr lang="en-GB" b="0" dirty="0"/>
              </a:p>
            </p:txBody>
          </p:sp>
        </mc:Choice>
        <mc:Fallback xmlns="">
          <p:sp>
            <p:nvSpPr>
              <p:cNvPr id="39" name="TextBox 38">
                <a:extLst>
                  <a:ext uri="{FF2B5EF4-FFF2-40B4-BE49-F238E27FC236}">
                    <a16:creationId xmlns:a16="http://schemas.microsoft.com/office/drawing/2014/main" id="{ED8884AE-E301-44F9-9492-F14A1A209839}"/>
                  </a:ext>
                </a:extLst>
              </p:cNvPr>
              <p:cNvSpPr txBox="1">
                <a:spLocks noRot="1" noChangeAspect="1" noMove="1" noResize="1" noEditPoints="1" noAdjustHandles="1" noChangeArrowheads="1" noChangeShapeType="1" noTextEdit="1"/>
              </p:cNvSpPr>
              <p:nvPr/>
            </p:nvSpPr>
            <p:spPr>
              <a:xfrm>
                <a:off x="3765595" y="2479586"/>
                <a:ext cx="1576600" cy="553998"/>
              </a:xfrm>
              <a:prstGeom prst="rect">
                <a:avLst/>
              </a:prstGeom>
              <a:blipFill>
                <a:blip r:embed="rId9"/>
                <a:stretch>
                  <a:fillRect r="-8915" b="-439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D72B49B6-4A7F-4B4B-B9D7-2136976CC91B}"/>
                  </a:ext>
                </a:extLst>
              </p:cNvPr>
              <p:cNvSpPr txBox="1"/>
              <p:nvPr/>
            </p:nvSpPr>
            <p:spPr>
              <a:xfrm>
                <a:off x="10004890" y="2503952"/>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latin typeface="Cambria Math" panose="02040503050406030204" pitchFamily="18" charset="0"/>
                        </a:rPr>
                        <m:t>𝐴𝑛𝑛𝑜𝑡𝑎𝑡𝑖𝑜𝑛𝑠</m:t>
                      </m:r>
                    </m:oMath>
                  </m:oMathPara>
                </a14:m>
                <a:endParaRPr lang="en-GB" b="0" dirty="0"/>
              </a:p>
            </p:txBody>
          </p:sp>
        </mc:Choice>
        <mc:Fallback xmlns="">
          <p:sp>
            <p:nvSpPr>
              <p:cNvPr id="40" name="TextBox 39">
                <a:extLst>
                  <a:ext uri="{FF2B5EF4-FFF2-40B4-BE49-F238E27FC236}">
                    <a16:creationId xmlns:a16="http://schemas.microsoft.com/office/drawing/2014/main" id="{D72B49B6-4A7F-4B4B-B9D7-2136976CC91B}"/>
                  </a:ext>
                </a:extLst>
              </p:cNvPr>
              <p:cNvSpPr txBox="1">
                <a:spLocks noRot="1" noChangeAspect="1" noMove="1" noResize="1" noEditPoints="1" noAdjustHandles="1" noChangeArrowheads="1" noChangeShapeType="1" noTextEdit="1"/>
              </p:cNvSpPr>
              <p:nvPr/>
            </p:nvSpPr>
            <p:spPr>
              <a:xfrm>
                <a:off x="10004890" y="2503952"/>
                <a:ext cx="1576600" cy="276999"/>
              </a:xfrm>
              <a:prstGeom prst="rect">
                <a:avLst/>
              </a:prstGeom>
              <a:blipFill>
                <a:blip r:embed="rId10"/>
                <a:stretch>
                  <a:fillRect r="-8494" b="-11111"/>
                </a:stretch>
              </a:blipFill>
            </p:spPr>
            <p:txBody>
              <a:bodyPr/>
              <a:lstStyle/>
              <a:p>
                <a:r>
                  <a:rPr lang="de-DE">
                    <a:noFill/>
                  </a:rPr>
                  <a:t> </a:t>
                </a:r>
              </a:p>
            </p:txBody>
          </p:sp>
        </mc:Fallback>
      </mc:AlternateContent>
      <p:sp>
        <p:nvSpPr>
          <p:cNvPr id="41" name="Oval 40">
            <a:extLst>
              <a:ext uri="{FF2B5EF4-FFF2-40B4-BE49-F238E27FC236}">
                <a16:creationId xmlns:a16="http://schemas.microsoft.com/office/drawing/2014/main" id="{CED826BB-150E-405D-B2A3-C1FEFF6DB203}"/>
              </a:ext>
            </a:extLst>
          </p:cNvPr>
          <p:cNvSpPr/>
          <p:nvPr/>
        </p:nvSpPr>
        <p:spPr>
          <a:xfrm>
            <a:off x="2869023" y="3475056"/>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Oval 41">
            <a:extLst>
              <a:ext uri="{FF2B5EF4-FFF2-40B4-BE49-F238E27FC236}">
                <a16:creationId xmlns:a16="http://schemas.microsoft.com/office/drawing/2014/main" id="{9ACB5439-63C4-4AEF-9C21-2595689A1DD9}"/>
              </a:ext>
            </a:extLst>
          </p:cNvPr>
          <p:cNvSpPr/>
          <p:nvPr/>
        </p:nvSpPr>
        <p:spPr>
          <a:xfrm>
            <a:off x="1861219" y="3462244"/>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7926DC2-255A-4B84-B76F-32ACC8B6E181}"/>
                  </a:ext>
                </a:extLst>
              </p:cNvPr>
              <p:cNvSpPr txBox="1"/>
              <p:nvPr/>
            </p:nvSpPr>
            <p:spPr>
              <a:xfrm>
                <a:off x="2116076" y="2808279"/>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𝐴𝑢𝑡h𝑜𝑟</m:t>
                          </m:r>
                        </m:e>
                        <m:sub>
                          <m:r>
                            <a:rPr lang="en-GB" b="0" i="1" smtClean="0">
                              <a:latin typeface="Cambria Math" panose="02040503050406030204" pitchFamily="18" charset="0"/>
                            </a:rPr>
                            <m:t>1</m:t>
                          </m:r>
                        </m:sub>
                      </m:sSub>
                    </m:oMath>
                  </m:oMathPara>
                </a14:m>
                <a:endParaRPr lang="en-GB" b="0" dirty="0"/>
              </a:p>
            </p:txBody>
          </p:sp>
        </mc:Choice>
        <mc:Fallback xmlns="">
          <p:sp>
            <p:nvSpPr>
              <p:cNvPr id="43" name="TextBox 42">
                <a:extLst>
                  <a:ext uri="{FF2B5EF4-FFF2-40B4-BE49-F238E27FC236}">
                    <a16:creationId xmlns:a16="http://schemas.microsoft.com/office/drawing/2014/main" id="{77926DC2-255A-4B84-B76F-32ACC8B6E181}"/>
                  </a:ext>
                </a:extLst>
              </p:cNvPr>
              <p:cNvSpPr txBox="1">
                <a:spLocks noRot="1" noChangeAspect="1" noMove="1" noResize="1" noEditPoints="1" noAdjustHandles="1" noChangeArrowheads="1" noChangeShapeType="1" noTextEdit="1"/>
              </p:cNvSpPr>
              <p:nvPr/>
            </p:nvSpPr>
            <p:spPr>
              <a:xfrm>
                <a:off x="2116076" y="2808279"/>
                <a:ext cx="1576600" cy="276999"/>
              </a:xfrm>
              <a:prstGeom prst="rect">
                <a:avLst/>
              </a:prstGeom>
              <a:blipFill>
                <a:blip r:embed="rId11"/>
                <a:stretch>
                  <a:fillRect b="-1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50873B0B-0216-4641-AE76-419F18ABF61A}"/>
                  </a:ext>
                </a:extLst>
              </p:cNvPr>
              <p:cNvSpPr txBox="1"/>
              <p:nvPr/>
            </p:nvSpPr>
            <p:spPr>
              <a:xfrm>
                <a:off x="892451" y="3859106"/>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𝑀𝑒𝑡𝑎𝐴𝑢𝑡h𝑜𝑟</m:t>
                          </m:r>
                        </m:e>
                        <m:sub>
                          <m:r>
                            <a:rPr lang="en-GB" b="0" i="1" smtClean="0">
                              <a:latin typeface="Cambria Math" panose="02040503050406030204" pitchFamily="18" charset="0"/>
                            </a:rPr>
                            <m:t>1</m:t>
                          </m:r>
                        </m:sub>
                      </m:sSub>
                    </m:oMath>
                  </m:oMathPara>
                </a14:m>
                <a:endParaRPr lang="en-GB" b="0" dirty="0"/>
              </a:p>
            </p:txBody>
          </p:sp>
        </mc:Choice>
        <mc:Fallback xmlns="">
          <p:sp>
            <p:nvSpPr>
              <p:cNvPr id="44" name="TextBox 43">
                <a:extLst>
                  <a:ext uri="{FF2B5EF4-FFF2-40B4-BE49-F238E27FC236}">
                    <a16:creationId xmlns:a16="http://schemas.microsoft.com/office/drawing/2014/main" id="{50873B0B-0216-4641-AE76-419F18ABF61A}"/>
                  </a:ext>
                </a:extLst>
              </p:cNvPr>
              <p:cNvSpPr txBox="1">
                <a:spLocks noRot="1" noChangeAspect="1" noMove="1" noResize="1" noEditPoints="1" noAdjustHandles="1" noChangeArrowheads="1" noChangeShapeType="1" noTextEdit="1"/>
              </p:cNvSpPr>
              <p:nvPr/>
            </p:nvSpPr>
            <p:spPr>
              <a:xfrm>
                <a:off x="892451" y="3859106"/>
                <a:ext cx="1576600" cy="276999"/>
              </a:xfrm>
              <a:prstGeom prst="rect">
                <a:avLst/>
              </a:prstGeom>
              <a:blipFill>
                <a:blip r:embed="rId12"/>
                <a:stretch>
                  <a:fillRect r="-8108" b="-20000"/>
                </a:stretch>
              </a:blipFill>
            </p:spPr>
            <p:txBody>
              <a:bodyPr/>
              <a:lstStyle/>
              <a:p>
                <a:r>
                  <a:rPr lang="de-DE">
                    <a:noFill/>
                  </a:rPr>
                  <a:t> </a:t>
                </a:r>
              </a:p>
            </p:txBody>
          </p:sp>
        </mc:Fallback>
      </mc:AlternateContent>
      <p:sp>
        <p:nvSpPr>
          <p:cNvPr id="45" name="Oval 44">
            <a:extLst>
              <a:ext uri="{FF2B5EF4-FFF2-40B4-BE49-F238E27FC236}">
                <a16:creationId xmlns:a16="http://schemas.microsoft.com/office/drawing/2014/main" id="{380CE94D-82E2-4BAD-989F-9F5D142F43F5}"/>
              </a:ext>
            </a:extLst>
          </p:cNvPr>
          <p:cNvSpPr/>
          <p:nvPr/>
        </p:nvSpPr>
        <p:spPr>
          <a:xfrm>
            <a:off x="826512" y="3417553"/>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6" name="TextBox 45">
                <a:extLst>
                  <a:ext uri="{FF2B5EF4-FFF2-40B4-BE49-F238E27FC236}">
                    <a16:creationId xmlns:a16="http://schemas.microsoft.com/office/drawing/2014/main" id="{04631488-354C-4093-8293-E4427ABD2A4F}"/>
                  </a:ext>
                </a:extLst>
              </p:cNvPr>
              <p:cNvSpPr txBox="1"/>
              <p:nvPr/>
            </p:nvSpPr>
            <p:spPr>
              <a:xfrm>
                <a:off x="47675" y="2829629"/>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𝐹𝑢𝑧𝑧𝑦𝐴𝑢𝑡h𝑜𝑟</m:t>
                          </m:r>
                        </m:e>
                        <m:sub>
                          <m:r>
                            <a:rPr lang="en-GB" b="0" i="1" smtClean="0">
                              <a:latin typeface="Cambria Math" panose="02040503050406030204" pitchFamily="18" charset="0"/>
                            </a:rPr>
                            <m:t>1</m:t>
                          </m:r>
                        </m:sub>
                      </m:sSub>
                    </m:oMath>
                  </m:oMathPara>
                </a14:m>
                <a:endParaRPr lang="en-GB" b="0" dirty="0"/>
              </a:p>
            </p:txBody>
          </p:sp>
        </mc:Choice>
        <mc:Fallback xmlns="">
          <p:sp>
            <p:nvSpPr>
              <p:cNvPr id="46" name="TextBox 45">
                <a:extLst>
                  <a:ext uri="{FF2B5EF4-FFF2-40B4-BE49-F238E27FC236}">
                    <a16:creationId xmlns:a16="http://schemas.microsoft.com/office/drawing/2014/main" id="{04631488-354C-4093-8293-E4427ABD2A4F}"/>
                  </a:ext>
                </a:extLst>
              </p:cNvPr>
              <p:cNvSpPr txBox="1">
                <a:spLocks noRot="1" noChangeAspect="1" noMove="1" noResize="1" noEditPoints="1" noAdjustHandles="1" noChangeArrowheads="1" noChangeShapeType="1" noTextEdit="1"/>
              </p:cNvSpPr>
              <p:nvPr/>
            </p:nvSpPr>
            <p:spPr>
              <a:xfrm>
                <a:off x="47675" y="2829629"/>
                <a:ext cx="1576600" cy="276999"/>
              </a:xfrm>
              <a:prstGeom prst="rect">
                <a:avLst/>
              </a:prstGeom>
              <a:blipFill>
                <a:blip r:embed="rId13"/>
                <a:stretch>
                  <a:fillRect r="-11240" b="-347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47" name="TextBox 46">
                <a:extLst>
                  <a:ext uri="{FF2B5EF4-FFF2-40B4-BE49-F238E27FC236}">
                    <a16:creationId xmlns:a16="http://schemas.microsoft.com/office/drawing/2014/main" id="{B4F65BEF-0F49-4EE1-B24B-2AD3B73A73EA}"/>
                  </a:ext>
                </a:extLst>
              </p:cNvPr>
              <p:cNvSpPr txBox="1"/>
              <p:nvPr/>
            </p:nvSpPr>
            <p:spPr>
              <a:xfrm>
                <a:off x="-39250" y="2479586"/>
                <a:ext cx="2066400"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dirty="0" smtClean="0">
                          <a:latin typeface="Cambria Math" panose="02040503050406030204" pitchFamily="18" charset="0"/>
                        </a:rPr>
                        <m:t>𝑋</m:t>
                      </m:r>
                      <m:r>
                        <a:rPr lang="en-GB" b="0" i="1" dirty="0" smtClean="0">
                          <a:latin typeface="Cambria Math" panose="02040503050406030204" pitchFamily="18" charset="0"/>
                        </a:rPr>
                        <m:t>. </m:t>
                      </m:r>
                      <m:r>
                        <a:rPr lang="en-GB" b="0" i="1" dirty="0" smtClean="0">
                          <a:latin typeface="Cambria Math" panose="02040503050406030204" pitchFamily="18" charset="0"/>
                        </a:rPr>
                        <m:t>𝐴𝑏𝑐𝑑𝑒𝑓𝑔</m:t>
                      </m:r>
                    </m:oMath>
                  </m:oMathPara>
                </a14:m>
                <a:endParaRPr lang="de-DE" dirty="0"/>
              </a:p>
            </p:txBody>
          </p:sp>
        </mc:Choice>
        <mc:Fallback xmlns="">
          <p:sp>
            <p:nvSpPr>
              <p:cNvPr id="47" name="TextBox 46">
                <a:extLst>
                  <a:ext uri="{FF2B5EF4-FFF2-40B4-BE49-F238E27FC236}">
                    <a16:creationId xmlns:a16="http://schemas.microsoft.com/office/drawing/2014/main" id="{B4F65BEF-0F49-4EE1-B24B-2AD3B73A73EA}"/>
                  </a:ext>
                </a:extLst>
              </p:cNvPr>
              <p:cNvSpPr txBox="1">
                <a:spLocks noRot="1" noChangeAspect="1" noMove="1" noResize="1" noEditPoints="1" noAdjustHandles="1" noChangeArrowheads="1" noChangeShapeType="1" noTextEdit="1"/>
              </p:cNvSpPr>
              <p:nvPr/>
            </p:nvSpPr>
            <p:spPr>
              <a:xfrm>
                <a:off x="-39250" y="2479586"/>
                <a:ext cx="2066400" cy="276999"/>
              </a:xfrm>
              <a:prstGeom prst="rect">
                <a:avLst/>
              </a:prstGeom>
              <a:blipFill>
                <a:blip r:embed="rId14"/>
                <a:stretch>
                  <a:fillRect b="-37778"/>
                </a:stretch>
              </a:blipFill>
            </p:spPr>
            <p:txBody>
              <a:bodyPr/>
              <a:lstStyle/>
              <a:p>
                <a:r>
                  <a:rPr lang="de-DE">
                    <a:noFill/>
                  </a:rPr>
                  <a:t> </a:t>
                </a:r>
              </a:p>
            </p:txBody>
          </p:sp>
        </mc:Fallback>
      </mc:AlternateContent>
      <p:sp>
        <p:nvSpPr>
          <p:cNvPr id="48" name="Freeform: Shape 47">
            <a:extLst>
              <a:ext uri="{FF2B5EF4-FFF2-40B4-BE49-F238E27FC236}">
                <a16:creationId xmlns:a16="http://schemas.microsoft.com/office/drawing/2014/main" id="{949F3E14-41BD-4DA1-934D-CA9B0837B69C}"/>
              </a:ext>
            </a:extLst>
          </p:cNvPr>
          <p:cNvSpPr/>
          <p:nvPr/>
        </p:nvSpPr>
        <p:spPr>
          <a:xfrm rot="634602">
            <a:off x="2996787" y="3430694"/>
            <a:ext cx="919660" cy="168814"/>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9" name="Freeform: Shape 48">
            <a:extLst>
              <a:ext uri="{FF2B5EF4-FFF2-40B4-BE49-F238E27FC236}">
                <a16:creationId xmlns:a16="http://schemas.microsoft.com/office/drawing/2014/main" id="{44FE82D0-AB42-4C36-A292-E73610FF1FEC}"/>
              </a:ext>
            </a:extLst>
          </p:cNvPr>
          <p:cNvSpPr/>
          <p:nvPr/>
        </p:nvSpPr>
        <p:spPr>
          <a:xfrm rot="634602">
            <a:off x="1936309" y="3406329"/>
            <a:ext cx="919660" cy="168814"/>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50" name="Freeform: Shape 49">
            <a:extLst>
              <a:ext uri="{FF2B5EF4-FFF2-40B4-BE49-F238E27FC236}">
                <a16:creationId xmlns:a16="http://schemas.microsoft.com/office/drawing/2014/main" id="{BEBC3BA7-7307-4061-8BF7-89C55E8FDA4E}"/>
              </a:ext>
            </a:extLst>
          </p:cNvPr>
          <p:cNvSpPr/>
          <p:nvPr/>
        </p:nvSpPr>
        <p:spPr>
          <a:xfrm rot="19000963" flipH="1">
            <a:off x="1077496" y="3018499"/>
            <a:ext cx="651812" cy="808877"/>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prstDash val="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77D37756-34FA-4FD1-BF92-12CCBE0A93A7}"/>
                  </a:ext>
                </a:extLst>
              </p:cNvPr>
              <p:cNvSpPr txBox="1"/>
              <p:nvPr/>
            </p:nvSpPr>
            <p:spPr>
              <a:xfrm>
                <a:off x="795431" y="4186662"/>
                <a:ext cx="2066400"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dirty="0" smtClean="0">
                          <a:latin typeface="Cambria Math" panose="02040503050406030204" pitchFamily="18" charset="0"/>
                        </a:rPr>
                        <m:t>𝑋𝑦𝑧</m:t>
                      </m:r>
                      <m:r>
                        <a:rPr lang="en-GB" b="0" i="1" dirty="0" smtClean="0">
                          <a:latin typeface="Cambria Math" panose="02040503050406030204" pitchFamily="18" charset="0"/>
                        </a:rPr>
                        <m:t> </m:t>
                      </m:r>
                      <m:r>
                        <a:rPr lang="en-GB" b="0" i="1" dirty="0" smtClean="0">
                          <a:latin typeface="Cambria Math" panose="02040503050406030204" pitchFamily="18" charset="0"/>
                        </a:rPr>
                        <m:t>𝐴𝑏𝑐𝑑𝑒𝑓𝑔</m:t>
                      </m:r>
                    </m:oMath>
                  </m:oMathPara>
                </a14:m>
                <a:endParaRPr lang="de-DE" dirty="0"/>
              </a:p>
            </p:txBody>
          </p:sp>
        </mc:Choice>
        <mc:Fallback xmlns="">
          <p:sp>
            <p:nvSpPr>
              <p:cNvPr id="51" name="TextBox 50">
                <a:extLst>
                  <a:ext uri="{FF2B5EF4-FFF2-40B4-BE49-F238E27FC236}">
                    <a16:creationId xmlns:a16="http://schemas.microsoft.com/office/drawing/2014/main" id="{77D37756-34FA-4FD1-BF92-12CCBE0A93A7}"/>
                  </a:ext>
                </a:extLst>
              </p:cNvPr>
              <p:cNvSpPr txBox="1">
                <a:spLocks noRot="1" noChangeAspect="1" noMove="1" noResize="1" noEditPoints="1" noAdjustHandles="1" noChangeArrowheads="1" noChangeShapeType="1" noTextEdit="1"/>
              </p:cNvSpPr>
              <p:nvPr/>
            </p:nvSpPr>
            <p:spPr>
              <a:xfrm>
                <a:off x="795431" y="4186662"/>
                <a:ext cx="2066400" cy="276999"/>
              </a:xfrm>
              <a:prstGeom prst="rect">
                <a:avLst/>
              </a:prstGeom>
              <a:blipFill>
                <a:blip r:embed="rId15"/>
                <a:stretch>
                  <a:fillRect b="-3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2" name="TextBox 51">
                <a:extLst>
                  <a:ext uri="{FF2B5EF4-FFF2-40B4-BE49-F238E27FC236}">
                    <a16:creationId xmlns:a16="http://schemas.microsoft.com/office/drawing/2014/main" id="{FCBB1889-F289-46CA-846A-B2AB4488CBBB}"/>
                  </a:ext>
                </a:extLst>
              </p:cNvPr>
              <p:cNvSpPr txBox="1"/>
              <p:nvPr/>
            </p:nvSpPr>
            <p:spPr>
              <a:xfrm>
                <a:off x="1070439" y="4571046"/>
                <a:ext cx="1516383"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smtClean="0">
                          <a:solidFill>
                            <a:srgbClr val="FF0000"/>
                          </a:solidFill>
                          <a:latin typeface="Cambria Math" panose="02040503050406030204" pitchFamily="18" charset="0"/>
                        </a:rPr>
                        <m:t>67 </m:t>
                      </m:r>
                      <m:r>
                        <a:rPr lang="en-GB" b="0" i="1" smtClean="0">
                          <a:solidFill>
                            <a:srgbClr val="FF0000"/>
                          </a:solidFill>
                          <a:latin typeface="Cambria Math" panose="02040503050406030204" pitchFamily="18" charset="0"/>
                        </a:rPr>
                        <m:t>𝑚𝑖𝑜</m:t>
                      </m:r>
                    </m:oMath>
                  </m:oMathPara>
                </a14:m>
                <a:endParaRPr lang="de-DE" dirty="0">
                  <a:solidFill>
                    <a:srgbClr val="FF0000"/>
                  </a:solidFill>
                </a:endParaRPr>
              </a:p>
            </p:txBody>
          </p:sp>
        </mc:Choice>
        <mc:Fallback xmlns="">
          <p:sp>
            <p:nvSpPr>
              <p:cNvPr id="52" name="TextBox 51">
                <a:extLst>
                  <a:ext uri="{FF2B5EF4-FFF2-40B4-BE49-F238E27FC236}">
                    <a16:creationId xmlns:a16="http://schemas.microsoft.com/office/drawing/2014/main" id="{FCBB1889-F289-46CA-846A-B2AB4488CBBB}"/>
                  </a:ext>
                </a:extLst>
              </p:cNvPr>
              <p:cNvSpPr txBox="1">
                <a:spLocks noRot="1" noChangeAspect="1" noMove="1" noResize="1" noEditPoints="1" noAdjustHandles="1" noChangeArrowheads="1" noChangeShapeType="1" noTextEdit="1"/>
              </p:cNvSpPr>
              <p:nvPr/>
            </p:nvSpPr>
            <p:spPr>
              <a:xfrm>
                <a:off x="1070439" y="4571046"/>
                <a:ext cx="1516383" cy="276999"/>
              </a:xfrm>
              <a:prstGeom prst="rect">
                <a:avLst/>
              </a:prstGeom>
              <a:blipFill>
                <a:blip r:embed="rId16"/>
                <a:stretch>
                  <a:fillRect b="-11111"/>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a16="http://schemas.microsoft.com/office/drawing/2014/main" id="{FA735E3A-BA01-478B-B4C6-E22BAC8BEDC6}"/>
                  </a:ext>
                </a:extLst>
              </p:cNvPr>
              <p:cNvSpPr txBox="1"/>
              <p:nvPr/>
            </p:nvSpPr>
            <p:spPr>
              <a:xfrm>
                <a:off x="1542042" y="3121579"/>
                <a:ext cx="1516383"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i="1">
                          <a:solidFill>
                            <a:srgbClr val="FF0000"/>
                          </a:solidFill>
                          <a:latin typeface="Cambria Math" panose="02040503050406030204" pitchFamily="18" charset="0"/>
                        </a:rPr>
                        <m:t>&lt;</m:t>
                      </m:r>
                      <m:r>
                        <a:rPr lang="en-GB" b="0" i="1" smtClean="0">
                          <a:solidFill>
                            <a:srgbClr val="FF0000"/>
                          </a:solidFill>
                          <a:latin typeface="Cambria Math" panose="02040503050406030204" pitchFamily="18" charset="0"/>
                        </a:rPr>
                        <m:t>4000</m:t>
                      </m:r>
                    </m:oMath>
                  </m:oMathPara>
                </a14:m>
                <a:endParaRPr lang="de-DE" dirty="0">
                  <a:solidFill>
                    <a:srgbClr val="FF0000"/>
                  </a:solidFill>
                </a:endParaRPr>
              </a:p>
            </p:txBody>
          </p:sp>
        </mc:Choice>
        <mc:Fallback xmlns="">
          <p:sp>
            <p:nvSpPr>
              <p:cNvPr id="53" name="TextBox 52">
                <a:extLst>
                  <a:ext uri="{FF2B5EF4-FFF2-40B4-BE49-F238E27FC236}">
                    <a16:creationId xmlns:a16="http://schemas.microsoft.com/office/drawing/2014/main" id="{FA735E3A-BA01-478B-B4C6-E22BAC8BEDC6}"/>
                  </a:ext>
                </a:extLst>
              </p:cNvPr>
              <p:cNvSpPr txBox="1">
                <a:spLocks noRot="1" noChangeAspect="1" noMove="1" noResize="1" noEditPoints="1" noAdjustHandles="1" noChangeArrowheads="1" noChangeShapeType="1" noTextEdit="1"/>
              </p:cNvSpPr>
              <p:nvPr/>
            </p:nvSpPr>
            <p:spPr>
              <a:xfrm>
                <a:off x="1542042" y="3121579"/>
                <a:ext cx="1516383" cy="276999"/>
              </a:xfrm>
              <a:prstGeom prst="rect">
                <a:avLst/>
              </a:prstGeom>
              <a:blipFill>
                <a:blip r:embed="rId17"/>
                <a:stretch>
                  <a:fillRect b="-869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7A0319C1-11E8-4D51-8653-76CD0DB6ABA9}"/>
                  </a:ext>
                </a:extLst>
              </p:cNvPr>
              <p:cNvSpPr txBox="1"/>
              <p:nvPr/>
            </p:nvSpPr>
            <p:spPr>
              <a:xfrm>
                <a:off x="490833" y="2192573"/>
                <a:ext cx="1516383"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smtClean="0">
                          <a:solidFill>
                            <a:srgbClr val="FF0000"/>
                          </a:solidFill>
                          <a:latin typeface="Cambria Math" panose="02040503050406030204" pitchFamily="18" charset="0"/>
                        </a:rPr>
                        <m:t>?</m:t>
                      </m:r>
                    </m:oMath>
                  </m:oMathPara>
                </a14:m>
                <a:endParaRPr lang="de-DE" dirty="0">
                  <a:solidFill>
                    <a:srgbClr val="FF0000"/>
                  </a:solidFill>
                </a:endParaRPr>
              </a:p>
            </p:txBody>
          </p:sp>
        </mc:Choice>
        <mc:Fallback xmlns="">
          <p:sp>
            <p:nvSpPr>
              <p:cNvPr id="54" name="TextBox 53">
                <a:extLst>
                  <a:ext uri="{FF2B5EF4-FFF2-40B4-BE49-F238E27FC236}">
                    <a16:creationId xmlns:a16="http://schemas.microsoft.com/office/drawing/2014/main" id="{7A0319C1-11E8-4D51-8653-76CD0DB6ABA9}"/>
                  </a:ext>
                </a:extLst>
              </p:cNvPr>
              <p:cNvSpPr txBox="1">
                <a:spLocks noRot="1" noChangeAspect="1" noMove="1" noResize="1" noEditPoints="1" noAdjustHandles="1" noChangeArrowheads="1" noChangeShapeType="1" noTextEdit="1"/>
              </p:cNvSpPr>
              <p:nvPr/>
            </p:nvSpPr>
            <p:spPr>
              <a:xfrm>
                <a:off x="490833" y="2192573"/>
                <a:ext cx="1516383" cy="276999"/>
              </a:xfrm>
              <a:prstGeom prst="rect">
                <a:avLst/>
              </a:prstGeom>
              <a:blipFill>
                <a:blip r:embed="rId18"/>
                <a:stretch>
                  <a:fillRect b="-8889"/>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3FAF8BD4-14CC-4D6E-9243-3EF91EF960A7}"/>
                  </a:ext>
                </a:extLst>
              </p:cNvPr>
              <p:cNvSpPr txBox="1"/>
              <p:nvPr/>
            </p:nvSpPr>
            <p:spPr>
              <a:xfrm>
                <a:off x="2396139" y="1535452"/>
                <a:ext cx="1951933" cy="276999"/>
              </a:xfrm>
              <a:prstGeom prst="rect">
                <a:avLst/>
              </a:prstGeom>
              <a:noFill/>
            </p:spPr>
            <p:txBody>
              <a:bodyPr wrap="square" lIns="0" tIns="0" rIns="0" bIns="0" rtlCol="0" anchor="ctr">
                <a:spAutoFit/>
              </a:bodyPr>
              <a:lstStyle/>
              <a:p>
                <a:pPr lvl="1" algn="ctr"/>
                <a14:m>
                  <m:oMathPara xmlns:m="http://schemas.openxmlformats.org/officeDocument/2006/math">
                    <m:oMathParaPr>
                      <m:jc m:val="left"/>
                    </m:oMathParaPr>
                    <m:oMath xmlns:m="http://schemas.openxmlformats.org/officeDocument/2006/math">
                      <m:r>
                        <a:rPr lang="en-GB" i="1">
                          <a:solidFill>
                            <a:srgbClr val="00B050"/>
                          </a:solidFill>
                          <a:latin typeface="Cambria Math" panose="02040503050406030204" pitchFamily="18" charset="0"/>
                        </a:rPr>
                        <m:t>𝐸𝑛𝑡𝑟𝑦</m:t>
                      </m:r>
                      <m:r>
                        <a:rPr lang="en-GB" i="1">
                          <a:solidFill>
                            <a:srgbClr val="00B050"/>
                          </a:solidFill>
                          <a:latin typeface="Cambria Math" panose="02040503050406030204" pitchFamily="18" charset="0"/>
                        </a:rPr>
                        <m:t> </m:t>
                      </m:r>
                      <m:r>
                        <a:rPr lang="en-GB" i="1">
                          <a:solidFill>
                            <a:srgbClr val="00B050"/>
                          </a:solidFill>
                          <a:latin typeface="Cambria Math" panose="02040503050406030204" pitchFamily="18" charset="0"/>
                        </a:rPr>
                        <m:t>𝑃𝑜𝑖𝑛𝑡</m:t>
                      </m:r>
                    </m:oMath>
                  </m:oMathPara>
                </a14:m>
                <a:endParaRPr lang="en-GB" i="1" dirty="0">
                  <a:solidFill>
                    <a:srgbClr val="00B050"/>
                  </a:solidFill>
                  <a:latin typeface="Cambria Math" panose="02040503050406030204" pitchFamily="18" charset="0"/>
                </a:endParaRPr>
              </a:p>
            </p:txBody>
          </p:sp>
        </mc:Choice>
        <mc:Fallback xmlns="">
          <p:sp>
            <p:nvSpPr>
              <p:cNvPr id="55" name="TextBox 54">
                <a:extLst>
                  <a:ext uri="{FF2B5EF4-FFF2-40B4-BE49-F238E27FC236}">
                    <a16:creationId xmlns:a16="http://schemas.microsoft.com/office/drawing/2014/main" id="{3FAF8BD4-14CC-4D6E-9243-3EF91EF960A7}"/>
                  </a:ext>
                </a:extLst>
              </p:cNvPr>
              <p:cNvSpPr txBox="1">
                <a:spLocks noRot="1" noChangeAspect="1" noMove="1" noResize="1" noEditPoints="1" noAdjustHandles="1" noChangeArrowheads="1" noChangeShapeType="1" noTextEdit="1"/>
              </p:cNvSpPr>
              <p:nvPr/>
            </p:nvSpPr>
            <p:spPr>
              <a:xfrm>
                <a:off x="2396139" y="1535452"/>
                <a:ext cx="1951933" cy="276999"/>
              </a:xfrm>
              <a:prstGeom prst="rect">
                <a:avLst/>
              </a:prstGeom>
              <a:blipFill>
                <a:blip r:embed="rId19"/>
                <a:stretch>
                  <a:fillRect b="-37778"/>
                </a:stretch>
              </a:blipFill>
            </p:spPr>
            <p:txBody>
              <a:bodyPr/>
              <a:lstStyle/>
              <a:p>
                <a:r>
                  <a:rPr lang="de-DE">
                    <a:noFill/>
                  </a:rPr>
                  <a:t> </a:t>
                </a:r>
              </a:p>
            </p:txBody>
          </p:sp>
        </mc:Fallback>
      </mc:AlternateContent>
      <p:sp>
        <p:nvSpPr>
          <p:cNvPr id="56" name="Freeform: Shape 55">
            <a:extLst>
              <a:ext uri="{FF2B5EF4-FFF2-40B4-BE49-F238E27FC236}">
                <a16:creationId xmlns:a16="http://schemas.microsoft.com/office/drawing/2014/main" id="{0B8B8B03-3D38-42F8-AA1A-30FEE4610BB4}"/>
              </a:ext>
            </a:extLst>
          </p:cNvPr>
          <p:cNvSpPr/>
          <p:nvPr/>
        </p:nvSpPr>
        <p:spPr>
          <a:xfrm rot="5659031" flipV="1">
            <a:off x="1523345" y="2087244"/>
            <a:ext cx="1436807" cy="60083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58" name="TextBox 57">
                <a:extLst>
                  <a:ext uri="{FF2B5EF4-FFF2-40B4-BE49-F238E27FC236}">
                    <a16:creationId xmlns:a16="http://schemas.microsoft.com/office/drawing/2014/main" id="{4FE74D3B-65D8-4494-9353-C6408604F611}"/>
                  </a:ext>
                </a:extLst>
              </p:cNvPr>
              <p:cNvSpPr txBox="1"/>
              <p:nvPr/>
            </p:nvSpPr>
            <p:spPr>
              <a:xfrm>
                <a:off x="380346" y="5479956"/>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𝐹𝑢𝑙𝑙</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𝑇𝑒𝑥𝑡</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𝐼𝑛𝑑𝑒𝑥</m:t>
                      </m:r>
                    </m:oMath>
                  </m:oMathPara>
                </a14:m>
                <a:endParaRPr lang="en-GB" b="0" dirty="0">
                  <a:solidFill>
                    <a:srgbClr val="00B050"/>
                  </a:solidFill>
                </a:endParaRPr>
              </a:p>
            </p:txBody>
          </p:sp>
        </mc:Choice>
        <mc:Fallback xmlns="">
          <p:sp>
            <p:nvSpPr>
              <p:cNvPr id="58" name="TextBox 57">
                <a:extLst>
                  <a:ext uri="{FF2B5EF4-FFF2-40B4-BE49-F238E27FC236}">
                    <a16:creationId xmlns:a16="http://schemas.microsoft.com/office/drawing/2014/main" id="{4FE74D3B-65D8-4494-9353-C6408604F611}"/>
                  </a:ext>
                </a:extLst>
              </p:cNvPr>
              <p:cNvSpPr txBox="1">
                <a:spLocks noRot="1" noChangeAspect="1" noMove="1" noResize="1" noEditPoints="1" noAdjustHandles="1" noChangeArrowheads="1" noChangeShapeType="1" noTextEdit="1"/>
              </p:cNvSpPr>
              <p:nvPr/>
            </p:nvSpPr>
            <p:spPr>
              <a:xfrm>
                <a:off x="380346" y="5479956"/>
                <a:ext cx="1576600" cy="276999"/>
              </a:xfrm>
              <a:prstGeom prst="rect">
                <a:avLst/>
              </a:prstGeom>
              <a:blipFill>
                <a:blip r:embed="rId20"/>
                <a:stretch>
                  <a:fillRect r="-18147" b="-11111"/>
                </a:stretch>
              </a:blipFill>
            </p:spPr>
            <p:txBody>
              <a:bodyPr/>
              <a:lstStyle/>
              <a:p>
                <a:r>
                  <a:rPr lang="de-DE">
                    <a:noFill/>
                  </a:rPr>
                  <a:t> </a:t>
                </a:r>
              </a:p>
            </p:txBody>
          </p:sp>
        </mc:Fallback>
      </mc:AlternateContent>
      <p:sp>
        <p:nvSpPr>
          <p:cNvPr id="59" name="Freeform: Shape 58">
            <a:extLst>
              <a:ext uri="{FF2B5EF4-FFF2-40B4-BE49-F238E27FC236}">
                <a16:creationId xmlns:a16="http://schemas.microsoft.com/office/drawing/2014/main" id="{BDBEBE9C-1A67-44CA-BF3C-4A637820A46F}"/>
              </a:ext>
            </a:extLst>
          </p:cNvPr>
          <p:cNvSpPr/>
          <p:nvPr/>
        </p:nvSpPr>
        <p:spPr>
          <a:xfrm rot="17725452">
            <a:off x="83719" y="3970753"/>
            <a:ext cx="2114499" cy="486312"/>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1" name="Oval 60">
            <a:extLst>
              <a:ext uri="{FF2B5EF4-FFF2-40B4-BE49-F238E27FC236}">
                <a16:creationId xmlns:a16="http://schemas.microsoft.com/office/drawing/2014/main" id="{A8D30CFB-0F14-4DD3-B94E-B3FEA9FBFC4B}"/>
              </a:ext>
            </a:extLst>
          </p:cNvPr>
          <p:cNvSpPr/>
          <p:nvPr/>
        </p:nvSpPr>
        <p:spPr>
          <a:xfrm>
            <a:off x="3690039" y="5108675"/>
            <a:ext cx="2153643"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62" name="TextBox 61">
                <a:extLst>
                  <a:ext uri="{FF2B5EF4-FFF2-40B4-BE49-F238E27FC236}">
                    <a16:creationId xmlns:a16="http://schemas.microsoft.com/office/drawing/2014/main" id="{09257878-EBE9-474D-9077-80436D570EB5}"/>
                  </a:ext>
                </a:extLst>
              </p:cNvPr>
              <p:cNvSpPr txBox="1"/>
              <p:nvPr/>
            </p:nvSpPr>
            <p:spPr>
              <a:xfrm>
                <a:off x="3690039" y="5293832"/>
                <a:ext cx="1797920" cy="553998"/>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𝐿𝑜𝑐𝑎𝑙</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𝑇𝑟𝑎𝑣𝑒𝑟𝑠𝑎𝑙</m:t>
                      </m:r>
                    </m:oMath>
                  </m:oMathPara>
                </a14:m>
                <a:endParaRPr lang="en-GB" b="0" i="1" dirty="0">
                  <a:solidFill>
                    <a:srgbClr val="00B050"/>
                  </a:solidFill>
                  <a:latin typeface="Cambria Math" panose="02040503050406030204" pitchFamily="18" charset="0"/>
                </a:endParaRPr>
              </a:p>
              <a:p>
                <a:pPr lvl="1" algn="ctr"/>
                <a:r>
                  <a:rPr lang="en-GB" b="0" i="1" dirty="0">
                    <a:solidFill>
                      <a:srgbClr val="00B050"/>
                    </a:solidFill>
                    <a:latin typeface="Cambria Math" panose="02040503050406030204" pitchFamily="18" charset="0"/>
                  </a:rPr>
                  <a:t>Author …OC</a:t>
                </a:r>
              </a:p>
            </p:txBody>
          </p:sp>
        </mc:Choice>
        <mc:Fallback xmlns="">
          <p:sp>
            <p:nvSpPr>
              <p:cNvPr id="62" name="TextBox 61">
                <a:extLst>
                  <a:ext uri="{FF2B5EF4-FFF2-40B4-BE49-F238E27FC236}">
                    <a16:creationId xmlns:a16="http://schemas.microsoft.com/office/drawing/2014/main" id="{09257878-EBE9-474D-9077-80436D570EB5}"/>
                  </a:ext>
                </a:extLst>
              </p:cNvPr>
              <p:cNvSpPr txBox="1">
                <a:spLocks noRot="1" noChangeAspect="1" noMove="1" noResize="1" noEditPoints="1" noAdjustHandles="1" noChangeArrowheads="1" noChangeShapeType="1" noTextEdit="1"/>
              </p:cNvSpPr>
              <p:nvPr/>
            </p:nvSpPr>
            <p:spPr>
              <a:xfrm>
                <a:off x="3690039" y="5293832"/>
                <a:ext cx="1797920" cy="553998"/>
              </a:xfrm>
              <a:prstGeom prst="rect">
                <a:avLst/>
              </a:prstGeom>
              <a:blipFill>
                <a:blip r:embed="rId21"/>
                <a:stretch>
                  <a:fillRect r="-11525" b="-24176"/>
                </a:stretch>
              </a:blipFill>
            </p:spPr>
            <p:txBody>
              <a:bodyPr/>
              <a:lstStyle/>
              <a:p>
                <a:r>
                  <a:rPr lang="de-DE">
                    <a:noFill/>
                  </a:rPr>
                  <a:t> </a:t>
                </a:r>
              </a:p>
            </p:txBody>
          </p:sp>
        </mc:Fallback>
      </mc:AlternateContent>
      <p:sp>
        <p:nvSpPr>
          <p:cNvPr id="63" name="Freeform: Shape 62">
            <a:extLst>
              <a:ext uri="{FF2B5EF4-FFF2-40B4-BE49-F238E27FC236}">
                <a16:creationId xmlns:a16="http://schemas.microsoft.com/office/drawing/2014/main" id="{C894C3BE-08C6-4124-B532-EE92627F1CFA}"/>
              </a:ext>
            </a:extLst>
          </p:cNvPr>
          <p:cNvSpPr/>
          <p:nvPr/>
        </p:nvSpPr>
        <p:spPr>
          <a:xfrm rot="3431048" flipV="1">
            <a:off x="6331932" y="1498821"/>
            <a:ext cx="1181646" cy="494926"/>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4" name="Freeform: Shape 63">
            <a:extLst>
              <a:ext uri="{FF2B5EF4-FFF2-40B4-BE49-F238E27FC236}">
                <a16:creationId xmlns:a16="http://schemas.microsoft.com/office/drawing/2014/main" id="{8FD2A3DC-68BA-4C8F-BC75-0BA37E55CC28}"/>
              </a:ext>
            </a:extLst>
          </p:cNvPr>
          <p:cNvSpPr/>
          <p:nvPr/>
        </p:nvSpPr>
        <p:spPr>
          <a:xfrm rot="17151476">
            <a:off x="2681695" y="4068049"/>
            <a:ext cx="1844009" cy="729373"/>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5" name="Freeform: Shape 64">
            <a:extLst>
              <a:ext uri="{FF2B5EF4-FFF2-40B4-BE49-F238E27FC236}">
                <a16:creationId xmlns:a16="http://schemas.microsoft.com/office/drawing/2014/main" id="{D1425DBF-89B2-4159-94B5-E0B76CA0B559}"/>
              </a:ext>
            </a:extLst>
          </p:cNvPr>
          <p:cNvSpPr/>
          <p:nvPr/>
        </p:nvSpPr>
        <p:spPr>
          <a:xfrm rot="17151476" flipV="1">
            <a:off x="5568861" y="4905964"/>
            <a:ext cx="1161074" cy="291483"/>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6" name="Oval 65">
            <a:extLst>
              <a:ext uri="{FF2B5EF4-FFF2-40B4-BE49-F238E27FC236}">
                <a16:creationId xmlns:a16="http://schemas.microsoft.com/office/drawing/2014/main" id="{0A6D4614-96E6-43D5-A574-8595F88FB6D7}"/>
              </a:ext>
            </a:extLst>
          </p:cNvPr>
          <p:cNvSpPr/>
          <p:nvPr/>
        </p:nvSpPr>
        <p:spPr>
          <a:xfrm>
            <a:off x="6534724" y="434537"/>
            <a:ext cx="2153643"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2CC6879E-18E6-4B32-B815-63E16DB8B8AA}"/>
                  </a:ext>
                </a:extLst>
              </p:cNvPr>
              <p:cNvSpPr txBox="1"/>
              <p:nvPr/>
            </p:nvSpPr>
            <p:spPr>
              <a:xfrm>
                <a:off x="6636111" y="565718"/>
                <a:ext cx="1576600" cy="553998"/>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𝐿𝑜𝑐𝑎𝑙</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𝑇𝑟𝑎𝑣𝑒𝑟𝑠𝑎𝑙</m:t>
                      </m:r>
                    </m:oMath>
                  </m:oMathPara>
                </a14:m>
                <a:endParaRPr lang="en-GB" b="0" i="1" dirty="0">
                  <a:solidFill>
                    <a:srgbClr val="00B050"/>
                  </a:solidFill>
                  <a:latin typeface="Cambria Math" panose="02040503050406030204" pitchFamily="18" charset="0"/>
                </a:endParaRPr>
              </a:p>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𝑂𝑛𝑡𝑜𝑙𝑜𝑔𝑦</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𝐺𝑟𝑎𝑝h</m:t>
                      </m:r>
                    </m:oMath>
                  </m:oMathPara>
                </a14:m>
                <a:endParaRPr lang="en-GB" b="0" dirty="0">
                  <a:solidFill>
                    <a:srgbClr val="00B050"/>
                  </a:solidFill>
                </a:endParaRPr>
              </a:p>
            </p:txBody>
          </p:sp>
        </mc:Choice>
        <mc:Fallback xmlns="">
          <p:sp>
            <p:nvSpPr>
              <p:cNvPr id="67" name="TextBox 66">
                <a:extLst>
                  <a:ext uri="{FF2B5EF4-FFF2-40B4-BE49-F238E27FC236}">
                    <a16:creationId xmlns:a16="http://schemas.microsoft.com/office/drawing/2014/main" id="{2CC6879E-18E6-4B32-B815-63E16DB8B8AA}"/>
                  </a:ext>
                </a:extLst>
              </p:cNvPr>
              <p:cNvSpPr txBox="1">
                <a:spLocks noRot="1" noChangeAspect="1" noMove="1" noResize="1" noEditPoints="1" noAdjustHandles="1" noChangeArrowheads="1" noChangeShapeType="1" noTextEdit="1"/>
              </p:cNvSpPr>
              <p:nvPr/>
            </p:nvSpPr>
            <p:spPr>
              <a:xfrm>
                <a:off x="6636111" y="565718"/>
                <a:ext cx="1576600" cy="553998"/>
              </a:xfrm>
              <a:prstGeom prst="rect">
                <a:avLst/>
              </a:prstGeom>
              <a:blipFill>
                <a:blip r:embed="rId22"/>
                <a:stretch>
                  <a:fillRect r="-22093" b="-17582"/>
                </a:stretch>
              </a:blipFill>
            </p:spPr>
            <p:txBody>
              <a:bodyPr/>
              <a:lstStyle/>
              <a:p>
                <a:r>
                  <a:rPr lang="de-DE">
                    <a:noFill/>
                  </a:rPr>
                  <a:t> </a:t>
                </a:r>
              </a:p>
            </p:txBody>
          </p:sp>
        </mc:Fallback>
      </mc:AlternateContent>
      <p:sp>
        <p:nvSpPr>
          <p:cNvPr id="68" name="Oval 67">
            <a:extLst>
              <a:ext uri="{FF2B5EF4-FFF2-40B4-BE49-F238E27FC236}">
                <a16:creationId xmlns:a16="http://schemas.microsoft.com/office/drawing/2014/main" id="{951AA915-1B57-4C1F-A106-1FE6417ACB10}"/>
              </a:ext>
            </a:extLst>
          </p:cNvPr>
          <p:cNvSpPr/>
          <p:nvPr/>
        </p:nvSpPr>
        <p:spPr>
          <a:xfrm>
            <a:off x="9774142" y="1136156"/>
            <a:ext cx="2153643"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4D85EB63-341F-4452-A035-9B561654E935}"/>
                  </a:ext>
                </a:extLst>
              </p:cNvPr>
              <p:cNvSpPr txBox="1"/>
              <p:nvPr/>
            </p:nvSpPr>
            <p:spPr>
              <a:xfrm>
                <a:off x="9886714" y="1402502"/>
                <a:ext cx="1576600"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𝐶𝑦𝑝h𝑒𝑟</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𝑄𝑢𝑒𝑟𝑦</m:t>
                      </m:r>
                    </m:oMath>
                  </m:oMathPara>
                </a14:m>
                <a:endParaRPr lang="en-GB" b="0" dirty="0">
                  <a:solidFill>
                    <a:srgbClr val="00B050"/>
                  </a:solidFill>
                </a:endParaRPr>
              </a:p>
            </p:txBody>
          </p:sp>
        </mc:Choice>
        <mc:Fallback xmlns="">
          <p:sp>
            <p:nvSpPr>
              <p:cNvPr id="69" name="TextBox 68">
                <a:extLst>
                  <a:ext uri="{FF2B5EF4-FFF2-40B4-BE49-F238E27FC236}">
                    <a16:creationId xmlns:a16="http://schemas.microsoft.com/office/drawing/2014/main" id="{4D85EB63-341F-4452-A035-9B561654E935}"/>
                  </a:ext>
                </a:extLst>
              </p:cNvPr>
              <p:cNvSpPr txBox="1">
                <a:spLocks noRot="1" noChangeAspect="1" noMove="1" noResize="1" noEditPoints="1" noAdjustHandles="1" noChangeArrowheads="1" noChangeShapeType="1" noTextEdit="1"/>
              </p:cNvSpPr>
              <p:nvPr/>
            </p:nvSpPr>
            <p:spPr>
              <a:xfrm>
                <a:off x="9886714" y="1402502"/>
                <a:ext cx="1576600" cy="276999"/>
              </a:xfrm>
              <a:prstGeom prst="rect">
                <a:avLst/>
              </a:prstGeom>
              <a:blipFill>
                <a:blip r:embed="rId23"/>
                <a:stretch>
                  <a:fillRect r="-15116" b="-34783"/>
                </a:stretch>
              </a:blipFill>
            </p:spPr>
            <p:txBody>
              <a:bodyPr/>
              <a:lstStyle/>
              <a:p>
                <a:r>
                  <a:rPr lang="de-DE">
                    <a:noFill/>
                  </a:rPr>
                  <a:t> </a:t>
                </a:r>
              </a:p>
            </p:txBody>
          </p:sp>
        </mc:Fallback>
      </mc:AlternateContent>
      <p:sp>
        <p:nvSpPr>
          <p:cNvPr id="70" name="Freeform: Shape 69">
            <a:extLst>
              <a:ext uri="{FF2B5EF4-FFF2-40B4-BE49-F238E27FC236}">
                <a16:creationId xmlns:a16="http://schemas.microsoft.com/office/drawing/2014/main" id="{ABD16CAD-DB06-4754-AC6A-B9BCF22BF4C1}"/>
              </a:ext>
            </a:extLst>
          </p:cNvPr>
          <p:cNvSpPr/>
          <p:nvPr/>
        </p:nvSpPr>
        <p:spPr>
          <a:xfrm rot="17197537" flipV="1">
            <a:off x="7228267" y="3200184"/>
            <a:ext cx="510637" cy="312332"/>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1" name="Freeform: Shape 70">
            <a:extLst>
              <a:ext uri="{FF2B5EF4-FFF2-40B4-BE49-F238E27FC236}">
                <a16:creationId xmlns:a16="http://schemas.microsoft.com/office/drawing/2014/main" id="{AEA62698-35D9-43CB-B146-A8DA4FB64641}"/>
              </a:ext>
            </a:extLst>
          </p:cNvPr>
          <p:cNvSpPr/>
          <p:nvPr/>
        </p:nvSpPr>
        <p:spPr>
          <a:xfrm rot="14768026">
            <a:off x="7765716" y="3147578"/>
            <a:ext cx="546107" cy="427189"/>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2" name="Oval 71">
            <a:extLst>
              <a:ext uri="{FF2B5EF4-FFF2-40B4-BE49-F238E27FC236}">
                <a16:creationId xmlns:a16="http://schemas.microsoft.com/office/drawing/2014/main" id="{E5A8D75A-052B-424C-97CE-8E979C19DD0E}"/>
              </a:ext>
            </a:extLst>
          </p:cNvPr>
          <p:cNvSpPr/>
          <p:nvPr/>
        </p:nvSpPr>
        <p:spPr>
          <a:xfrm>
            <a:off x="7658956" y="3014544"/>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3" name="Freeform: Shape 72">
            <a:extLst>
              <a:ext uri="{FF2B5EF4-FFF2-40B4-BE49-F238E27FC236}">
                <a16:creationId xmlns:a16="http://schemas.microsoft.com/office/drawing/2014/main" id="{8192B619-4EF0-44C4-867E-E7EA298C5484}"/>
              </a:ext>
            </a:extLst>
          </p:cNvPr>
          <p:cNvSpPr/>
          <p:nvPr/>
        </p:nvSpPr>
        <p:spPr>
          <a:xfrm rot="16200000">
            <a:off x="7213351" y="2508353"/>
            <a:ext cx="926481" cy="85899"/>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4" name="Oval 73">
            <a:extLst>
              <a:ext uri="{FF2B5EF4-FFF2-40B4-BE49-F238E27FC236}">
                <a16:creationId xmlns:a16="http://schemas.microsoft.com/office/drawing/2014/main" id="{DD0D9B44-4FA0-425C-ADF5-BB79CD4164D8}"/>
              </a:ext>
            </a:extLst>
          </p:cNvPr>
          <p:cNvSpPr/>
          <p:nvPr/>
        </p:nvSpPr>
        <p:spPr>
          <a:xfrm>
            <a:off x="6999303" y="4788035"/>
            <a:ext cx="2153643"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BBA6342-433E-4CEB-909C-471B1552F725}"/>
                  </a:ext>
                </a:extLst>
              </p:cNvPr>
              <p:cNvSpPr txBox="1"/>
              <p:nvPr/>
            </p:nvSpPr>
            <p:spPr>
              <a:xfrm>
                <a:off x="6884566" y="4930006"/>
                <a:ext cx="2078435" cy="553998"/>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𝐿𝑒𝑎𝑠𝑡</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𝐶𝑜𝑚𝑚𝑜𝑛</m:t>
                      </m:r>
                    </m:oMath>
                  </m:oMathPara>
                </a14:m>
                <a:endParaRPr lang="en-GB" b="0" i="1" dirty="0">
                  <a:solidFill>
                    <a:srgbClr val="00B050"/>
                  </a:solidFill>
                  <a:latin typeface="Cambria Math" panose="02040503050406030204" pitchFamily="18" charset="0"/>
                </a:endParaRPr>
              </a:p>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𝑃𝑟𝑒𝑑𝑒𝑐𝑒𝑠𝑠𝑜𝑟</m:t>
                      </m:r>
                    </m:oMath>
                  </m:oMathPara>
                </a14:m>
                <a:endParaRPr lang="en-GB" b="0" i="1" dirty="0">
                  <a:solidFill>
                    <a:srgbClr val="00B050"/>
                  </a:solidFill>
                  <a:latin typeface="Cambria Math" panose="02040503050406030204" pitchFamily="18" charset="0"/>
                </a:endParaRPr>
              </a:p>
            </p:txBody>
          </p:sp>
        </mc:Choice>
        <mc:Fallback xmlns="">
          <p:sp>
            <p:nvSpPr>
              <p:cNvPr id="75" name="TextBox 74">
                <a:extLst>
                  <a:ext uri="{FF2B5EF4-FFF2-40B4-BE49-F238E27FC236}">
                    <a16:creationId xmlns:a16="http://schemas.microsoft.com/office/drawing/2014/main" id="{ABBA6342-433E-4CEB-909C-471B1552F725}"/>
                  </a:ext>
                </a:extLst>
              </p:cNvPr>
              <p:cNvSpPr txBox="1">
                <a:spLocks noRot="1" noChangeAspect="1" noMove="1" noResize="1" noEditPoints="1" noAdjustHandles="1" noChangeArrowheads="1" noChangeShapeType="1" noTextEdit="1"/>
              </p:cNvSpPr>
              <p:nvPr/>
            </p:nvSpPr>
            <p:spPr>
              <a:xfrm>
                <a:off x="6884566" y="4930006"/>
                <a:ext cx="2078435" cy="553998"/>
              </a:xfrm>
              <a:prstGeom prst="rect">
                <a:avLst/>
              </a:prstGeom>
              <a:blipFill>
                <a:blip r:embed="rId24"/>
                <a:stretch>
                  <a:fillRect r="-293" b="-4396"/>
                </a:stretch>
              </a:blipFill>
            </p:spPr>
            <p:txBody>
              <a:bodyPr/>
              <a:lstStyle/>
              <a:p>
                <a:r>
                  <a:rPr lang="de-DE">
                    <a:noFill/>
                  </a:rPr>
                  <a:t> </a:t>
                </a:r>
              </a:p>
            </p:txBody>
          </p:sp>
        </mc:Fallback>
      </mc:AlternateContent>
      <p:sp>
        <p:nvSpPr>
          <p:cNvPr id="76" name="Freeform: Shape 75">
            <a:extLst>
              <a:ext uri="{FF2B5EF4-FFF2-40B4-BE49-F238E27FC236}">
                <a16:creationId xmlns:a16="http://schemas.microsoft.com/office/drawing/2014/main" id="{CD2C0124-F7E2-4503-9567-8F39F1DBE68D}"/>
              </a:ext>
            </a:extLst>
          </p:cNvPr>
          <p:cNvSpPr/>
          <p:nvPr/>
        </p:nvSpPr>
        <p:spPr>
          <a:xfrm rot="16200000">
            <a:off x="7010027" y="4017565"/>
            <a:ext cx="1454344" cy="110345"/>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C737FC81-E3AB-4B9D-96D8-B8963930875D}"/>
                  </a:ext>
                </a:extLst>
              </p:cNvPr>
              <p:cNvSpPr txBox="1"/>
              <p:nvPr/>
            </p:nvSpPr>
            <p:spPr>
              <a:xfrm>
                <a:off x="2091067" y="3610048"/>
                <a:ext cx="1516383"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i="1" smtClean="0">
                          <a:solidFill>
                            <a:srgbClr val="FF0000"/>
                          </a:solidFill>
                          <a:latin typeface="Cambria Math" panose="02040503050406030204" pitchFamily="18" charset="0"/>
                        </a:rPr>
                        <m:t>3</m:t>
                      </m:r>
                      <m:r>
                        <a:rPr lang="en-GB" b="0" i="1" smtClean="0">
                          <a:solidFill>
                            <a:srgbClr val="FF0000"/>
                          </a:solidFill>
                          <a:latin typeface="Cambria Math" panose="02040503050406030204" pitchFamily="18" charset="0"/>
                        </a:rPr>
                        <m:t>60 </m:t>
                      </m:r>
                      <m:r>
                        <a:rPr lang="en-GB" b="0" i="1" smtClean="0">
                          <a:solidFill>
                            <a:srgbClr val="FF0000"/>
                          </a:solidFill>
                          <a:latin typeface="Cambria Math" panose="02040503050406030204" pitchFamily="18" charset="0"/>
                        </a:rPr>
                        <m:t>𝑚𝑖𝑜</m:t>
                      </m:r>
                    </m:oMath>
                  </m:oMathPara>
                </a14:m>
                <a:endParaRPr lang="de-DE" dirty="0">
                  <a:solidFill>
                    <a:srgbClr val="FF0000"/>
                  </a:solidFill>
                </a:endParaRPr>
              </a:p>
            </p:txBody>
          </p:sp>
        </mc:Choice>
        <mc:Fallback xmlns="">
          <p:sp>
            <p:nvSpPr>
              <p:cNvPr id="77" name="TextBox 76">
                <a:extLst>
                  <a:ext uri="{FF2B5EF4-FFF2-40B4-BE49-F238E27FC236}">
                    <a16:creationId xmlns:a16="http://schemas.microsoft.com/office/drawing/2014/main" id="{C737FC81-E3AB-4B9D-96D8-B8963930875D}"/>
                  </a:ext>
                </a:extLst>
              </p:cNvPr>
              <p:cNvSpPr txBox="1">
                <a:spLocks noRot="1" noChangeAspect="1" noMove="1" noResize="1" noEditPoints="1" noAdjustHandles="1" noChangeArrowheads="1" noChangeShapeType="1" noTextEdit="1"/>
              </p:cNvSpPr>
              <p:nvPr/>
            </p:nvSpPr>
            <p:spPr>
              <a:xfrm>
                <a:off x="2091067" y="3610048"/>
                <a:ext cx="1516383" cy="276999"/>
              </a:xfrm>
              <a:prstGeom prst="rect">
                <a:avLst/>
              </a:prstGeom>
              <a:blipFill>
                <a:blip r:embed="rId25"/>
                <a:stretch>
                  <a:fillRect b="-869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A0B65DDB-6CC1-402D-B0CE-A030A9712EEF}"/>
                  </a:ext>
                </a:extLst>
              </p:cNvPr>
              <p:cNvSpPr txBox="1"/>
              <p:nvPr/>
            </p:nvSpPr>
            <p:spPr>
              <a:xfrm>
                <a:off x="6765735" y="5665269"/>
                <a:ext cx="2078435"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𝑂</m:t>
                      </m:r>
                      <m:r>
                        <a:rPr lang="en-GB" b="0" i="1" smtClean="0">
                          <a:solidFill>
                            <a:srgbClr val="00B050"/>
                          </a:solidFill>
                          <a:latin typeface="Cambria Math" panose="02040503050406030204" pitchFamily="18" charset="0"/>
                        </a:rPr>
                        <m:t>(</m:t>
                      </m:r>
                      <m:r>
                        <a:rPr lang="en-GB" b="0" i="1" smtClean="0">
                          <a:solidFill>
                            <a:srgbClr val="00B050"/>
                          </a:solidFill>
                          <a:latin typeface="Cambria Math" panose="02040503050406030204" pitchFamily="18" charset="0"/>
                        </a:rPr>
                        <m:t>𝑛</m:t>
                      </m:r>
                      <m:r>
                        <a:rPr lang="en-GB" b="0" i="1" smtClean="0">
                          <a:solidFill>
                            <a:srgbClr val="00B050"/>
                          </a:solidFill>
                          <a:latin typeface="Cambria Math" panose="02040503050406030204" pitchFamily="18" charset="0"/>
                        </a:rPr>
                        <m:t>∗</m:t>
                      </m:r>
                      <m:r>
                        <a:rPr lang="en-GB" b="0" i="1" smtClean="0">
                          <a:solidFill>
                            <a:srgbClr val="00B050"/>
                          </a:solidFill>
                          <a:latin typeface="Cambria Math" panose="02040503050406030204" pitchFamily="18" charset="0"/>
                        </a:rPr>
                        <m:t>𝑘</m:t>
                      </m:r>
                      <m:r>
                        <a:rPr lang="en-GB" b="0" i="1" smtClean="0">
                          <a:solidFill>
                            <a:srgbClr val="00B050"/>
                          </a:solidFill>
                          <a:latin typeface="Cambria Math" panose="02040503050406030204" pitchFamily="18" charset="0"/>
                        </a:rPr>
                        <m:t>∗</m:t>
                      </m:r>
                      <m:r>
                        <m:rPr>
                          <m:sty m:val="p"/>
                        </m:rPr>
                        <a:rPr lang="en-GB" b="0" i="0" smtClean="0">
                          <a:solidFill>
                            <a:srgbClr val="00B050"/>
                          </a:solidFill>
                          <a:latin typeface="Cambria Math" panose="02040503050406030204" pitchFamily="18" charset="0"/>
                        </a:rPr>
                        <m:t>d</m:t>
                      </m:r>
                      <m:r>
                        <a:rPr lang="en-GB" b="0" i="0" smtClean="0">
                          <a:solidFill>
                            <a:srgbClr val="00B050"/>
                          </a:solidFill>
                          <a:latin typeface="Cambria Math" panose="02040503050406030204" pitchFamily="18" charset="0"/>
                        </a:rPr>
                        <m:t>)</m:t>
                      </m:r>
                    </m:oMath>
                  </m:oMathPara>
                </a14:m>
                <a:endParaRPr lang="en-GB" b="0" i="1" dirty="0">
                  <a:solidFill>
                    <a:srgbClr val="00B050"/>
                  </a:solidFill>
                  <a:latin typeface="Cambria Math" panose="02040503050406030204" pitchFamily="18" charset="0"/>
                </a:endParaRPr>
              </a:p>
            </p:txBody>
          </p:sp>
        </mc:Choice>
        <mc:Fallback xmlns="">
          <p:sp>
            <p:nvSpPr>
              <p:cNvPr id="78" name="TextBox 77">
                <a:extLst>
                  <a:ext uri="{FF2B5EF4-FFF2-40B4-BE49-F238E27FC236}">
                    <a16:creationId xmlns:a16="http://schemas.microsoft.com/office/drawing/2014/main" id="{A0B65DDB-6CC1-402D-B0CE-A030A9712EEF}"/>
                  </a:ext>
                </a:extLst>
              </p:cNvPr>
              <p:cNvSpPr txBox="1">
                <a:spLocks noRot="1" noChangeAspect="1" noMove="1" noResize="1" noEditPoints="1" noAdjustHandles="1" noChangeArrowheads="1" noChangeShapeType="1" noTextEdit="1"/>
              </p:cNvSpPr>
              <p:nvPr/>
            </p:nvSpPr>
            <p:spPr>
              <a:xfrm>
                <a:off x="6765735" y="5665269"/>
                <a:ext cx="2078435" cy="276999"/>
              </a:xfrm>
              <a:prstGeom prst="rect">
                <a:avLst/>
              </a:prstGeom>
              <a:blipFill>
                <a:blip r:embed="rId26"/>
                <a:stretch>
                  <a:fillRect b="-34783"/>
                </a:stretch>
              </a:blipFill>
            </p:spPr>
            <p:txBody>
              <a:bodyPr/>
              <a:lstStyle/>
              <a:p>
                <a:r>
                  <a:rPr lang="de-DE">
                    <a:noFill/>
                  </a:rPr>
                  <a:t> </a:t>
                </a:r>
              </a:p>
            </p:txBody>
          </p:sp>
        </mc:Fallback>
      </mc:AlternateContent>
      <p:sp>
        <p:nvSpPr>
          <p:cNvPr id="79" name="Freeform: Shape 78">
            <a:extLst>
              <a:ext uri="{FF2B5EF4-FFF2-40B4-BE49-F238E27FC236}">
                <a16:creationId xmlns:a16="http://schemas.microsoft.com/office/drawing/2014/main" id="{B56EA5BF-067F-4242-8C84-07B07B0175AE}"/>
              </a:ext>
            </a:extLst>
          </p:cNvPr>
          <p:cNvSpPr/>
          <p:nvPr/>
        </p:nvSpPr>
        <p:spPr>
          <a:xfrm rot="21432304" flipH="1">
            <a:off x="294068" y="3419357"/>
            <a:ext cx="485107" cy="73006"/>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0" name="Freeform: Shape 79">
            <a:extLst>
              <a:ext uri="{FF2B5EF4-FFF2-40B4-BE49-F238E27FC236}">
                <a16:creationId xmlns:a16="http://schemas.microsoft.com/office/drawing/2014/main" id="{1A42E13F-D441-43C7-A5CB-DC12F74A7E84}"/>
              </a:ext>
            </a:extLst>
          </p:cNvPr>
          <p:cNvSpPr/>
          <p:nvPr/>
        </p:nvSpPr>
        <p:spPr>
          <a:xfrm rot="21432304" flipH="1">
            <a:off x="11429579" y="3486840"/>
            <a:ext cx="485107" cy="73006"/>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2"/>
            </a:solidFill>
            <a:prstDash val="sysDot"/>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 name="Footer Placeholder 7">
            <a:extLst>
              <a:ext uri="{FF2B5EF4-FFF2-40B4-BE49-F238E27FC236}">
                <a16:creationId xmlns:a16="http://schemas.microsoft.com/office/drawing/2014/main" id="{1A96F4EA-3D7C-4A3C-BC3A-4B1846B7CF71}"/>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081581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Freeform: Shape 80">
            <a:extLst>
              <a:ext uri="{FF2B5EF4-FFF2-40B4-BE49-F238E27FC236}">
                <a16:creationId xmlns:a16="http://schemas.microsoft.com/office/drawing/2014/main" id="{D1C1B7AF-E151-4F5C-9E33-0D00F63B2295}"/>
              </a:ext>
            </a:extLst>
          </p:cNvPr>
          <p:cNvSpPr/>
          <p:nvPr/>
        </p:nvSpPr>
        <p:spPr>
          <a:xfrm rot="1479805" flipH="1" flipV="1">
            <a:off x="7697602" y="5391237"/>
            <a:ext cx="1905849" cy="876910"/>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600" y="432000"/>
            <a:ext cx="3204394" cy="853200"/>
          </a:xfrm>
        </p:spPr>
        <p:txBody>
          <a:bodyPr/>
          <a:lstStyle/>
          <a:p>
            <a:r>
              <a:rPr lang="de-DE" dirty="0" err="1"/>
              <a:t>Centar</a:t>
            </a:r>
            <a:r>
              <a:rPr lang="de-DE" dirty="0"/>
              <a:t> </a:t>
            </a:r>
            <a:br>
              <a:rPr lang="de-DE" dirty="0"/>
            </a:br>
            <a:r>
              <a:rPr lang="de-DE" dirty="0"/>
              <a:t>Knowledge Graph</a:t>
            </a:r>
            <a:br>
              <a:rPr lang="de-DE" dirty="0"/>
            </a:br>
            <a:br>
              <a:rPr lang="de-DE" dirty="0"/>
            </a:br>
            <a:br>
              <a:rPr lang="de-DE" dirty="0"/>
            </a:br>
            <a:endParaRPr lang="de-DE" dirty="0"/>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Parallelogram 4">
            <a:extLst>
              <a:ext uri="{FF2B5EF4-FFF2-40B4-BE49-F238E27FC236}">
                <a16:creationId xmlns:a16="http://schemas.microsoft.com/office/drawing/2014/main" id="{1C8B349D-2A3C-4DE8-85A0-A956DD22E824}"/>
              </a:ext>
            </a:extLst>
          </p:cNvPr>
          <p:cNvSpPr/>
          <p:nvPr/>
        </p:nvSpPr>
        <p:spPr>
          <a:xfrm rot="10800000">
            <a:off x="4696285" y="4382165"/>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DC6D13C1-CA9B-4E77-8A94-7A22FD1C56AD}"/>
              </a:ext>
            </a:extLst>
          </p:cNvPr>
          <p:cNvSpPr/>
          <p:nvPr/>
        </p:nvSpPr>
        <p:spPr>
          <a:xfrm>
            <a:off x="8129483" y="4318383"/>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arallelogram 29">
            <a:extLst>
              <a:ext uri="{FF2B5EF4-FFF2-40B4-BE49-F238E27FC236}">
                <a16:creationId xmlns:a16="http://schemas.microsoft.com/office/drawing/2014/main" id="{9D25842F-99AE-42AE-B881-F473B14DFFB7}"/>
              </a:ext>
            </a:extLst>
          </p:cNvPr>
          <p:cNvSpPr/>
          <p:nvPr/>
        </p:nvSpPr>
        <p:spPr>
          <a:xfrm rot="10800000">
            <a:off x="4696285" y="4140773"/>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30">
            <a:extLst>
              <a:ext uri="{FF2B5EF4-FFF2-40B4-BE49-F238E27FC236}">
                <a16:creationId xmlns:a16="http://schemas.microsoft.com/office/drawing/2014/main" id="{034FB765-73AF-4B14-BE83-4F5EA1D9BF8B}"/>
              </a:ext>
            </a:extLst>
          </p:cNvPr>
          <p:cNvSpPr/>
          <p:nvPr/>
        </p:nvSpPr>
        <p:spPr>
          <a:xfrm>
            <a:off x="8129483" y="4076991"/>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2" name="Parallelogram 51">
            <a:extLst>
              <a:ext uri="{FF2B5EF4-FFF2-40B4-BE49-F238E27FC236}">
                <a16:creationId xmlns:a16="http://schemas.microsoft.com/office/drawing/2014/main" id="{9CB0F4FD-2CF8-4ABA-AF14-83BCD22DEEBD}"/>
              </a:ext>
            </a:extLst>
          </p:cNvPr>
          <p:cNvSpPr/>
          <p:nvPr/>
        </p:nvSpPr>
        <p:spPr>
          <a:xfrm rot="10800000">
            <a:off x="4696285" y="3886946"/>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3" name="Oval 52">
            <a:extLst>
              <a:ext uri="{FF2B5EF4-FFF2-40B4-BE49-F238E27FC236}">
                <a16:creationId xmlns:a16="http://schemas.microsoft.com/office/drawing/2014/main" id="{2E2BBC1D-9DD1-4D45-A206-77614A246C87}"/>
              </a:ext>
            </a:extLst>
          </p:cNvPr>
          <p:cNvSpPr/>
          <p:nvPr/>
        </p:nvSpPr>
        <p:spPr>
          <a:xfrm>
            <a:off x="8129483" y="3823164"/>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Parallelogram 53">
            <a:extLst>
              <a:ext uri="{FF2B5EF4-FFF2-40B4-BE49-F238E27FC236}">
                <a16:creationId xmlns:a16="http://schemas.microsoft.com/office/drawing/2014/main" id="{61D38A06-4352-4244-95C0-B63793767159}"/>
              </a:ext>
            </a:extLst>
          </p:cNvPr>
          <p:cNvSpPr/>
          <p:nvPr/>
        </p:nvSpPr>
        <p:spPr>
          <a:xfrm rot="10800000">
            <a:off x="4696285" y="3645554"/>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5" name="Oval 54">
            <a:extLst>
              <a:ext uri="{FF2B5EF4-FFF2-40B4-BE49-F238E27FC236}">
                <a16:creationId xmlns:a16="http://schemas.microsoft.com/office/drawing/2014/main" id="{074E3F23-125B-4B8E-9464-C56197BC285B}"/>
              </a:ext>
            </a:extLst>
          </p:cNvPr>
          <p:cNvSpPr/>
          <p:nvPr/>
        </p:nvSpPr>
        <p:spPr>
          <a:xfrm>
            <a:off x="8129483" y="3581772"/>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6" name="Parallelogram 55">
            <a:extLst>
              <a:ext uri="{FF2B5EF4-FFF2-40B4-BE49-F238E27FC236}">
                <a16:creationId xmlns:a16="http://schemas.microsoft.com/office/drawing/2014/main" id="{4F79E8D0-34C7-4191-BCF2-2D253A628929}"/>
              </a:ext>
            </a:extLst>
          </p:cNvPr>
          <p:cNvSpPr/>
          <p:nvPr/>
        </p:nvSpPr>
        <p:spPr>
          <a:xfrm rot="10800000">
            <a:off x="4696284" y="2596798"/>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CF28751F-5EFD-4929-BCD3-3AC2EE5C5A75}"/>
              </a:ext>
            </a:extLst>
          </p:cNvPr>
          <p:cNvSpPr/>
          <p:nvPr/>
        </p:nvSpPr>
        <p:spPr>
          <a:xfrm>
            <a:off x="8129482" y="2533016"/>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8" name="Parallelogram 57">
            <a:extLst>
              <a:ext uri="{FF2B5EF4-FFF2-40B4-BE49-F238E27FC236}">
                <a16:creationId xmlns:a16="http://schemas.microsoft.com/office/drawing/2014/main" id="{BBF71395-5C01-453B-8A4F-1B85A4FC701F}"/>
              </a:ext>
            </a:extLst>
          </p:cNvPr>
          <p:cNvSpPr/>
          <p:nvPr/>
        </p:nvSpPr>
        <p:spPr>
          <a:xfrm rot="10800000">
            <a:off x="4696284" y="2355406"/>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Oval 58">
            <a:extLst>
              <a:ext uri="{FF2B5EF4-FFF2-40B4-BE49-F238E27FC236}">
                <a16:creationId xmlns:a16="http://schemas.microsoft.com/office/drawing/2014/main" id="{C9B4F462-28B7-4F62-BC87-9E9141A0BC4E}"/>
              </a:ext>
            </a:extLst>
          </p:cNvPr>
          <p:cNvSpPr/>
          <p:nvPr/>
        </p:nvSpPr>
        <p:spPr>
          <a:xfrm>
            <a:off x="8129482" y="2291624"/>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0" name="Parallelogram 59">
            <a:extLst>
              <a:ext uri="{FF2B5EF4-FFF2-40B4-BE49-F238E27FC236}">
                <a16:creationId xmlns:a16="http://schemas.microsoft.com/office/drawing/2014/main" id="{0097AD0F-7517-4F49-BC28-24482CB2B72B}"/>
              </a:ext>
            </a:extLst>
          </p:cNvPr>
          <p:cNvSpPr/>
          <p:nvPr/>
        </p:nvSpPr>
        <p:spPr>
          <a:xfrm rot="10800000">
            <a:off x="4696284" y="2101579"/>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1" name="Oval 60">
            <a:extLst>
              <a:ext uri="{FF2B5EF4-FFF2-40B4-BE49-F238E27FC236}">
                <a16:creationId xmlns:a16="http://schemas.microsoft.com/office/drawing/2014/main" id="{40741FEE-69FD-489B-8C61-C0799AEAD914}"/>
              </a:ext>
            </a:extLst>
          </p:cNvPr>
          <p:cNvSpPr/>
          <p:nvPr/>
        </p:nvSpPr>
        <p:spPr>
          <a:xfrm>
            <a:off x="8129482" y="2037797"/>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2" name="Parallelogram 61">
            <a:extLst>
              <a:ext uri="{FF2B5EF4-FFF2-40B4-BE49-F238E27FC236}">
                <a16:creationId xmlns:a16="http://schemas.microsoft.com/office/drawing/2014/main" id="{729688C9-28BE-45FB-A434-E168F92B25FC}"/>
              </a:ext>
            </a:extLst>
          </p:cNvPr>
          <p:cNvSpPr/>
          <p:nvPr/>
        </p:nvSpPr>
        <p:spPr>
          <a:xfrm rot="10800000">
            <a:off x="4696284" y="1860187"/>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4327A7EB-367C-4244-9F5C-6776D30C5AD2}"/>
              </a:ext>
            </a:extLst>
          </p:cNvPr>
          <p:cNvSpPr/>
          <p:nvPr/>
        </p:nvSpPr>
        <p:spPr>
          <a:xfrm>
            <a:off x="8129482" y="1796405"/>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Parallelogram 63">
            <a:extLst>
              <a:ext uri="{FF2B5EF4-FFF2-40B4-BE49-F238E27FC236}">
                <a16:creationId xmlns:a16="http://schemas.microsoft.com/office/drawing/2014/main" id="{0C4B36D4-513D-4A05-8BFE-BB0818CB91F7}"/>
              </a:ext>
            </a:extLst>
          </p:cNvPr>
          <p:cNvSpPr/>
          <p:nvPr/>
        </p:nvSpPr>
        <p:spPr>
          <a:xfrm rot="10800000">
            <a:off x="4696284" y="1568929"/>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Oval 64">
            <a:extLst>
              <a:ext uri="{FF2B5EF4-FFF2-40B4-BE49-F238E27FC236}">
                <a16:creationId xmlns:a16="http://schemas.microsoft.com/office/drawing/2014/main" id="{5520DB96-3FB8-4409-9D9D-E292F183F036}"/>
              </a:ext>
            </a:extLst>
          </p:cNvPr>
          <p:cNvSpPr/>
          <p:nvPr/>
        </p:nvSpPr>
        <p:spPr>
          <a:xfrm>
            <a:off x="8129482" y="1505147"/>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Parallelogram 65">
            <a:extLst>
              <a:ext uri="{FF2B5EF4-FFF2-40B4-BE49-F238E27FC236}">
                <a16:creationId xmlns:a16="http://schemas.microsoft.com/office/drawing/2014/main" id="{4E1E118E-7DCB-445A-9C54-756C65CAD42A}"/>
              </a:ext>
            </a:extLst>
          </p:cNvPr>
          <p:cNvSpPr/>
          <p:nvPr/>
        </p:nvSpPr>
        <p:spPr>
          <a:xfrm rot="10800000">
            <a:off x="4696284" y="1327537"/>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99EE9F8C-DC69-4C95-BAD5-6CC991787F41}"/>
              </a:ext>
            </a:extLst>
          </p:cNvPr>
          <p:cNvSpPr/>
          <p:nvPr/>
        </p:nvSpPr>
        <p:spPr>
          <a:xfrm>
            <a:off x="8129482" y="1263755"/>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Parallelogram 67">
            <a:extLst>
              <a:ext uri="{FF2B5EF4-FFF2-40B4-BE49-F238E27FC236}">
                <a16:creationId xmlns:a16="http://schemas.microsoft.com/office/drawing/2014/main" id="{E8AD3CFF-750C-495E-8564-6069A55EA240}"/>
              </a:ext>
            </a:extLst>
          </p:cNvPr>
          <p:cNvSpPr/>
          <p:nvPr/>
        </p:nvSpPr>
        <p:spPr>
          <a:xfrm rot="10800000">
            <a:off x="4696284" y="1073710"/>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Oval 68">
            <a:extLst>
              <a:ext uri="{FF2B5EF4-FFF2-40B4-BE49-F238E27FC236}">
                <a16:creationId xmlns:a16="http://schemas.microsoft.com/office/drawing/2014/main" id="{B7DC0CDE-4BA2-489A-A087-29CF4BC87FE2}"/>
              </a:ext>
            </a:extLst>
          </p:cNvPr>
          <p:cNvSpPr/>
          <p:nvPr/>
        </p:nvSpPr>
        <p:spPr>
          <a:xfrm>
            <a:off x="8129482" y="1009928"/>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Parallelogram 69">
            <a:extLst>
              <a:ext uri="{FF2B5EF4-FFF2-40B4-BE49-F238E27FC236}">
                <a16:creationId xmlns:a16="http://schemas.microsoft.com/office/drawing/2014/main" id="{25FB350B-E017-4A96-B5AE-628450FD7B6B}"/>
              </a:ext>
            </a:extLst>
          </p:cNvPr>
          <p:cNvSpPr/>
          <p:nvPr/>
        </p:nvSpPr>
        <p:spPr>
          <a:xfrm rot="10800000">
            <a:off x="4696284" y="832318"/>
            <a:ext cx="2960894" cy="792969"/>
          </a:xfrm>
          <a:prstGeom prst="parallelogram">
            <a:avLst>
              <a:gd name="adj" fmla="val 165741"/>
            </a:avLst>
          </a:prstGeom>
          <a:solidFill>
            <a:schemeClr val="accent5"/>
          </a:solidFill>
          <a:ln w="12700">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1" name="Oval 70">
            <a:extLst>
              <a:ext uri="{FF2B5EF4-FFF2-40B4-BE49-F238E27FC236}">
                <a16:creationId xmlns:a16="http://schemas.microsoft.com/office/drawing/2014/main" id="{4F564EBE-16E5-4402-A759-E3B20BC57CA3}"/>
              </a:ext>
            </a:extLst>
          </p:cNvPr>
          <p:cNvSpPr/>
          <p:nvPr/>
        </p:nvSpPr>
        <p:spPr>
          <a:xfrm>
            <a:off x="8129482" y="768536"/>
            <a:ext cx="226931" cy="120140"/>
          </a:xfrm>
          <a:prstGeom prst="ellipse">
            <a:avLst/>
          </a:prstGeom>
          <a:solidFill>
            <a:srgbClr val="E9F3DE"/>
          </a:solidFill>
          <a:ln w="127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2" name="Parallelogram 71">
            <a:extLst>
              <a:ext uri="{FF2B5EF4-FFF2-40B4-BE49-F238E27FC236}">
                <a16:creationId xmlns:a16="http://schemas.microsoft.com/office/drawing/2014/main" id="{B8BA82D8-15AB-4E9F-8B6A-CC6B8F853D18}"/>
              </a:ext>
            </a:extLst>
          </p:cNvPr>
          <p:cNvSpPr/>
          <p:nvPr/>
        </p:nvSpPr>
        <p:spPr>
          <a:xfrm rot="10800000">
            <a:off x="4696284" y="5257760"/>
            <a:ext cx="2960894" cy="792969"/>
          </a:xfrm>
          <a:prstGeom prst="parallelogram">
            <a:avLst>
              <a:gd name="adj" fmla="val 165741"/>
            </a:avLst>
          </a:prstGeom>
          <a:solidFill>
            <a:srgbClr val="F8E0E4"/>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6" name="Freeform: Shape 75">
            <a:extLst>
              <a:ext uri="{FF2B5EF4-FFF2-40B4-BE49-F238E27FC236}">
                <a16:creationId xmlns:a16="http://schemas.microsoft.com/office/drawing/2014/main" id="{C7567624-67BD-480B-8D77-C7858673BBC8}"/>
              </a:ext>
            </a:extLst>
          </p:cNvPr>
          <p:cNvSpPr/>
          <p:nvPr/>
        </p:nvSpPr>
        <p:spPr>
          <a:xfrm rot="10369277" flipV="1">
            <a:off x="8842587" y="1501347"/>
            <a:ext cx="1553113" cy="31940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9" name="Oval 78">
            <a:extLst>
              <a:ext uri="{FF2B5EF4-FFF2-40B4-BE49-F238E27FC236}">
                <a16:creationId xmlns:a16="http://schemas.microsoft.com/office/drawing/2014/main" id="{D3270D38-4486-4CFD-80CD-50BCA23F0D9D}"/>
              </a:ext>
            </a:extLst>
          </p:cNvPr>
          <p:cNvSpPr/>
          <p:nvPr/>
        </p:nvSpPr>
        <p:spPr>
          <a:xfrm>
            <a:off x="9237442" y="3988091"/>
            <a:ext cx="2174655" cy="2004213"/>
          </a:xfrm>
          <a:prstGeom prst="ellipse">
            <a:avLst/>
          </a:prstGeom>
          <a:solidFill>
            <a:srgbClr val="F8E0E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rPr>
              <a:t>   </a:t>
            </a:r>
            <a:endParaRPr lang="de-DE" dirty="0">
              <a:solidFill>
                <a:srgbClr val="FF0000"/>
              </a:solidFill>
            </a:endParaRPr>
          </a:p>
        </p:txBody>
      </p:sp>
      <mc:AlternateContent xmlns:mc="http://schemas.openxmlformats.org/markup-compatibility/2006" xmlns:a14="http://schemas.microsoft.com/office/drawing/2010/main">
        <mc:Choice Requires="a14">
          <p:sp>
            <p:nvSpPr>
              <p:cNvPr id="80" name="TextBox 79">
                <a:extLst>
                  <a:ext uri="{FF2B5EF4-FFF2-40B4-BE49-F238E27FC236}">
                    <a16:creationId xmlns:a16="http://schemas.microsoft.com/office/drawing/2014/main" id="{50AFF65E-A6E1-43CD-AD52-77D32DC7E306}"/>
                  </a:ext>
                </a:extLst>
              </p:cNvPr>
              <p:cNvSpPr txBox="1"/>
              <p:nvPr/>
            </p:nvSpPr>
            <p:spPr>
              <a:xfrm>
                <a:off x="9325667" y="4209637"/>
                <a:ext cx="2476751" cy="1661993"/>
              </a:xfrm>
              <a:prstGeom prst="rect">
                <a:avLst/>
              </a:prstGeom>
              <a:noFill/>
              <a:ln>
                <a:noFill/>
              </a:ln>
            </p:spPr>
            <p:txBody>
              <a:bodyPr wrap="square" lIns="0" tIns="0" rIns="0" bIns="0" rtlCol="0" anchor="ctr">
                <a:spAutoFit/>
              </a:bodyPr>
              <a:lstStyle/>
              <a:p>
                <a:pPr lvl="1"/>
                <a14:m>
                  <m:oMathPara xmlns:m="http://schemas.openxmlformats.org/officeDocument/2006/math">
                    <m:oMathParaPr>
                      <m:jc m:val="left"/>
                    </m:oMathParaPr>
                    <m:oMath xmlns:m="http://schemas.openxmlformats.org/officeDocument/2006/math">
                      <m:r>
                        <a:rPr lang="en-GB" b="1" i="1" smtClean="0">
                          <a:solidFill>
                            <a:srgbClr val="FF0000"/>
                          </a:solidFill>
                          <a:latin typeface="Cambria Math" panose="02040503050406030204" pitchFamily="18" charset="0"/>
                        </a:rPr>
                        <m:t>𝑴𝒆𝒕𝒂</m:t>
                      </m:r>
                      <m:r>
                        <a:rPr lang="en-GB" b="1" i="1" smtClean="0">
                          <a:solidFill>
                            <a:srgbClr val="FF0000"/>
                          </a:solidFill>
                          <a:latin typeface="Cambria Math" panose="02040503050406030204" pitchFamily="18" charset="0"/>
                        </a:rPr>
                        <m:t> </m:t>
                      </m:r>
                      <m:r>
                        <a:rPr lang="en-GB" b="1" i="1" smtClean="0">
                          <a:solidFill>
                            <a:srgbClr val="FF0000"/>
                          </a:solidFill>
                          <a:latin typeface="Cambria Math" panose="02040503050406030204" pitchFamily="18" charset="0"/>
                        </a:rPr>
                        <m:t>𝑵𝒐𝒅𝒆</m:t>
                      </m:r>
                      <m:r>
                        <m:rPr>
                          <m:nor/>
                        </m:rPr>
                        <a:rPr lang="en-GB" b="1" i="1">
                          <a:solidFill>
                            <a:srgbClr val="FF0000"/>
                          </a:solidFill>
                          <a:latin typeface="Cambria Math" panose="02040503050406030204" pitchFamily="18" charset="0"/>
                        </a:rPr>
                        <m:t>s</m:t>
                      </m:r>
                    </m:oMath>
                  </m:oMathPara>
                </a14:m>
                <a:endParaRPr lang="en-GB" b="1" i="1" dirty="0">
                  <a:solidFill>
                    <a:srgbClr val="FF0000"/>
                  </a:solidFill>
                  <a:latin typeface="Cambria Math" panose="02040503050406030204" pitchFamily="18" charset="0"/>
                </a:endParaRPr>
              </a:p>
              <a:p>
                <a:pPr lvl="1"/>
                <a14:m>
                  <m:oMath xmlns:m="http://schemas.openxmlformats.org/officeDocument/2006/math">
                    <m:r>
                      <m:rPr>
                        <m:nor/>
                      </m:rPr>
                      <a:rPr lang="en-GB" b="1" i="1" dirty="0">
                        <a:solidFill>
                          <a:srgbClr val="FF0000"/>
                        </a:solidFill>
                        <a:latin typeface="Cambria Math" panose="02040503050406030204" pitchFamily="18" charset="0"/>
                      </a:rPr>
                      <m:t>Aggregation</m:t>
                    </m:r>
                  </m:oMath>
                </a14:m>
                <a:r>
                  <a:rPr lang="en-GB" b="1" i="1" dirty="0">
                    <a:solidFill>
                      <a:srgbClr val="FF0000"/>
                    </a:solidFill>
                    <a:latin typeface="Cambria Math" panose="02040503050406030204" pitchFamily="18" charset="0"/>
                  </a:rPr>
                  <a:t>:</a:t>
                </a:r>
              </a:p>
              <a:p>
                <a:pPr lvl="1"/>
                <a14:m>
                  <m:oMathPara xmlns:m="http://schemas.openxmlformats.org/officeDocument/2006/math">
                    <m:oMathParaPr>
                      <m:jc m:val="left"/>
                    </m:oMathParaPr>
                    <m:oMath xmlns:m="http://schemas.openxmlformats.org/officeDocument/2006/math">
                      <m:r>
                        <a:rPr lang="en-GB" b="0" i="1" smtClean="0">
                          <a:solidFill>
                            <a:srgbClr val="FF0000"/>
                          </a:solidFill>
                          <a:latin typeface="Cambria Math" panose="02040503050406030204" pitchFamily="18" charset="0"/>
                        </a:rPr>
                        <m:t>∗∗∗∗∗∗</m:t>
                      </m:r>
                    </m:oMath>
                  </m:oMathPara>
                </a14:m>
                <a:endParaRPr lang="en-GB" b="0" i="1" dirty="0">
                  <a:solidFill>
                    <a:srgbClr val="FF0000"/>
                  </a:solidFill>
                  <a:latin typeface="Cambria Math" panose="02040503050406030204" pitchFamily="18" charset="0"/>
                </a:endParaRPr>
              </a:p>
              <a:p>
                <a:pPr lvl="1"/>
                <a:r>
                  <a:rPr lang="en-GB" i="1" dirty="0">
                    <a:solidFill>
                      <a:srgbClr val="FF0000"/>
                    </a:solidFill>
                    <a:latin typeface="Cambria Math" panose="02040503050406030204" pitchFamily="18" charset="0"/>
                  </a:rPr>
                  <a:t>******</a:t>
                </a:r>
              </a:p>
              <a:p>
                <a:pPr lvl="1"/>
                <a:r>
                  <a:rPr lang="en-GB" i="1" dirty="0">
                    <a:solidFill>
                      <a:srgbClr val="FF0000"/>
                    </a:solidFill>
                    <a:latin typeface="Cambria Math" panose="02040503050406030204" pitchFamily="18" charset="0"/>
                  </a:rPr>
                  <a:t>******</a:t>
                </a:r>
              </a:p>
              <a:p>
                <a:pPr lvl="1"/>
                <a:r>
                  <a:rPr lang="en-GB" i="1" dirty="0">
                    <a:solidFill>
                      <a:srgbClr val="FF0000"/>
                    </a:solidFill>
                    <a:latin typeface="Cambria Math" panose="02040503050406030204" pitchFamily="18" charset="0"/>
                  </a:rPr>
                  <a:t>******</a:t>
                </a:r>
              </a:p>
            </p:txBody>
          </p:sp>
        </mc:Choice>
        <mc:Fallback xmlns="">
          <p:sp>
            <p:nvSpPr>
              <p:cNvPr id="80" name="TextBox 79">
                <a:extLst>
                  <a:ext uri="{FF2B5EF4-FFF2-40B4-BE49-F238E27FC236}">
                    <a16:creationId xmlns:a16="http://schemas.microsoft.com/office/drawing/2014/main" id="{50AFF65E-A6E1-43CD-AD52-77D32DC7E306}"/>
                  </a:ext>
                </a:extLst>
              </p:cNvPr>
              <p:cNvSpPr txBox="1">
                <a:spLocks noRot="1" noChangeAspect="1" noMove="1" noResize="1" noEditPoints="1" noAdjustHandles="1" noChangeArrowheads="1" noChangeShapeType="1" noTextEdit="1"/>
              </p:cNvSpPr>
              <p:nvPr/>
            </p:nvSpPr>
            <p:spPr>
              <a:xfrm>
                <a:off x="9325667" y="4209637"/>
                <a:ext cx="2476751" cy="1661993"/>
              </a:xfrm>
              <a:prstGeom prst="rect">
                <a:avLst/>
              </a:prstGeom>
              <a:blipFill>
                <a:blip r:embed="rId2"/>
                <a:stretch>
                  <a:fillRect b="-7721"/>
                </a:stretch>
              </a:blipFill>
              <a:ln>
                <a:noFill/>
              </a:ln>
            </p:spPr>
            <p:txBody>
              <a:bodyPr/>
              <a:lstStyle/>
              <a:p>
                <a:r>
                  <a:rPr lang="de-DE">
                    <a:noFill/>
                  </a:rPr>
                  <a:t> </a:t>
                </a:r>
              </a:p>
            </p:txBody>
          </p:sp>
        </mc:Fallback>
      </mc:AlternateContent>
      <p:sp>
        <p:nvSpPr>
          <p:cNvPr id="82" name="Freeform: Shape 81">
            <a:extLst>
              <a:ext uri="{FF2B5EF4-FFF2-40B4-BE49-F238E27FC236}">
                <a16:creationId xmlns:a16="http://schemas.microsoft.com/office/drawing/2014/main" id="{9950E4DE-0EE0-41A4-8E3E-7ED09C64930B}"/>
              </a:ext>
            </a:extLst>
          </p:cNvPr>
          <p:cNvSpPr/>
          <p:nvPr/>
        </p:nvSpPr>
        <p:spPr>
          <a:xfrm rot="8531970">
            <a:off x="8575428" y="2902850"/>
            <a:ext cx="2391509" cy="37042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chemeClr val="accent1"/>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4" name="Oval 73">
            <a:extLst>
              <a:ext uri="{FF2B5EF4-FFF2-40B4-BE49-F238E27FC236}">
                <a16:creationId xmlns:a16="http://schemas.microsoft.com/office/drawing/2014/main" id="{3791DE3A-3991-427B-A1CA-6D76208D71C3}"/>
              </a:ext>
            </a:extLst>
          </p:cNvPr>
          <p:cNvSpPr/>
          <p:nvPr/>
        </p:nvSpPr>
        <p:spPr>
          <a:xfrm>
            <a:off x="9093721" y="1507340"/>
            <a:ext cx="3012767" cy="1448776"/>
          </a:xfrm>
          <a:prstGeom prst="ellipse">
            <a:avLst/>
          </a:prstGeom>
          <a:solidFill>
            <a:schemeClr val="accent5"/>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p:sp>
        <p:nvSpPr>
          <p:cNvPr id="75" name="TextBox 74">
            <a:extLst>
              <a:ext uri="{FF2B5EF4-FFF2-40B4-BE49-F238E27FC236}">
                <a16:creationId xmlns:a16="http://schemas.microsoft.com/office/drawing/2014/main" id="{1562996D-90E0-4252-86AA-C56F640F926A}"/>
              </a:ext>
            </a:extLst>
          </p:cNvPr>
          <p:cNvSpPr txBox="1"/>
          <p:nvPr/>
        </p:nvSpPr>
        <p:spPr>
          <a:xfrm>
            <a:off x="8956449" y="1954728"/>
            <a:ext cx="2960895" cy="553998"/>
          </a:xfrm>
          <a:prstGeom prst="rect">
            <a:avLst/>
          </a:prstGeom>
          <a:noFill/>
          <a:ln>
            <a:noFill/>
          </a:ln>
        </p:spPr>
        <p:txBody>
          <a:bodyPr wrap="square" lIns="0" tIns="0" rIns="0" bIns="0" rtlCol="0" anchor="ctr">
            <a:spAutoFit/>
          </a:bodyPr>
          <a:lstStyle/>
          <a:p>
            <a:pPr lvl="1" algn="ctr"/>
            <a:r>
              <a:rPr lang="en-GB" b="1" i="1" dirty="0">
                <a:solidFill>
                  <a:schemeClr val="accent1"/>
                </a:solidFill>
                <a:latin typeface="Cambria Math" panose="02040503050406030204" pitchFamily="18" charset="0"/>
              </a:rPr>
              <a:t>Period Statistics</a:t>
            </a:r>
          </a:p>
          <a:p>
            <a:pPr lvl="1" algn="ctr"/>
            <a:r>
              <a:rPr lang="en-GB" b="1" i="1" dirty="0">
                <a:solidFill>
                  <a:schemeClr val="accent1"/>
                </a:solidFill>
                <a:latin typeface="Cambria Math" panose="02040503050406030204" pitchFamily="18" charset="0"/>
              </a:rPr>
              <a:t>Meta Period Nodes</a:t>
            </a:r>
            <a:endParaRPr lang="en-GB" i="1" dirty="0">
              <a:solidFill>
                <a:schemeClr val="accent1"/>
              </a:solidFill>
              <a:latin typeface="Cambria Math" panose="02040503050406030204" pitchFamily="18" charset="0"/>
            </a:endParaRPr>
          </a:p>
        </p:txBody>
      </p:sp>
      <p:sp>
        <p:nvSpPr>
          <p:cNvPr id="92" name="Oval 91">
            <a:extLst>
              <a:ext uri="{FF2B5EF4-FFF2-40B4-BE49-F238E27FC236}">
                <a16:creationId xmlns:a16="http://schemas.microsoft.com/office/drawing/2014/main" id="{4816E13F-7DE9-46E1-9E98-7B2FFF442B9D}"/>
              </a:ext>
            </a:extLst>
          </p:cNvPr>
          <p:cNvSpPr/>
          <p:nvPr/>
        </p:nvSpPr>
        <p:spPr>
          <a:xfrm>
            <a:off x="4832393" y="367890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3" name="Oval 92">
            <a:extLst>
              <a:ext uri="{FF2B5EF4-FFF2-40B4-BE49-F238E27FC236}">
                <a16:creationId xmlns:a16="http://schemas.microsoft.com/office/drawing/2014/main" id="{04213083-6CB3-499B-AD9A-FA0B9810AE34}"/>
              </a:ext>
            </a:extLst>
          </p:cNvPr>
          <p:cNvSpPr/>
          <p:nvPr/>
        </p:nvSpPr>
        <p:spPr>
          <a:xfrm>
            <a:off x="4833393" y="383130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4" name="Oval 93">
            <a:extLst>
              <a:ext uri="{FF2B5EF4-FFF2-40B4-BE49-F238E27FC236}">
                <a16:creationId xmlns:a16="http://schemas.microsoft.com/office/drawing/2014/main" id="{F475766D-CACE-4789-84C0-49D1980CB410}"/>
              </a:ext>
            </a:extLst>
          </p:cNvPr>
          <p:cNvSpPr/>
          <p:nvPr/>
        </p:nvSpPr>
        <p:spPr>
          <a:xfrm>
            <a:off x="4834404" y="3983703"/>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5" name="Oval 94">
            <a:extLst>
              <a:ext uri="{FF2B5EF4-FFF2-40B4-BE49-F238E27FC236}">
                <a16:creationId xmlns:a16="http://schemas.microsoft.com/office/drawing/2014/main" id="{4F7C7949-7CFB-43E7-8143-56C8D4FBAE81}"/>
              </a:ext>
            </a:extLst>
          </p:cNvPr>
          <p:cNvSpPr/>
          <p:nvPr/>
        </p:nvSpPr>
        <p:spPr>
          <a:xfrm>
            <a:off x="7449434" y="298304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6" name="Oval 95">
            <a:extLst>
              <a:ext uri="{FF2B5EF4-FFF2-40B4-BE49-F238E27FC236}">
                <a16:creationId xmlns:a16="http://schemas.microsoft.com/office/drawing/2014/main" id="{17F01A30-EEF5-4035-844C-6232E21EDCED}"/>
              </a:ext>
            </a:extLst>
          </p:cNvPr>
          <p:cNvSpPr/>
          <p:nvPr/>
        </p:nvSpPr>
        <p:spPr>
          <a:xfrm>
            <a:off x="7450434" y="313544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7" name="Oval 96">
            <a:extLst>
              <a:ext uri="{FF2B5EF4-FFF2-40B4-BE49-F238E27FC236}">
                <a16:creationId xmlns:a16="http://schemas.microsoft.com/office/drawing/2014/main" id="{4DB19421-B885-4A06-ADAE-99DB5EC9A095}"/>
              </a:ext>
            </a:extLst>
          </p:cNvPr>
          <p:cNvSpPr/>
          <p:nvPr/>
        </p:nvSpPr>
        <p:spPr>
          <a:xfrm>
            <a:off x="7451445" y="3287840"/>
            <a:ext cx="45719" cy="4571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D4D3E61E-EE61-4A42-B652-E79B1867BB88}"/>
                  </a:ext>
                </a:extLst>
              </p:cNvPr>
              <p:cNvSpPr txBox="1"/>
              <p:nvPr/>
            </p:nvSpPr>
            <p:spPr>
              <a:xfrm>
                <a:off x="4395257" y="270210"/>
                <a:ext cx="2674721" cy="276999"/>
              </a:xfrm>
              <a:prstGeom prst="rect">
                <a:avLst/>
              </a:prstGeom>
              <a:noFill/>
              <a:ln>
                <a:noFill/>
              </a:ln>
            </p:spPr>
            <p:txBody>
              <a:bodyPr wrap="square" lIns="0" tIns="0" rIns="0" bIns="0" rtlCol="0" anchor="ctr">
                <a:spAutoFit/>
              </a:bodyPr>
              <a:lstStyle/>
              <a:p>
                <a:pPr lvl="1" algn="ctr"/>
                <a14:m>
                  <m:oMathPara xmlns:m="http://schemas.openxmlformats.org/officeDocument/2006/math">
                    <m:oMathParaPr>
                      <m:jc m:val="left"/>
                    </m:oMathParaPr>
                    <m:oMath xmlns:m="http://schemas.openxmlformats.org/officeDocument/2006/math">
                      <m:r>
                        <a:rPr lang="en-GB" b="0" i="1" smtClean="0">
                          <a:solidFill>
                            <a:schemeClr val="accent1"/>
                          </a:solidFill>
                          <a:latin typeface="Cambria Math" panose="02040503050406030204" pitchFamily="18" charset="0"/>
                        </a:rPr>
                        <m:t> </m:t>
                      </m:r>
                      <m:r>
                        <a:rPr lang="en-GB" b="0" i="1" smtClean="0">
                          <a:solidFill>
                            <a:schemeClr val="accent1"/>
                          </a:solidFill>
                          <a:latin typeface="Cambria Math" panose="02040503050406030204" pitchFamily="18" charset="0"/>
                        </a:rPr>
                        <m:t>𝑃𝑒𝑟𝑖𝑜𝑑</m:t>
                      </m:r>
                      <m:r>
                        <a:rPr lang="en-GB" b="0" i="1" smtClean="0">
                          <a:solidFill>
                            <a:schemeClr val="accent1"/>
                          </a:solidFill>
                          <a:latin typeface="Cambria Math" panose="02040503050406030204" pitchFamily="18" charset="0"/>
                        </a:rPr>
                        <m:t> </m:t>
                      </m:r>
                      <m:r>
                        <a:rPr lang="en-GB" b="0" i="1" smtClean="0">
                          <a:solidFill>
                            <a:schemeClr val="accent1"/>
                          </a:solidFill>
                          <a:latin typeface="Cambria Math" panose="02040503050406030204" pitchFamily="18" charset="0"/>
                        </a:rPr>
                        <m:t>𝑆𝑢𝑏𝑔𝑟𝑎𝑝h𝑠</m:t>
                      </m:r>
                    </m:oMath>
                  </m:oMathPara>
                </a14:m>
                <a:endParaRPr lang="en-GB" i="1" dirty="0">
                  <a:solidFill>
                    <a:schemeClr val="accent1"/>
                  </a:solidFill>
                  <a:latin typeface="Cambria Math" panose="02040503050406030204" pitchFamily="18" charset="0"/>
                </a:endParaRPr>
              </a:p>
            </p:txBody>
          </p:sp>
        </mc:Choice>
        <mc:Fallback xmlns="">
          <p:sp>
            <p:nvSpPr>
              <p:cNvPr id="45" name="TextBox 44">
                <a:extLst>
                  <a:ext uri="{FF2B5EF4-FFF2-40B4-BE49-F238E27FC236}">
                    <a16:creationId xmlns:a16="http://schemas.microsoft.com/office/drawing/2014/main" id="{D4D3E61E-EE61-4A42-B652-E79B1867BB88}"/>
                  </a:ext>
                </a:extLst>
              </p:cNvPr>
              <p:cNvSpPr txBox="1">
                <a:spLocks noRot="1" noChangeAspect="1" noMove="1" noResize="1" noEditPoints="1" noAdjustHandles="1" noChangeArrowheads="1" noChangeShapeType="1" noTextEdit="1"/>
              </p:cNvSpPr>
              <p:nvPr/>
            </p:nvSpPr>
            <p:spPr>
              <a:xfrm>
                <a:off x="4395257" y="270210"/>
                <a:ext cx="2674721" cy="276999"/>
              </a:xfrm>
              <a:prstGeom prst="rect">
                <a:avLst/>
              </a:prstGeom>
              <a:blipFill>
                <a:blip r:embed="rId3"/>
                <a:stretch>
                  <a:fillRect b="-36957"/>
                </a:stretch>
              </a:blipFill>
              <a:ln>
                <a:noFill/>
              </a:ln>
            </p:spPr>
            <p:txBody>
              <a:bodyPr/>
              <a:lstStyle/>
              <a:p>
                <a:r>
                  <a:rPr lang="de-DE">
                    <a:noFill/>
                  </a:rPr>
                  <a:t> </a:t>
                </a:r>
              </a:p>
            </p:txBody>
          </p:sp>
        </mc:Fallback>
      </mc:AlternateContent>
    </p:spTree>
    <p:extLst>
      <p:ext uri="{BB962C8B-B14F-4D97-AF65-F5344CB8AC3E}">
        <p14:creationId xmlns:p14="http://schemas.microsoft.com/office/powerpoint/2010/main" val="8705992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7103585C-CFCF-0024-D2CC-EF226497759E}"/>
              </a:ext>
            </a:extLst>
          </p:cNvPr>
          <p:cNvSpPr/>
          <p:nvPr/>
        </p:nvSpPr>
        <p:spPr>
          <a:xfrm>
            <a:off x="176169" y="1455489"/>
            <a:ext cx="8879747" cy="4563611"/>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FFURF</a:t>
            </a:r>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p:txBody>
          <a:bodyPr/>
          <a:lstStyle/>
          <a:p>
            <a:r>
              <a:rPr lang="en-GB" dirty="0"/>
              <a:t>FFURF: Horizontally scalable in memory graph platform</a:t>
            </a:r>
            <a:br>
              <a:rPr lang="en-GB" dirty="0"/>
            </a:br>
            <a:r>
              <a:rPr lang="en-GB" dirty="0"/>
              <a:t>BASF + DerwenAI</a:t>
            </a:r>
            <a:br>
              <a:rPr lang="en-GB" dirty="0"/>
            </a:br>
            <a:r>
              <a:rPr lang="en-GB" dirty="0"/>
              <a:t> </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61</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Rectangle: Rounded Corners 5">
            <a:extLst>
              <a:ext uri="{FF2B5EF4-FFF2-40B4-BE49-F238E27FC236}">
                <a16:creationId xmlns:a16="http://schemas.microsoft.com/office/drawing/2014/main" id="{27A1C4B9-E9B8-4E07-80EF-AE292B6C0189}"/>
              </a:ext>
            </a:extLst>
          </p:cNvPr>
          <p:cNvSpPr/>
          <p:nvPr/>
        </p:nvSpPr>
        <p:spPr>
          <a:xfrm>
            <a:off x="5518218" y="1594497"/>
            <a:ext cx="1788781" cy="1711658"/>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Cypher</a:t>
            </a:r>
          </a:p>
          <a:p>
            <a:pPr algn="ctr"/>
            <a:endParaRPr lang="en-GB" dirty="0"/>
          </a:p>
          <a:p>
            <a:pPr algn="ctr"/>
            <a:r>
              <a:rPr lang="en-GB" dirty="0"/>
              <a:t>(queries,…)</a:t>
            </a:r>
          </a:p>
        </p:txBody>
      </p:sp>
      <p:cxnSp>
        <p:nvCxnSpPr>
          <p:cNvPr id="14" name="Connector: Elbow 13">
            <a:extLst>
              <a:ext uri="{FF2B5EF4-FFF2-40B4-BE49-F238E27FC236}">
                <a16:creationId xmlns:a16="http://schemas.microsoft.com/office/drawing/2014/main" id="{07742421-EA6E-4EC1-979C-B46B8FCB22DC}"/>
              </a:ext>
            </a:extLst>
          </p:cNvPr>
          <p:cNvCxnSpPr>
            <a:cxnSpLocks/>
            <a:stCxn id="56" idx="0"/>
            <a:endCxn id="6" idx="1"/>
          </p:cNvCxnSpPr>
          <p:nvPr/>
        </p:nvCxnSpPr>
        <p:spPr>
          <a:xfrm rot="5400000" flipH="1" flipV="1">
            <a:off x="4773128" y="2157424"/>
            <a:ext cx="452188" cy="103799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Connector: Elbow 16">
            <a:extLst>
              <a:ext uri="{FF2B5EF4-FFF2-40B4-BE49-F238E27FC236}">
                <a16:creationId xmlns:a16="http://schemas.microsoft.com/office/drawing/2014/main" id="{63D78366-36BE-481F-A4CE-98EE9E849909}"/>
              </a:ext>
            </a:extLst>
          </p:cNvPr>
          <p:cNvCxnSpPr>
            <a:cxnSpLocks/>
            <a:stCxn id="28" idx="3"/>
            <a:endCxn id="42" idx="1"/>
          </p:cNvCxnSpPr>
          <p:nvPr/>
        </p:nvCxnSpPr>
        <p:spPr>
          <a:xfrm flipV="1">
            <a:off x="7306999" y="4605524"/>
            <a:ext cx="2165388" cy="460934"/>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Footer Placeholder 9">
            <a:extLst>
              <a:ext uri="{FF2B5EF4-FFF2-40B4-BE49-F238E27FC236}">
                <a16:creationId xmlns:a16="http://schemas.microsoft.com/office/drawing/2014/main" id="{D14696B8-87DB-427D-8C54-02C749A97E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8" name="Rectangle: Rounded Corners 27">
            <a:extLst>
              <a:ext uri="{FF2B5EF4-FFF2-40B4-BE49-F238E27FC236}">
                <a16:creationId xmlns:a16="http://schemas.microsoft.com/office/drawing/2014/main" id="{8ECE2E80-9BC1-E026-2EA3-7A33277C4EA3}"/>
              </a:ext>
            </a:extLst>
          </p:cNvPr>
          <p:cNvSpPr/>
          <p:nvPr/>
        </p:nvSpPr>
        <p:spPr>
          <a:xfrm>
            <a:off x="5518218" y="4210629"/>
            <a:ext cx="1788781" cy="1711658"/>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Traversals</a:t>
            </a:r>
          </a:p>
          <a:p>
            <a:pPr algn="ctr"/>
            <a:r>
              <a:rPr lang="en-GB" dirty="0"/>
              <a:t>(BFS,…)</a:t>
            </a:r>
          </a:p>
        </p:txBody>
      </p:sp>
      <p:cxnSp>
        <p:nvCxnSpPr>
          <p:cNvPr id="30" name="Connector: Elbow 29">
            <a:extLst>
              <a:ext uri="{FF2B5EF4-FFF2-40B4-BE49-F238E27FC236}">
                <a16:creationId xmlns:a16="http://schemas.microsoft.com/office/drawing/2014/main" id="{77EBB242-DA62-44FD-45CF-FB035F577E7A}"/>
              </a:ext>
            </a:extLst>
          </p:cNvPr>
          <p:cNvCxnSpPr>
            <a:cxnSpLocks/>
            <a:stCxn id="56" idx="2"/>
            <a:endCxn id="28" idx="1"/>
          </p:cNvCxnSpPr>
          <p:nvPr/>
        </p:nvCxnSpPr>
        <p:spPr>
          <a:xfrm rot="16200000" flipH="1">
            <a:off x="4773079" y="4321319"/>
            <a:ext cx="452286" cy="103799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Rectangle: Rounded Corners 41">
            <a:extLst>
              <a:ext uri="{FF2B5EF4-FFF2-40B4-BE49-F238E27FC236}">
                <a16:creationId xmlns:a16="http://schemas.microsoft.com/office/drawing/2014/main" id="{7A1270CF-F9FA-06D2-6FC2-D256D852B3AB}"/>
              </a:ext>
            </a:extLst>
          </p:cNvPr>
          <p:cNvSpPr/>
          <p:nvPr/>
        </p:nvSpPr>
        <p:spPr>
          <a:xfrm>
            <a:off x="9472387" y="3806989"/>
            <a:ext cx="1752181" cy="1597070"/>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Graphistry</a:t>
            </a:r>
          </a:p>
          <a:p>
            <a:pPr algn="ctr"/>
            <a:r>
              <a:rPr lang="en-GB" sz="1400" dirty="0"/>
              <a:t>Visualisation</a:t>
            </a:r>
          </a:p>
          <a:p>
            <a:pPr algn="ctr"/>
            <a:endParaRPr lang="en-GB" sz="1400" dirty="0"/>
          </a:p>
          <a:p>
            <a:pPr algn="ctr"/>
            <a:r>
              <a:rPr lang="en-GB" sz="1400" dirty="0"/>
              <a:t>Python/C++</a:t>
            </a:r>
          </a:p>
          <a:p>
            <a:pPr algn="ctr"/>
            <a:r>
              <a:rPr lang="en-GB" sz="1400" dirty="0"/>
              <a:t>CPU/GPU</a:t>
            </a:r>
          </a:p>
          <a:p>
            <a:pPr algn="ctr"/>
            <a:r>
              <a:rPr lang="en-GB" sz="1200" dirty="0"/>
              <a:t>Docker/Kubernetes</a:t>
            </a:r>
          </a:p>
        </p:txBody>
      </p:sp>
      <p:cxnSp>
        <p:nvCxnSpPr>
          <p:cNvPr id="45" name="Connector: Elbow 44">
            <a:extLst>
              <a:ext uri="{FF2B5EF4-FFF2-40B4-BE49-F238E27FC236}">
                <a16:creationId xmlns:a16="http://schemas.microsoft.com/office/drawing/2014/main" id="{8753F53F-6FD1-5687-4E88-EA26AC49646F}"/>
              </a:ext>
            </a:extLst>
          </p:cNvPr>
          <p:cNvCxnSpPr>
            <a:cxnSpLocks/>
            <a:stCxn id="6" idx="3"/>
            <a:endCxn id="42" idx="1"/>
          </p:cNvCxnSpPr>
          <p:nvPr/>
        </p:nvCxnSpPr>
        <p:spPr>
          <a:xfrm>
            <a:off x="7306999" y="2450326"/>
            <a:ext cx="2165388" cy="2155198"/>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56" name="Rectangle: Rounded Corners 55">
            <a:extLst>
              <a:ext uri="{FF2B5EF4-FFF2-40B4-BE49-F238E27FC236}">
                <a16:creationId xmlns:a16="http://schemas.microsoft.com/office/drawing/2014/main" id="{F964991D-847B-7BAE-F391-358492BF975B}"/>
              </a:ext>
            </a:extLst>
          </p:cNvPr>
          <p:cNvSpPr/>
          <p:nvPr/>
        </p:nvSpPr>
        <p:spPr>
          <a:xfrm>
            <a:off x="3585835" y="2902514"/>
            <a:ext cx="1788781" cy="1711658"/>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Graph Load</a:t>
            </a:r>
          </a:p>
          <a:p>
            <a:pPr algn="ctr"/>
            <a:endParaRPr lang="en-GB" dirty="0"/>
          </a:p>
          <a:p>
            <a:pPr algn="ctr"/>
            <a:r>
              <a:rPr lang="en-GB" dirty="0"/>
              <a:t>parquet files</a:t>
            </a:r>
          </a:p>
          <a:p>
            <a:pPr algn="ctr"/>
            <a:r>
              <a:rPr lang="en-GB" dirty="0"/>
              <a:t>parallel</a:t>
            </a:r>
          </a:p>
        </p:txBody>
      </p:sp>
      <p:sp>
        <p:nvSpPr>
          <p:cNvPr id="68" name="Rectangle: Rounded Corners 67">
            <a:extLst>
              <a:ext uri="{FF2B5EF4-FFF2-40B4-BE49-F238E27FC236}">
                <a16:creationId xmlns:a16="http://schemas.microsoft.com/office/drawing/2014/main" id="{F227A2B6-B0B6-BF66-A084-E74F4FF45F53}"/>
              </a:ext>
            </a:extLst>
          </p:cNvPr>
          <p:cNvSpPr/>
          <p:nvPr/>
        </p:nvSpPr>
        <p:spPr>
          <a:xfrm>
            <a:off x="586800" y="1713191"/>
            <a:ext cx="1788781" cy="4090303"/>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FFURF</a:t>
            </a:r>
          </a:p>
          <a:p>
            <a:pPr algn="ctr"/>
            <a:endParaRPr lang="en-GB" sz="1600" dirty="0"/>
          </a:p>
          <a:p>
            <a:pPr algn="ctr"/>
            <a:r>
              <a:rPr lang="en-GB" sz="1600" dirty="0"/>
              <a:t>Python</a:t>
            </a:r>
          </a:p>
          <a:p>
            <a:pPr algn="ctr"/>
            <a:r>
              <a:rPr lang="en-GB" sz="1600" dirty="0"/>
              <a:t>Ray</a:t>
            </a:r>
          </a:p>
          <a:p>
            <a:pPr algn="ctr"/>
            <a:r>
              <a:rPr lang="en-GB" sz="1600" dirty="0"/>
              <a:t>C++</a:t>
            </a:r>
          </a:p>
          <a:p>
            <a:pPr algn="ctr"/>
            <a:endParaRPr lang="en-GB" sz="1600" dirty="0"/>
          </a:p>
          <a:p>
            <a:pPr algn="ctr"/>
            <a:r>
              <a:rPr lang="en-GB" sz="1200" dirty="0"/>
              <a:t>Docker</a:t>
            </a:r>
          </a:p>
          <a:p>
            <a:pPr algn="ctr"/>
            <a:r>
              <a:rPr lang="en-GB" sz="1200" dirty="0"/>
              <a:t>Kubernetes</a:t>
            </a:r>
          </a:p>
          <a:p>
            <a:pPr algn="ctr"/>
            <a:endParaRPr lang="en-GB" sz="1200" dirty="0"/>
          </a:p>
          <a:p>
            <a:pPr algn="ctr"/>
            <a:r>
              <a:rPr lang="en-GB" sz="1200" dirty="0"/>
              <a:t>Nodes/Edges</a:t>
            </a:r>
          </a:p>
          <a:p>
            <a:pPr algn="ctr"/>
            <a:r>
              <a:rPr lang="en-GB" sz="1200" dirty="0"/>
              <a:t>Partitions</a:t>
            </a:r>
          </a:p>
          <a:p>
            <a:pPr algn="ctr"/>
            <a:r>
              <a:rPr lang="en-GB" sz="1200" dirty="0"/>
              <a:t>Workers</a:t>
            </a:r>
          </a:p>
        </p:txBody>
      </p:sp>
      <p:cxnSp>
        <p:nvCxnSpPr>
          <p:cNvPr id="74" name="Straight Arrow Connector 73">
            <a:extLst>
              <a:ext uri="{FF2B5EF4-FFF2-40B4-BE49-F238E27FC236}">
                <a16:creationId xmlns:a16="http://schemas.microsoft.com/office/drawing/2014/main" id="{FF5EB3F6-DF6E-31AF-0ACE-CB93F4877720}"/>
              </a:ext>
            </a:extLst>
          </p:cNvPr>
          <p:cNvCxnSpPr>
            <a:cxnSpLocks/>
            <a:stCxn id="56" idx="3"/>
            <a:endCxn id="42" idx="1"/>
          </p:cNvCxnSpPr>
          <p:nvPr/>
        </p:nvCxnSpPr>
        <p:spPr>
          <a:xfrm>
            <a:off x="5374616" y="3758343"/>
            <a:ext cx="4097771" cy="8471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EB14B7C-9F50-8C6F-8DDE-C35026FB2058}"/>
              </a:ext>
            </a:extLst>
          </p:cNvPr>
          <p:cNvCxnSpPr>
            <a:cxnSpLocks/>
            <a:stCxn id="68" idx="3"/>
            <a:endCxn id="56" idx="1"/>
          </p:cNvCxnSpPr>
          <p:nvPr/>
        </p:nvCxnSpPr>
        <p:spPr>
          <a:xfrm>
            <a:off x="2375581" y="3758343"/>
            <a:ext cx="12102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AFED6F3E-355A-4907-2814-73EC84E320F7}"/>
              </a:ext>
            </a:extLst>
          </p:cNvPr>
          <p:cNvSpPr/>
          <p:nvPr/>
        </p:nvSpPr>
        <p:spPr>
          <a:xfrm>
            <a:off x="9473911" y="2084475"/>
            <a:ext cx="1752181" cy="1597070"/>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Client</a:t>
            </a:r>
          </a:p>
          <a:p>
            <a:pPr algn="ctr"/>
            <a:endParaRPr lang="en-GB" sz="1400" dirty="0"/>
          </a:p>
          <a:p>
            <a:pPr algn="ctr"/>
            <a:r>
              <a:rPr lang="en-GB" sz="1400" dirty="0"/>
              <a:t>Python</a:t>
            </a:r>
          </a:p>
          <a:p>
            <a:pPr algn="ctr"/>
            <a:endParaRPr lang="en-GB" sz="1400" dirty="0"/>
          </a:p>
        </p:txBody>
      </p:sp>
      <p:cxnSp>
        <p:nvCxnSpPr>
          <p:cNvPr id="7" name="Connector: Elbow 6">
            <a:extLst>
              <a:ext uri="{FF2B5EF4-FFF2-40B4-BE49-F238E27FC236}">
                <a16:creationId xmlns:a16="http://schemas.microsoft.com/office/drawing/2014/main" id="{187260A0-ABC4-A2DE-DB72-C40ACA6732D9}"/>
              </a:ext>
            </a:extLst>
          </p:cNvPr>
          <p:cNvCxnSpPr>
            <a:cxnSpLocks/>
            <a:stCxn id="28" idx="3"/>
            <a:endCxn id="5" idx="1"/>
          </p:cNvCxnSpPr>
          <p:nvPr/>
        </p:nvCxnSpPr>
        <p:spPr>
          <a:xfrm flipV="1">
            <a:off x="7306999" y="2883010"/>
            <a:ext cx="2166912" cy="2183448"/>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nector: Elbow 7">
            <a:extLst>
              <a:ext uri="{FF2B5EF4-FFF2-40B4-BE49-F238E27FC236}">
                <a16:creationId xmlns:a16="http://schemas.microsoft.com/office/drawing/2014/main" id="{4BF5F95C-F67A-CFF8-DB2B-4D70D57DF81D}"/>
              </a:ext>
            </a:extLst>
          </p:cNvPr>
          <p:cNvCxnSpPr>
            <a:cxnSpLocks/>
            <a:stCxn id="6" idx="3"/>
            <a:endCxn id="5" idx="1"/>
          </p:cNvCxnSpPr>
          <p:nvPr/>
        </p:nvCxnSpPr>
        <p:spPr>
          <a:xfrm>
            <a:off x="7306999" y="2450326"/>
            <a:ext cx="2166912" cy="432684"/>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BA41C886-662D-7496-1655-544EF5EF46C0}"/>
              </a:ext>
            </a:extLst>
          </p:cNvPr>
          <p:cNvCxnSpPr>
            <a:cxnSpLocks/>
            <a:stCxn id="56" idx="3"/>
            <a:endCxn id="5" idx="1"/>
          </p:cNvCxnSpPr>
          <p:nvPr/>
        </p:nvCxnSpPr>
        <p:spPr>
          <a:xfrm flipV="1">
            <a:off x="5374616" y="2883010"/>
            <a:ext cx="4099295" cy="8753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6901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7103585C-CFCF-0024-D2CC-EF226497759E}"/>
              </a:ext>
            </a:extLst>
          </p:cNvPr>
          <p:cNvSpPr/>
          <p:nvPr/>
        </p:nvSpPr>
        <p:spPr>
          <a:xfrm>
            <a:off x="176169" y="1455489"/>
            <a:ext cx="8879747" cy="4563611"/>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FFURF</a:t>
            </a:r>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p:txBody>
          <a:bodyPr/>
          <a:lstStyle/>
          <a:p>
            <a:r>
              <a:rPr lang="en-GB" dirty="0"/>
              <a:t>FFURF: Horizontally scalable in memory graph platform</a:t>
            </a:r>
            <a:br>
              <a:rPr lang="en-GB" dirty="0"/>
            </a:br>
            <a:r>
              <a:rPr lang="en-GB" dirty="0"/>
              <a:t>BASF + DerwenAI</a:t>
            </a:r>
            <a:br>
              <a:rPr lang="en-GB" dirty="0"/>
            </a:br>
            <a:r>
              <a:rPr lang="en-GB" dirty="0"/>
              <a:t> </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62</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 name="Rectangle: Rounded Corners 5">
            <a:extLst>
              <a:ext uri="{FF2B5EF4-FFF2-40B4-BE49-F238E27FC236}">
                <a16:creationId xmlns:a16="http://schemas.microsoft.com/office/drawing/2014/main" id="{27A1C4B9-E9B8-4E07-80EF-AE292B6C0189}"/>
              </a:ext>
            </a:extLst>
          </p:cNvPr>
          <p:cNvSpPr/>
          <p:nvPr/>
        </p:nvSpPr>
        <p:spPr>
          <a:xfrm>
            <a:off x="5518218" y="1594497"/>
            <a:ext cx="1788781" cy="1711658"/>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Cypher</a:t>
            </a:r>
          </a:p>
          <a:p>
            <a:pPr algn="ctr"/>
            <a:endParaRPr lang="en-GB" dirty="0"/>
          </a:p>
          <a:p>
            <a:pPr algn="ctr"/>
            <a:r>
              <a:rPr lang="en-GB" dirty="0"/>
              <a:t>(queries,…)</a:t>
            </a:r>
          </a:p>
        </p:txBody>
      </p:sp>
      <p:cxnSp>
        <p:nvCxnSpPr>
          <p:cNvPr id="14" name="Connector: Elbow 13">
            <a:extLst>
              <a:ext uri="{FF2B5EF4-FFF2-40B4-BE49-F238E27FC236}">
                <a16:creationId xmlns:a16="http://schemas.microsoft.com/office/drawing/2014/main" id="{07742421-EA6E-4EC1-979C-B46B8FCB22DC}"/>
              </a:ext>
            </a:extLst>
          </p:cNvPr>
          <p:cNvCxnSpPr>
            <a:cxnSpLocks/>
            <a:stCxn id="56" idx="0"/>
            <a:endCxn id="6" idx="1"/>
          </p:cNvCxnSpPr>
          <p:nvPr/>
        </p:nvCxnSpPr>
        <p:spPr>
          <a:xfrm rot="5400000" flipH="1" flipV="1">
            <a:off x="4773128" y="2157424"/>
            <a:ext cx="452188" cy="103799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Connector: Elbow 16">
            <a:extLst>
              <a:ext uri="{FF2B5EF4-FFF2-40B4-BE49-F238E27FC236}">
                <a16:creationId xmlns:a16="http://schemas.microsoft.com/office/drawing/2014/main" id="{63D78366-36BE-481F-A4CE-98EE9E849909}"/>
              </a:ext>
            </a:extLst>
          </p:cNvPr>
          <p:cNvCxnSpPr>
            <a:cxnSpLocks/>
            <a:stCxn id="28" idx="3"/>
            <a:endCxn id="42" idx="1"/>
          </p:cNvCxnSpPr>
          <p:nvPr/>
        </p:nvCxnSpPr>
        <p:spPr>
          <a:xfrm flipV="1">
            <a:off x="7306999" y="4605524"/>
            <a:ext cx="2165388" cy="460934"/>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10" name="Footer Placeholder 9">
            <a:extLst>
              <a:ext uri="{FF2B5EF4-FFF2-40B4-BE49-F238E27FC236}">
                <a16:creationId xmlns:a16="http://schemas.microsoft.com/office/drawing/2014/main" id="{D14696B8-87DB-427D-8C54-02C749A97E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8" name="Rectangle: Rounded Corners 27">
            <a:extLst>
              <a:ext uri="{FF2B5EF4-FFF2-40B4-BE49-F238E27FC236}">
                <a16:creationId xmlns:a16="http://schemas.microsoft.com/office/drawing/2014/main" id="{8ECE2E80-9BC1-E026-2EA3-7A33277C4EA3}"/>
              </a:ext>
            </a:extLst>
          </p:cNvPr>
          <p:cNvSpPr/>
          <p:nvPr/>
        </p:nvSpPr>
        <p:spPr>
          <a:xfrm>
            <a:off x="5518218" y="4210629"/>
            <a:ext cx="1788781" cy="1711658"/>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Traversals</a:t>
            </a:r>
          </a:p>
          <a:p>
            <a:pPr algn="ctr"/>
            <a:r>
              <a:rPr lang="en-GB" dirty="0"/>
              <a:t>(BFS,…)</a:t>
            </a:r>
          </a:p>
        </p:txBody>
      </p:sp>
      <p:cxnSp>
        <p:nvCxnSpPr>
          <p:cNvPr id="30" name="Connector: Elbow 29">
            <a:extLst>
              <a:ext uri="{FF2B5EF4-FFF2-40B4-BE49-F238E27FC236}">
                <a16:creationId xmlns:a16="http://schemas.microsoft.com/office/drawing/2014/main" id="{77EBB242-DA62-44FD-45CF-FB035F577E7A}"/>
              </a:ext>
            </a:extLst>
          </p:cNvPr>
          <p:cNvCxnSpPr>
            <a:cxnSpLocks/>
            <a:stCxn id="56" idx="2"/>
            <a:endCxn id="28" idx="1"/>
          </p:cNvCxnSpPr>
          <p:nvPr/>
        </p:nvCxnSpPr>
        <p:spPr>
          <a:xfrm rot="16200000" flipH="1">
            <a:off x="4773079" y="4321319"/>
            <a:ext cx="452286" cy="1037992"/>
          </a:xfrm>
          <a:prstGeom prst="bentConnector2">
            <a:avLst/>
          </a:prstGeom>
          <a:ln>
            <a:tailEnd type="triangle"/>
          </a:ln>
        </p:spPr>
        <p:style>
          <a:lnRef idx="3">
            <a:schemeClr val="accent1"/>
          </a:lnRef>
          <a:fillRef idx="0">
            <a:schemeClr val="accent1"/>
          </a:fillRef>
          <a:effectRef idx="2">
            <a:schemeClr val="accent1"/>
          </a:effectRef>
          <a:fontRef idx="minor">
            <a:schemeClr val="tx1"/>
          </a:fontRef>
        </p:style>
      </p:cxnSp>
      <p:sp>
        <p:nvSpPr>
          <p:cNvPr id="42" name="Rectangle: Rounded Corners 41">
            <a:extLst>
              <a:ext uri="{FF2B5EF4-FFF2-40B4-BE49-F238E27FC236}">
                <a16:creationId xmlns:a16="http://schemas.microsoft.com/office/drawing/2014/main" id="{7A1270CF-F9FA-06D2-6FC2-D256D852B3AB}"/>
              </a:ext>
            </a:extLst>
          </p:cNvPr>
          <p:cNvSpPr/>
          <p:nvPr/>
        </p:nvSpPr>
        <p:spPr>
          <a:xfrm>
            <a:off x="9472387" y="3806989"/>
            <a:ext cx="1752181" cy="1597070"/>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Graphistry</a:t>
            </a:r>
          </a:p>
          <a:p>
            <a:pPr algn="ctr"/>
            <a:r>
              <a:rPr lang="en-GB" sz="1400" dirty="0"/>
              <a:t>Visualisation</a:t>
            </a:r>
          </a:p>
          <a:p>
            <a:pPr algn="ctr"/>
            <a:endParaRPr lang="en-GB" sz="1400" dirty="0"/>
          </a:p>
          <a:p>
            <a:pPr algn="ctr"/>
            <a:r>
              <a:rPr lang="en-GB" sz="1400" dirty="0"/>
              <a:t>Python/C++</a:t>
            </a:r>
          </a:p>
          <a:p>
            <a:pPr algn="ctr"/>
            <a:r>
              <a:rPr lang="en-GB" sz="1400" dirty="0"/>
              <a:t>CPU/GPU</a:t>
            </a:r>
          </a:p>
          <a:p>
            <a:pPr algn="ctr"/>
            <a:r>
              <a:rPr lang="en-GB" sz="1200" dirty="0"/>
              <a:t>Docker/Kubernetes</a:t>
            </a:r>
          </a:p>
        </p:txBody>
      </p:sp>
      <p:cxnSp>
        <p:nvCxnSpPr>
          <p:cNvPr id="45" name="Connector: Elbow 44">
            <a:extLst>
              <a:ext uri="{FF2B5EF4-FFF2-40B4-BE49-F238E27FC236}">
                <a16:creationId xmlns:a16="http://schemas.microsoft.com/office/drawing/2014/main" id="{8753F53F-6FD1-5687-4E88-EA26AC49646F}"/>
              </a:ext>
            </a:extLst>
          </p:cNvPr>
          <p:cNvCxnSpPr>
            <a:cxnSpLocks/>
            <a:stCxn id="6" idx="3"/>
            <a:endCxn id="42" idx="1"/>
          </p:cNvCxnSpPr>
          <p:nvPr/>
        </p:nvCxnSpPr>
        <p:spPr>
          <a:xfrm>
            <a:off x="7306999" y="2450326"/>
            <a:ext cx="2165388" cy="2155198"/>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sp>
        <p:nvSpPr>
          <p:cNvPr id="56" name="Rectangle: Rounded Corners 55">
            <a:extLst>
              <a:ext uri="{FF2B5EF4-FFF2-40B4-BE49-F238E27FC236}">
                <a16:creationId xmlns:a16="http://schemas.microsoft.com/office/drawing/2014/main" id="{F964991D-847B-7BAE-F391-358492BF975B}"/>
              </a:ext>
            </a:extLst>
          </p:cNvPr>
          <p:cNvSpPr/>
          <p:nvPr/>
        </p:nvSpPr>
        <p:spPr>
          <a:xfrm>
            <a:off x="3585835" y="2902514"/>
            <a:ext cx="1788781" cy="1711658"/>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Graph Load</a:t>
            </a:r>
          </a:p>
          <a:p>
            <a:pPr algn="ctr"/>
            <a:endParaRPr lang="en-GB" dirty="0"/>
          </a:p>
          <a:p>
            <a:pPr algn="ctr"/>
            <a:r>
              <a:rPr lang="en-GB" dirty="0"/>
              <a:t>parquet files</a:t>
            </a:r>
          </a:p>
          <a:p>
            <a:pPr algn="ctr"/>
            <a:r>
              <a:rPr lang="en-GB" dirty="0"/>
              <a:t>parallel</a:t>
            </a:r>
          </a:p>
        </p:txBody>
      </p:sp>
      <p:sp>
        <p:nvSpPr>
          <p:cNvPr id="68" name="Rectangle: Rounded Corners 67">
            <a:extLst>
              <a:ext uri="{FF2B5EF4-FFF2-40B4-BE49-F238E27FC236}">
                <a16:creationId xmlns:a16="http://schemas.microsoft.com/office/drawing/2014/main" id="{F227A2B6-B0B6-BF66-A084-E74F4FF45F53}"/>
              </a:ext>
            </a:extLst>
          </p:cNvPr>
          <p:cNvSpPr/>
          <p:nvPr/>
        </p:nvSpPr>
        <p:spPr>
          <a:xfrm>
            <a:off x="586800" y="1713191"/>
            <a:ext cx="1788781" cy="4090303"/>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FFURF</a:t>
            </a:r>
          </a:p>
          <a:p>
            <a:pPr algn="ctr"/>
            <a:endParaRPr lang="en-GB" sz="1600" dirty="0"/>
          </a:p>
          <a:p>
            <a:pPr algn="ctr"/>
            <a:r>
              <a:rPr lang="en-GB" sz="1600" dirty="0"/>
              <a:t>Python</a:t>
            </a:r>
          </a:p>
          <a:p>
            <a:pPr algn="ctr"/>
            <a:r>
              <a:rPr lang="en-GB" sz="1600" dirty="0"/>
              <a:t>Ray</a:t>
            </a:r>
          </a:p>
          <a:p>
            <a:pPr algn="ctr"/>
            <a:r>
              <a:rPr lang="en-GB" sz="1600" dirty="0"/>
              <a:t>C++</a:t>
            </a:r>
          </a:p>
          <a:p>
            <a:pPr algn="ctr"/>
            <a:endParaRPr lang="en-GB" sz="1600" dirty="0"/>
          </a:p>
          <a:p>
            <a:pPr algn="ctr"/>
            <a:r>
              <a:rPr lang="en-GB" sz="1200" dirty="0"/>
              <a:t>Docker</a:t>
            </a:r>
          </a:p>
          <a:p>
            <a:pPr algn="ctr"/>
            <a:r>
              <a:rPr lang="en-GB" sz="1200" dirty="0"/>
              <a:t>Kubernetes</a:t>
            </a:r>
          </a:p>
          <a:p>
            <a:pPr algn="ctr"/>
            <a:endParaRPr lang="en-GB" sz="1200" dirty="0"/>
          </a:p>
          <a:p>
            <a:pPr algn="ctr"/>
            <a:r>
              <a:rPr lang="en-GB" sz="1200" dirty="0"/>
              <a:t>Nodes/Edges</a:t>
            </a:r>
          </a:p>
          <a:p>
            <a:pPr algn="ctr"/>
            <a:r>
              <a:rPr lang="en-GB" sz="1200" dirty="0"/>
              <a:t>Partitions</a:t>
            </a:r>
          </a:p>
          <a:p>
            <a:pPr algn="ctr"/>
            <a:r>
              <a:rPr lang="en-GB" sz="1200" dirty="0"/>
              <a:t>Workers</a:t>
            </a:r>
          </a:p>
        </p:txBody>
      </p:sp>
      <p:cxnSp>
        <p:nvCxnSpPr>
          <p:cNvPr id="74" name="Straight Arrow Connector 73">
            <a:extLst>
              <a:ext uri="{FF2B5EF4-FFF2-40B4-BE49-F238E27FC236}">
                <a16:creationId xmlns:a16="http://schemas.microsoft.com/office/drawing/2014/main" id="{FF5EB3F6-DF6E-31AF-0ACE-CB93F4877720}"/>
              </a:ext>
            </a:extLst>
          </p:cNvPr>
          <p:cNvCxnSpPr>
            <a:cxnSpLocks/>
            <a:stCxn id="56" idx="3"/>
            <a:endCxn id="42" idx="1"/>
          </p:cNvCxnSpPr>
          <p:nvPr/>
        </p:nvCxnSpPr>
        <p:spPr>
          <a:xfrm>
            <a:off x="5374616" y="3758343"/>
            <a:ext cx="4097771" cy="84718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EB14B7C-9F50-8C6F-8DDE-C35026FB2058}"/>
              </a:ext>
            </a:extLst>
          </p:cNvPr>
          <p:cNvCxnSpPr>
            <a:cxnSpLocks/>
            <a:stCxn id="68" idx="3"/>
            <a:endCxn id="56" idx="1"/>
          </p:cNvCxnSpPr>
          <p:nvPr/>
        </p:nvCxnSpPr>
        <p:spPr>
          <a:xfrm>
            <a:off x="2375581" y="3758343"/>
            <a:ext cx="1210254"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AFED6F3E-355A-4907-2814-73EC84E320F7}"/>
              </a:ext>
            </a:extLst>
          </p:cNvPr>
          <p:cNvSpPr/>
          <p:nvPr/>
        </p:nvSpPr>
        <p:spPr>
          <a:xfrm>
            <a:off x="9473911" y="2084475"/>
            <a:ext cx="1752181" cy="1597070"/>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Client</a:t>
            </a:r>
          </a:p>
          <a:p>
            <a:pPr algn="ctr"/>
            <a:endParaRPr lang="en-GB" sz="1400" dirty="0"/>
          </a:p>
          <a:p>
            <a:pPr algn="ctr"/>
            <a:r>
              <a:rPr lang="en-GB" sz="1400" dirty="0"/>
              <a:t>Python</a:t>
            </a:r>
          </a:p>
          <a:p>
            <a:pPr algn="ctr"/>
            <a:endParaRPr lang="en-GB" sz="1400" dirty="0"/>
          </a:p>
        </p:txBody>
      </p:sp>
      <p:cxnSp>
        <p:nvCxnSpPr>
          <p:cNvPr id="7" name="Connector: Elbow 6">
            <a:extLst>
              <a:ext uri="{FF2B5EF4-FFF2-40B4-BE49-F238E27FC236}">
                <a16:creationId xmlns:a16="http://schemas.microsoft.com/office/drawing/2014/main" id="{187260A0-ABC4-A2DE-DB72-C40ACA6732D9}"/>
              </a:ext>
            </a:extLst>
          </p:cNvPr>
          <p:cNvCxnSpPr>
            <a:cxnSpLocks/>
            <a:stCxn id="28" idx="3"/>
            <a:endCxn id="5" idx="1"/>
          </p:cNvCxnSpPr>
          <p:nvPr/>
        </p:nvCxnSpPr>
        <p:spPr>
          <a:xfrm flipV="1">
            <a:off x="7306999" y="2883010"/>
            <a:ext cx="2166912" cy="2183448"/>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8" name="Connector: Elbow 7">
            <a:extLst>
              <a:ext uri="{FF2B5EF4-FFF2-40B4-BE49-F238E27FC236}">
                <a16:creationId xmlns:a16="http://schemas.microsoft.com/office/drawing/2014/main" id="{4BF5F95C-F67A-CFF8-DB2B-4D70D57DF81D}"/>
              </a:ext>
            </a:extLst>
          </p:cNvPr>
          <p:cNvCxnSpPr>
            <a:cxnSpLocks/>
            <a:stCxn id="6" idx="3"/>
            <a:endCxn id="5" idx="1"/>
          </p:cNvCxnSpPr>
          <p:nvPr/>
        </p:nvCxnSpPr>
        <p:spPr>
          <a:xfrm>
            <a:off x="7306999" y="2450326"/>
            <a:ext cx="2166912" cy="432684"/>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9" name="Straight Arrow Connector 8">
            <a:extLst>
              <a:ext uri="{FF2B5EF4-FFF2-40B4-BE49-F238E27FC236}">
                <a16:creationId xmlns:a16="http://schemas.microsoft.com/office/drawing/2014/main" id="{BA41C886-662D-7496-1655-544EF5EF46C0}"/>
              </a:ext>
            </a:extLst>
          </p:cNvPr>
          <p:cNvCxnSpPr>
            <a:cxnSpLocks/>
            <a:stCxn id="56" idx="3"/>
            <a:endCxn id="5" idx="1"/>
          </p:cNvCxnSpPr>
          <p:nvPr/>
        </p:nvCxnSpPr>
        <p:spPr>
          <a:xfrm flipV="1">
            <a:off x="5374616" y="2883010"/>
            <a:ext cx="4099295" cy="87533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1" name="Arrow: Down 10">
            <a:extLst>
              <a:ext uri="{FF2B5EF4-FFF2-40B4-BE49-F238E27FC236}">
                <a16:creationId xmlns:a16="http://schemas.microsoft.com/office/drawing/2014/main" id="{C29EFE26-7FC5-D7F3-C4BB-60AF81205F29}"/>
              </a:ext>
            </a:extLst>
          </p:cNvPr>
          <p:cNvSpPr/>
          <p:nvPr/>
        </p:nvSpPr>
        <p:spPr>
          <a:xfrm rot="18662277">
            <a:off x="3259993" y="1776674"/>
            <a:ext cx="328054" cy="118633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Arrow: Down 11">
            <a:extLst>
              <a:ext uri="{FF2B5EF4-FFF2-40B4-BE49-F238E27FC236}">
                <a16:creationId xmlns:a16="http://schemas.microsoft.com/office/drawing/2014/main" id="{5C9746C4-6499-F46C-3256-5F21AF99D238}"/>
              </a:ext>
            </a:extLst>
          </p:cNvPr>
          <p:cNvSpPr/>
          <p:nvPr/>
        </p:nvSpPr>
        <p:spPr>
          <a:xfrm rot="7824186">
            <a:off x="7631839" y="5160252"/>
            <a:ext cx="797294" cy="1506772"/>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Arrow: Down 12">
            <a:extLst>
              <a:ext uri="{FF2B5EF4-FFF2-40B4-BE49-F238E27FC236}">
                <a16:creationId xmlns:a16="http://schemas.microsoft.com/office/drawing/2014/main" id="{10ED79FC-1A85-50E3-7F94-4A7267A0E35C}"/>
              </a:ext>
            </a:extLst>
          </p:cNvPr>
          <p:cNvSpPr/>
          <p:nvPr/>
        </p:nvSpPr>
        <p:spPr>
          <a:xfrm rot="8033726">
            <a:off x="2816681" y="4669549"/>
            <a:ext cx="328054" cy="118633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Arrow: Down 14">
            <a:extLst>
              <a:ext uri="{FF2B5EF4-FFF2-40B4-BE49-F238E27FC236}">
                <a16:creationId xmlns:a16="http://schemas.microsoft.com/office/drawing/2014/main" id="{4704D38C-2F68-4B33-EB73-1A54A93E9CE6}"/>
              </a:ext>
            </a:extLst>
          </p:cNvPr>
          <p:cNvSpPr/>
          <p:nvPr/>
        </p:nvSpPr>
        <p:spPr>
          <a:xfrm rot="2559508">
            <a:off x="11463975" y="1104748"/>
            <a:ext cx="328054" cy="118633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Arrow: Down 15">
            <a:extLst>
              <a:ext uri="{FF2B5EF4-FFF2-40B4-BE49-F238E27FC236}">
                <a16:creationId xmlns:a16="http://schemas.microsoft.com/office/drawing/2014/main" id="{996314A9-4BB8-E008-98C3-6CBD7723EDEF}"/>
              </a:ext>
            </a:extLst>
          </p:cNvPr>
          <p:cNvSpPr/>
          <p:nvPr/>
        </p:nvSpPr>
        <p:spPr>
          <a:xfrm rot="2559508">
            <a:off x="11460267" y="2835833"/>
            <a:ext cx="328054" cy="1186333"/>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24920876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Rectangle: Rounded Corners 66">
            <a:extLst>
              <a:ext uri="{FF2B5EF4-FFF2-40B4-BE49-F238E27FC236}">
                <a16:creationId xmlns:a16="http://schemas.microsoft.com/office/drawing/2014/main" id="{7103585C-CFCF-0024-D2CC-EF226497759E}"/>
              </a:ext>
            </a:extLst>
          </p:cNvPr>
          <p:cNvSpPr/>
          <p:nvPr/>
        </p:nvSpPr>
        <p:spPr>
          <a:xfrm>
            <a:off x="180849" y="1285200"/>
            <a:ext cx="11830301" cy="4766770"/>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p:txBody>
          <a:bodyPr/>
          <a:lstStyle/>
          <a:p>
            <a:r>
              <a:rPr lang="en-GB" dirty="0"/>
              <a:t>FFURF: Horizontally scalable in memory graph platform</a:t>
            </a:r>
            <a:br>
              <a:rPr lang="en-GB" dirty="0"/>
            </a:br>
            <a:r>
              <a:rPr lang="en-GB" dirty="0"/>
              <a:t> </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63</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0" name="Footer Placeholder 9">
            <a:extLst>
              <a:ext uri="{FF2B5EF4-FFF2-40B4-BE49-F238E27FC236}">
                <a16:creationId xmlns:a16="http://schemas.microsoft.com/office/drawing/2014/main" id="{D14696B8-87DB-427D-8C54-02C749A97E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68" name="Rectangle: Rounded Corners 67">
            <a:extLst>
              <a:ext uri="{FF2B5EF4-FFF2-40B4-BE49-F238E27FC236}">
                <a16:creationId xmlns:a16="http://schemas.microsoft.com/office/drawing/2014/main" id="{F227A2B6-B0B6-BF66-A084-E74F4FF45F53}"/>
              </a:ext>
            </a:extLst>
          </p:cNvPr>
          <p:cNvSpPr/>
          <p:nvPr/>
        </p:nvSpPr>
        <p:spPr>
          <a:xfrm>
            <a:off x="3474720" y="4755279"/>
            <a:ext cx="8181891"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 (partitions, traversals, cypher)</a:t>
            </a:r>
          </a:p>
        </p:txBody>
      </p:sp>
      <p:sp>
        <p:nvSpPr>
          <p:cNvPr id="5" name="Rectangle: Rounded Corners 4">
            <a:extLst>
              <a:ext uri="{FF2B5EF4-FFF2-40B4-BE49-F238E27FC236}">
                <a16:creationId xmlns:a16="http://schemas.microsoft.com/office/drawing/2014/main" id="{05952342-81D7-3FFC-A6F8-B43FA25D7752}"/>
              </a:ext>
            </a:extLst>
          </p:cNvPr>
          <p:cNvSpPr/>
          <p:nvPr/>
        </p:nvSpPr>
        <p:spPr>
          <a:xfrm>
            <a:off x="478404" y="4755279"/>
            <a:ext cx="2480807"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Backend</a:t>
            </a:r>
            <a:endParaRPr lang="en-GB" sz="1200" dirty="0"/>
          </a:p>
        </p:txBody>
      </p:sp>
      <p:sp>
        <p:nvSpPr>
          <p:cNvPr id="7" name="Rectangle: Rounded Corners 6">
            <a:extLst>
              <a:ext uri="{FF2B5EF4-FFF2-40B4-BE49-F238E27FC236}">
                <a16:creationId xmlns:a16="http://schemas.microsoft.com/office/drawing/2014/main" id="{AE914FC3-5D55-70F6-CC00-184118C615A4}"/>
              </a:ext>
            </a:extLst>
          </p:cNvPr>
          <p:cNvSpPr/>
          <p:nvPr/>
        </p:nvSpPr>
        <p:spPr>
          <a:xfrm>
            <a:off x="478404" y="2835867"/>
            <a:ext cx="2480807"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Frontend</a:t>
            </a:r>
            <a:endParaRPr lang="en-GB" sz="1200" dirty="0"/>
          </a:p>
        </p:txBody>
      </p:sp>
      <p:sp>
        <p:nvSpPr>
          <p:cNvPr id="12" name="Rectangle: Rounded Corners 11">
            <a:extLst>
              <a:ext uri="{FF2B5EF4-FFF2-40B4-BE49-F238E27FC236}">
                <a16:creationId xmlns:a16="http://schemas.microsoft.com/office/drawing/2014/main" id="{568E4800-D1EB-1373-B762-A7AE3E879E79}"/>
              </a:ext>
            </a:extLst>
          </p:cNvPr>
          <p:cNvSpPr/>
          <p:nvPr/>
        </p:nvSpPr>
        <p:spPr>
          <a:xfrm>
            <a:off x="3474720" y="3791648"/>
            <a:ext cx="8181891"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Cython</a:t>
            </a:r>
          </a:p>
        </p:txBody>
      </p:sp>
      <p:sp>
        <p:nvSpPr>
          <p:cNvPr id="13" name="Rectangle: Rounded Corners 12">
            <a:extLst>
              <a:ext uri="{FF2B5EF4-FFF2-40B4-BE49-F238E27FC236}">
                <a16:creationId xmlns:a16="http://schemas.microsoft.com/office/drawing/2014/main" id="{C97A9282-E9A8-D5BC-FAD4-BF511176C65B}"/>
              </a:ext>
            </a:extLst>
          </p:cNvPr>
          <p:cNvSpPr/>
          <p:nvPr/>
        </p:nvSpPr>
        <p:spPr>
          <a:xfrm>
            <a:off x="3474720" y="2835867"/>
            <a:ext cx="8181891"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Python/Ray (partition actors)</a:t>
            </a:r>
          </a:p>
        </p:txBody>
      </p:sp>
      <p:sp>
        <p:nvSpPr>
          <p:cNvPr id="6" name="Rectangle: Rounded Corners 5">
            <a:extLst>
              <a:ext uri="{FF2B5EF4-FFF2-40B4-BE49-F238E27FC236}">
                <a16:creationId xmlns:a16="http://schemas.microsoft.com/office/drawing/2014/main" id="{DF6EFD63-ABC0-89EF-4069-34EA7E29C34E}"/>
              </a:ext>
            </a:extLst>
          </p:cNvPr>
          <p:cNvSpPr/>
          <p:nvPr/>
        </p:nvSpPr>
        <p:spPr>
          <a:xfrm>
            <a:off x="479814" y="1708960"/>
            <a:ext cx="2480807"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Visualisation/ML</a:t>
            </a:r>
          </a:p>
          <a:p>
            <a:pPr algn="ctr"/>
            <a:r>
              <a:rPr lang="en-GB" sz="1600" dirty="0"/>
              <a:t>Optimization</a:t>
            </a:r>
            <a:endParaRPr lang="en-GB" sz="1200" dirty="0"/>
          </a:p>
        </p:txBody>
      </p:sp>
      <p:sp>
        <p:nvSpPr>
          <p:cNvPr id="8" name="Rectangle: Rounded Corners 7">
            <a:extLst>
              <a:ext uri="{FF2B5EF4-FFF2-40B4-BE49-F238E27FC236}">
                <a16:creationId xmlns:a16="http://schemas.microsoft.com/office/drawing/2014/main" id="{2507855F-8E5D-F241-BC39-5F41D684E219}"/>
              </a:ext>
            </a:extLst>
          </p:cNvPr>
          <p:cNvSpPr/>
          <p:nvPr/>
        </p:nvSpPr>
        <p:spPr>
          <a:xfrm>
            <a:off x="3476130" y="1708960"/>
            <a:ext cx="8181891" cy="869710"/>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Graphistry (Python, DataFrame, Cuda/GPU), GNN, etc.</a:t>
            </a:r>
          </a:p>
        </p:txBody>
      </p:sp>
    </p:spTree>
    <p:extLst>
      <p:ext uri="{BB962C8B-B14F-4D97-AF65-F5344CB8AC3E}">
        <p14:creationId xmlns:p14="http://schemas.microsoft.com/office/powerpoint/2010/main" val="38014464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40AB88CA-6E24-67E9-F23E-26E51FB001C2}"/>
              </a:ext>
            </a:extLst>
          </p:cNvPr>
          <p:cNvSpPr/>
          <p:nvPr/>
        </p:nvSpPr>
        <p:spPr>
          <a:xfrm>
            <a:off x="74109" y="666926"/>
            <a:ext cx="12027010" cy="4337500"/>
          </a:xfrm>
          <a:prstGeom prst="roundRect">
            <a:avLst/>
          </a:prstGeom>
          <a:solidFill>
            <a:srgbClr val="FDF0DB"/>
          </a:solidFill>
          <a:ln>
            <a:solidFill>
              <a:srgbClr val="FDF0DB"/>
            </a:solid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Endpoints</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69" name="Oval 68">
            <a:extLst>
              <a:ext uri="{FF2B5EF4-FFF2-40B4-BE49-F238E27FC236}">
                <a16:creationId xmlns:a16="http://schemas.microsoft.com/office/drawing/2014/main" id="{AC81848A-39B3-7A5D-38D0-E10F791202CF}"/>
              </a:ext>
            </a:extLst>
          </p:cNvPr>
          <p:cNvSpPr/>
          <p:nvPr/>
        </p:nvSpPr>
        <p:spPr>
          <a:xfrm>
            <a:off x="117436" y="2326136"/>
            <a:ext cx="2403009" cy="2522223"/>
          </a:xfrm>
          <a:prstGeom prst="ellipse">
            <a:avLst/>
          </a:prstGeom>
          <a:solidFill>
            <a:schemeClr val="bg1"/>
          </a:solid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0" name="Oval 69">
            <a:extLst>
              <a:ext uri="{FF2B5EF4-FFF2-40B4-BE49-F238E27FC236}">
                <a16:creationId xmlns:a16="http://schemas.microsoft.com/office/drawing/2014/main" id="{E248BC2A-44DC-A297-2D53-672B9A655375}"/>
              </a:ext>
            </a:extLst>
          </p:cNvPr>
          <p:cNvSpPr/>
          <p:nvPr/>
        </p:nvSpPr>
        <p:spPr>
          <a:xfrm>
            <a:off x="255377" y="2480564"/>
            <a:ext cx="2128478" cy="2202339"/>
          </a:xfrm>
          <a:prstGeom prst="ellipse">
            <a:avLst/>
          </a:prstGeom>
          <a:solidFill>
            <a:schemeClr val="accent3">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Oval 66">
            <a:extLst>
              <a:ext uri="{FF2B5EF4-FFF2-40B4-BE49-F238E27FC236}">
                <a16:creationId xmlns:a16="http://schemas.microsoft.com/office/drawing/2014/main" id="{874E3FA4-0A90-D3EE-0E3B-85A821452EA9}"/>
              </a:ext>
            </a:extLst>
          </p:cNvPr>
          <p:cNvSpPr/>
          <p:nvPr/>
        </p:nvSpPr>
        <p:spPr>
          <a:xfrm>
            <a:off x="2623666" y="2334009"/>
            <a:ext cx="2403009" cy="2522223"/>
          </a:xfrm>
          <a:prstGeom prst="ellipse">
            <a:avLst/>
          </a:prstGeom>
          <a:solidFill>
            <a:schemeClr val="bg1"/>
          </a:solid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8" name="Oval 67">
            <a:extLst>
              <a:ext uri="{FF2B5EF4-FFF2-40B4-BE49-F238E27FC236}">
                <a16:creationId xmlns:a16="http://schemas.microsoft.com/office/drawing/2014/main" id="{CE6BA726-CA97-F2CC-A783-14C6235BBBB6}"/>
              </a:ext>
            </a:extLst>
          </p:cNvPr>
          <p:cNvSpPr/>
          <p:nvPr/>
        </p:nvSpPr>
        <p:spPr>
          <a:xfrm>
            <a:off x="2761607" y="2488437"/>
            <a:ext cx="2128478" cy="2202339"/>
          </a:xfrm>
          <a:prstGeom prst="ellipse">
            <a:avLst/>
          </a:prstGeom>
          <a:solidFill>
            <a:schemeClr val="accent3">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a:extLst>
              <a:ext uri="{FF2B5EF4-FFF2-40B4-BE49-F238E27FC236}">
                <a16:creationId xmlns:a16="http://schemas.microsoft.com/office/drawing/2014/main" id="{3EBD4AAF-43CB-B662-5B06-507F41A383D3}"/>
              </a:ext>
            </a:extLst>
          </p:cNvPr>
          <p:cNvSpPr/>
          <p:nvPr/>
        </p:nvSpPr>
        <p:spPr>
          <a:xfrm>
            <a:off x="9479260" y="2334009"/>
            <a:ext cx="2403009" cy="2522223"/>
          </a:xfrm>
          <a:prstGeom prst="ellipse">
            <a:avLst/>
          </a:prstGeom>
          <a:solidFill>
            <a:schemeClr val="bg1"/>
          </a:solid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a:extLst>
              <a:ext uri="{FF2B5EF4-FFF2-40B4-BE49-F238E27FC236}">
                <a16:creationId xmlns:a16="http://schemas.microsoft.com/office/drawing/2014/main" id="{29D4D8EE-3741-D2DF-8B7E-8C14F89525BB}"/>
              </a:ext>
            </a:extLst>
          </p:cNvPr>
          <p:cNvSpPr/>
          <p:nvPr/>
        </p:nvSpPr>
        <p:spPr>
          <a:xfrm>
            <a:off x="9617201" y="2488437"/>
            <a:ext cx="2128478" cy="2202339"/>
          </a:xfrm>
          <a:prstGeom prst="ellipse">
            <a:avLst/>
          </a:prstGeom>
          <a:solidFill>
            <a:schemeClr val="accent3">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Oval 28">
            <a:extLst>
              <a:ext uri="{FF2B5EF4-FFF2-40B4-BE49-F238E27FC236}">
                <a16:creationId xmlns:a16="http://schemas.microsoft.com/office/drawing/2014/main" id="{53355D1A-CEB1-E582-073A-614AE16E5637}"/>
              </a:ext>
            </a:extLst>
          </p:cNvPr>
          <p:cNvSpPr/>
          <p:nvPr/>
        </p:nvSpPr>
        <p:spPr>
          <a:xfrm>
            <a:off x="6103946" y="2334009"/>
            <a:ext cx="2403009" cy="2522223"/>
          </a:xfrm>
          <a:prstGeom prst="ellipse">
            <a:avLst/>
          </a:prstGeom>
          <a:solidFill>
            <a:schemeClr val="bg1"/>
          </a:solidFill>
          <a:ln w="12700">
            <a:solidFill>
              <a:schemeClr val="accent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219599" y="249120"/>
            <a:ext cx="7946501" cy="853200"/>
          </a:xfrm>
        </p:spPr>
        <p:txBody>
          <a:bodyPr/>
          <a:lstStyle/>
          <a:p>
            <a:r>
              <a:rPr lang="de-DE" dirty="0"/>
              <a:t>Traversal - Breadth First Search (BFS)</a:t>
            </a:r>
            <a:br>
              <a:rPr lang="de-DE" dirty="0"/>
            </a:br>
            <a:br>
              <a:rPr lang="de-DE" dirty="0"/>
            </a:br>
            <a:r>
              <a:rPr lang="de-DE" sz="2000" dirty="0">
                <a:solidFill>
                  <a:srgbClr val="FF0000"/>
                </a:solidFill>
              </a:rPr>
              <a:t>BFS (Python/Ray on Partition Actors)</a:t>
            </a:r>
            <a:br>
              <a:rPr lang="de-DE" sz="2000" dirty="0">
                <a:solidFill>
                  <a:srgbClr val="FF0000"/>
                </a:solidFill>
              </a:rPr>
            </a:br>
            <a:r>
              <a:rPr lang="de-DE" sz="2000" dirty="0" err="1"/>
              <a:t>bfs</a:t>
            </a:r>
            <a:r>
              <a:rPr lang="de-DE" sz="2000" dirty="0"/>
              <a:t> (C++ on a Partition </a:t>
            </a:r>
            <a:r>
              <a:rPr lang="de-DE" sz="2000" dirty="0" err="1"/>
              <a:t>with</a:t>
            </a:r>
            <a:r>
              <a:rPr lang="de-DE" sz="2000" dirty="0"/>
              <a:t> Shadow Nodes)  </a:t>
            </a:r>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64</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5" name="Footer Placeholder 4">
            <a:extLst>
              <a:ext uri="{FF2B5EF4-FFF2-40B4-BE49-F238E27FC236}">
                <a16:creationId xmlns:a16="http://schemas.microsoft.com/office/drawing/2014/main" id="{DD191B7B-96E7-40A5-ADF3-57036F69A039}"/>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4" name="Oval 73">
            <a:extLst>
              <a:ext uri="{FF2B5EF4-FFF2-40B4-BE49-F238E27FC236}">
                <a16:creationId xmlns:a16="http://schemas.microsoft.com/office/drawing/2014/main" id="{DD0D9B44-4FA0-425C-ADF5-BB79CD4164D8}"/>
              </a:ext>
            </a:extLst>
          </p:cNvPr>
          <p:cNvSpPr/>
          <p:nvPr/>
        </p:nvSpPr>
        <p:spPr>
          <a:xfrm>
            <a:off x="2668048" y="5469535"/>
            <a:ext cx="2153643"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ABBA6342-433E-4CEB-909C-471B1552F725}"/>
                  </a:ext>
                </a:extLst>
              </p:cNvPr>
              <p:cNvSpPr txBox="1"/>
              <p:nvPr/>
            </p:nvSpPr>
            <p:spPr>
              <a:xfrm>
                <a:off x="2553311" y="5738509"/>
                <a:ext cx="2078435"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𝑃𝑎𝑟𝑡𝑖𝑡𝑖𝑜𝑛</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𝑁𝑜𝑑𝑒𝑠</m:t>
                      </m:r>
                    </m:oMath>
                  </m:oMathPara>
                </a14:m>
                <a:endParaRPr lang="en-GB" b="0" i="1" dirty="0">
                  <a:solidFill>
                    <a:srgbClr val="00B050"/>
                  </a:solidFill>
                  <a:latin typeface="Cambria Math" panose="02040503050406030204" pitchFamily="18" charset="0"/>
                </a:endParaRPr>
              </a:p>
            </p:txBody>
          </p:sp>
        </mc:Choice>
        <mc:Fallback xmlns="">
          <p:sp>
            <p:nvSpPr>
              <p:cNvPr id="75" name="TextBox 74">
                <a:extLst>
                  <a:ext uri="{FF2B5EF4-FFF2-40B4-BE49-F238E27FC236}">
                    <a16:creationId xmlns:a16="http://schemas.microsoft.com/office/drawing/2014/main" id="{ABBA6342-433E-4CEB-909C-471B1552F725}"/>
                  </a:ext>
                </a:extLst>
              </p:cNvPr>
              <p:cNvSpPr txBox="1">
                <a:spLocks noRot="1" noChangeAspect="1" noMove="1" noResize="1" noEditPoints="1" noAdjustHandles="1" noChangeArrowheads="1" noChangeShapeType="1" noTextEdit="1"/>
              </p:cNvSpPr>
              <p:nvPr/>
            </p:nvSpPr>
            <p:spPr>
              <a:xfrm>
                <a:off x="2553311" y="5738509"/>
                <a:ext cx="2078435" cy="276999"/>
              </a:xfrm>
              <a:prstGeom prst="rect">
                <a:avLst/>
              </a:prstGeom>
              <a:blipFill>
                <a:blip r:embed="rId2"/>
                <a:stretch>
                  <a:fillRect r="-3812" b="-8696"/>
                </a:stretch>
              </a:blipFill>
            </p:spPr>
            <p:txBody>
              <a:bodyPr/>
              <a:lstStyle/>
              <a:p>
                <a:r>
                  <a:rPr lang="de-DE">
                    <a:noFill/>
                  </a:rPr>
                  <a:t> </a:t>
                </a:r>
              </a:p>
            </p:txBody>
          </p:sp>
        </mc:Fallback>
      </mc:AlternateContent>
      <p:sp>
        <p:nvSpPr>
          <p:cNvPr id="76" name="Freeform: Shape 75">
            <a:extLst>
              <a:ext uri="{FF2B5EF4-FFF2-40B4-BE49-F238E27FC236}">
                <a16:creationId xmlns:a16="http://schemas.microsoft.com/office/drawing/2014/main" id="{CD2C0124-F7E2-4503-9567-8F39F1DBE68D}"/>
              </a:ext>
            </a:extLst>
          </p:cNvPr>
          <p:cNvSpPr/>
          <p:nvPr/>
        </p:nvSpPr>
        <p:spPr>
          <a:xfrm rot="13836232">
            <a:off x="1584696" y="5068609"/>
            <a:ext cx="1454344" cy="110345"/>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2B03A7-3824-861F-8A77-33748987CBB3}"/>
                  </a:ext>
                </a:extLst>
              </p:cNvPr>
              <p:cNvSpPr txBox="1"/>
              <p:nvPr/>
            </p:nvSpPr>
            <p:spPr>
              <a:xfrm>
                <a:off x="353733" y="4180808"/>
                <a:ext cx="152780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𝑃𝑎𝑟𝑡𝑖𝑡𝑖𝑜𝑛</m:t>
                          </m:r>
                        </m:e>
                        <m:sub>
                          <m:r>
                            <a:rPr lang="en-GB" b="0" i="1" smtClean="0">
                              <a:latin typeface="Cambria Math" panose="02040503050406030204" pitchFamily="18" charset="0"/>
                            </a:rPr>
                            <m:t>1</m:t>
                          </m:r>
                        </m:sub>
                      </m:sSub>
                    </m:oMath>
                  </m:oMathPara>
                </a14:m>
                <a:endParaRPr lang="en-GB" b="0" dirty="0"/>
              </a:p>
            </p:txBody>
          </p:sp>
        </mc:Choice>
        <mc:Fallback xmlns="">
          <p:sp>
            <p:nvSpPr>
              <p:cNvPr id="8" name="TextBox 7">
                <a:extLst>
                  <a:ext uri="{FF2B5EF4-FFF2-40B4-BE49-F238E27FC236}">
                    <a16:creationId xmlns:a16="http://schemas.microsoft.com/office/drawing/2014/main" id="{742B03A7-3824-861F-8A77-33748987CBB3}"/>
                  </a:ext>
                </a:extLst>
              </p:cNvPr>
              <p:cNvSpPr txBox="1">
                <a:spLocks noRot="1" noChangeAspect="1" noMove="1" noResize="1" noEditPoints="1" noAdjustHandles="1" noChangeArrowheads="1" noChangeShapeType="1" noTextEdit="1"/>
              </p:cNvSpPr>
              <p:nvPr/>
            </p:nvSpPr>
            <p:spPr>
              <a:xfrm>
                <a:off x="353733" y="4180808"/>
                <a:ext cx="1527802" cy="276999"/>
              </a:xfrm>
              <a:prstGeom prst="rect">
                <a:avLst/>
              </a:prstGeom>
              <a:blipFill>
                <a:blip r:embed="rId3"/>
                <a:stretch>
                  <a:fillRect r="-2789" b="-1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EA0598F6-CB1F-10FC-6347-4C4F2646869A}"/>
                  </a:ext>
                </a:extLst>
              </p:cNvPr>
              <p:cNvSpPr txBox="1"/>
              <p:nvPr/>
            </p:nvSpPr>
            <p:spPr>
              <a:xfrm>
                <a:off x="2782369" y="4180808"/>
                <a:ext cx="152780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𝑃𝑎𝑟𝑡𝑖𝑡𝑖𝑜𝑛</m:t>
                          </m:r>
                        </m:e>
                        <m:sub>
                          <m:r>
                            <a:rPr lang="en-GB" b="0" i="1" smtClean="0">
                              <a:latin typeface="Cambria Math" panose="02040503050406030204" pitchFamily="18" charset="0"/>
                            </a:rPr>
                            <m:t>2</m:t>
                          </m:r>
                        </m:sub>
                      </m:sSub>
                    </m:oMath>
                  </m:oMathPara>
                </a14:m>
                <a:endParaRPr lang="en-GB" b="0" dirty="0"/>
              </a:p>
            </p:txBody>
          </p:sp>
        </mc:Choice>
        <mc:Fallback xmlns="">
          <p:sp>
            <p:nvSpPr>
              <p:cNvPr id="11" name="TextBox 10">
                <a:extLst>
                  <a:ext uri="{FF2B5EF4-FFF2-40B4-BE49-F238E27FC236}">
                    <a16:creationId xmlns:a16="http://schemas.microsoft.com/office/drawing/2014/main" id="{EA0598F6-CB1F-10FC-6347-4C4F2646869A}"/>
                  </a:ext>
                </a:extLst>
              </p:cNvPr>
              <p:cNvSpPr txBox="1">
                <a:spLocks noRot="1" noChangeAspect="1" noMove="1" noResize="1" noEditPoints="1" noAdjustHandles="1" noChangeArrowheads="1" noChangeShapeType="1" noTextEdit="1"/>
              </p:cNvSpPr>
              <p:nvPr/>
            </p:nvSpPr>
            <p:spPr>
              <a:xfrm>
                <a:off x="2782369" y="4180808"/>
                <a:ext cx="1527802" cy="276999"/>
              </a:xfrm>
              <a:prstGeom prst="rect">
                <a:avLst/>
              </a:prstGeom>
              <a:blipFill>
                <a:blip r:embed="rId4"/>
                <a:stretch>
                  <a:fillRect r="-3187" b="-17778"/>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989DEAB-8DF8-3C40-1DF2-D8048BC4FC59}"/>
                  </a:ext>
                </a:extLst>
              </p:cNvPr>
              <p:cNvSpPr txBox="1"/>
              <p:nvPr/>
            </p:nvSpPr>
            <p:spPr>
              <a:xfrm>
                <a:off x="9699059" y="4180808"/>
                <a:ext cx="152780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𝑃𝑎𝑟𝑡𝑖𝑡𝑖𝑜𝑛</m:t>
                          </m:r>
                        </m:e>
                        <m:sub>
                          <m:r>
                            <a:rPr lang="en-GB" b="0" i="1" smtClean="0">
                              <a:latin typeface="Cambria Math" panose="02040503050406030204" pitchFamily="18" charset="0"/>
                            </a:rPr>
                            <m:t>𝑛</m:t>
                          </m:r>
                        </m:sub>
                      </m:sSub>
                    </m:oMath>
                  </m:oMathPara>
                </a14:m>
                <a:endParaRPr lang="en-GB" b="0" dirty="0"/>
              </a:p>
            </p:txBody>
          </p:sp>
        </mc:Choice>
        <mc:Fallback xmlns="">
          <p:sp>
            <p:nvSpPr>
              <p:cNvPr id="13" name="TextBox 12">
                <a:extLst>
                  <a:ext uri="{FF2B5EF4-FFF2-40B4-BE49-F238E27FC236}">
                    <a16:creationId xmlns:a16="http://schemas.microsoft.com/office/drawing/2014/main" id="{4989DEAB-8DF8-3C40-1DF2-D8048BC4FC59}"/>
                  </a:ext>
                </a:extLst>
              </p:cNvPr>
              <p:cNvSpPr txBox="1">
                <a:spLocks noRot="1" noChangeAspect="1" noMove="1" noResize="1" noEditPoints="1" noAdjustHandles="1" noChangeArrowheads="1" noChangeShapeType="1" noTextEdit="1"/>
              </p:cNvSpPr>
              <p:nvPr/>
            </p:nvSpPr>
            <p:spPr>
              <a:xfrm>
                <a:off x="9699059" y="4180808"/>
                <a:ext cx="1527802" cy="276999"/>
              </a:xfrm>
              <a:prstGeom prst="rect">
                <a:avLst/>
              </a:prstGeom>
              <a:blipFill>
                <a:blip r:embed="rId5"/>
                <a:stretch>
                  <a:fillRect r="-3187" b="-13333"/>
                </a:stretch>
              </a:blipFill>
            </p:spPr>
            <p:txBody>
              <a:bodyPr/>
              <a:lstStyle/>
              <a:p>
                <a:r>
                  <a:rPr lang="de-DE">
                    <a:noFill/>
                  </a:rPr>
                  <a:t> </a:t>
                </a:r>
              </a:p>
            </p:txBody>
          </p:sp>
        </mc:Fallback>
      </mc:AlternateContent>
      <p:sp>
        <p:nvSpPr>
          <p:cNvPr id="14" name="Oval 13">
            <a:extLst>
              <a:ext uri="{FF2B5EF4-FFF2-40B4-BE49-F238E27FC236}">
                <a16:creationId xmlns:a16="http://schemas.microsoft.com/office/drawing/2014/main" id="{C1C74650-9028-D63C-E3C6-90D55A821DC7}"/>
              </a:ext>
            </a:extLst>
          </p:cNvPr>
          <p:cNvSpPr/>
          <p:nvPr/>
        </p:nvSpPr>
        <p:spPr>
          <a:xfrm>
            <a:off x="6241887" y="2488437"/>
            <a:ext cx="2128478" cy="2202339"/>
          </a:xfrm>
          <a:prstGeom prst="ellipse">
            <a:avLst/>
          </a:prstGeom>
          <a:solidFill>
            <a:schemeClr val="accent3">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C58D98A-2174-3D68-001A-948DBF2DC4ED}"/>
                  </a:ext>
                </a:extLst>
              </p:cNvPr>
              <p:cNvSpPr txBox="1"/>
              <p:nvPr/>
            </p:nvSpPr>
            <p:spPr>
              <a:xfrm>
                <a:off x="6314121" y="4180808"/>
                <a:ext cx="152780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𝑃𝑎𝑟𝑡𝑖𝑡𝑖𝑜𝑛</m:t>
                          </m:r>
                        </m:e>
                        <m:sub>
                          <m:r>
                            <a:rPr lang="en-GB" b="0" i="1" smtClean="0">
                              <a:latin typeface="Cambria Math" panose="02040503050406030204" pitchFamily="18" charset="0"/>
                            </a:rPr>
                            <m:t>𝑘</m:t>
                          </m:r>
                        </m:sub>
                      </m:sSub>
                    </m:oMath>
                  </m:oMathPara>
                </a14:m>
                <a:endParaRPr lang="en-GB" b="0" dirty="0"/>
              </a:p>
            </p:txBody>
          </p:sp>
        </mc:Choice>
        <mc:Fallback xmlns="">
          <p:sp>
            <p:nvSpPr>
              <p:cNvPr id="16" name="TextBox 15">
                <a:extLst>
                  <a:ext uri="{FF2B5EF4-FFF2-40B4-BE49-F238E27FC236}">
                    <a16:creationId xmlns:a16="http://schemas.microsoft.com/office/drawing/2014/main" id="{2C58D98A-2174-3D68-001A-948DBF2DC4ED}"/>
                  </a:ext>
                </a:extLst>
              </p:cNvPr>
              <p:cNvSpPr txBox="1">
                <a:spLocks noRot="1" noChangeAspect="1" noMove="1" noResize="1" noEditPoints="1" noAdjustHandles="1" noChangeArrowheads="1" noChangeShapeType="1" noTextEdit="1"/>
              </p:cNvSpPr>
              <p:nvPr/>
            </p:nvSpPr>
            <p:spPr>
              <a:xfrm>
                <a:off x="6314121" y="4180808"/>
                <a:ext cx="1527802" cy="276999"/>
              </a:xfrm>
              <a:prstGeom prst="rect">
                <a:avLst/>
              </a:prstGeom>
              <a:blipFill>
                <a:blip r:embed="rId6"/>
                <a:stretch>
                  <a:fillRect r="-4000" b="-20000"/>
                </a:stretch>
              </a:blipFill>
            </p:spPr>
            <p:txBody>
              <a:bodyPr/>
              <a:lstStyle/>
              <a:p>
                <a:r>
                  <a:rPr lang="de-DE">
                    <a:noFill/>
                  </a:rPr>
                  <a:t> </a:t>
                </a:r>
              </a:p>
            </p:txBody>
          </p:sp>
        </mc:Fallback>
      </mc:AlternateContent>
      <p:sp>
        <p:nvSpPr>
          <p:cNvPr id="17" name="TextBox 16">
            <a:extLst>
              <a:ext uri="{FF2B5EF4-FFF2-40B4-BE49-F238E27FC236}">
                <a16:creationId xmlns:a16="http://schemas.microsoft.com/office/drawing/2014/main" id="{D2A2BA97-8B99-B005-AAA9-0F0876E8E135}"/>
              </a:ext>
            </a:extLst>
          </p:cNvPr>
          <p:cNvSpPr txBox="1"/>
          <p:nvPr/>
        </p:nvSpPr>
        <p:spPr>
          <a:xfrm>
            <a:off x="4849156" y="3495411"/>
            <a:ext cx="979230" cy="276999"/>
          </a:xfrm>
          <a:prstGeom prst="rect">
            <a:avLst/>
          </a:prstGeom>
          <a:noFill/>
        </p:spPr>
        <p:txBody>
          <a:bodyPr wrap="square" lIns="0" tIns="0" rIns="0" bIns="0" rtlCol="0">
            <a:spAutoFit/>
          </a:bodyPr>
          <a:lstStyle/>
          <a:p>
            <a:pPr lvl="1" algn="ctr"/>
            <a:r>
              <a:rPr lang="en-GB" b="0" dirty="0"/>
              <a:t>…</a:t>
            </a:r>
          </a:p>
        </p:txBody>
      </p:sp>
      <p:sp>
        <p:nvSpPr>
          <p:cNvPr id="18" name="TextBox 17">
            <a:extLst>
              <a:ext uri="{FF2B5EF4-FFF2-40B4-BE49-F238E27FC236}">
                <a16:creationId xmlns:a16="http://schemas.microsoft.com/office/drawing/2014/main" id="{987E2E02-6C60-78EF-CC02-501837F12570}"/>
              </a:ext>
            </a:extLst>
          </p:cNvPr>
          <p:cNvSpPr txBox="1"/>
          <p:nvPr/>
        </p:nvSpPr>
        <p:spPr>
          <a:xfrm>
            <a:off x="8384438" y="3494431"/>
            <a:ext cx="979230" cy="276999"/>
          </a:xfrm>
          <a:prstGeom prst="rect">
            <a:avLst/>
          </a:prstGeom>
          <a:noFill/>
        </p:spPr>
        <p:txBody>
          <a:bodyPr wrap="square" lIns="0" tIns="0" rIns="0" bIns="0" rtlCol="0">
            <a:spAutoFit/>
          </a:bodyPr>
          <a:lstStyle/>
          <a:p>
            <a:pPr lvl="1" algn="ctr"/>
            <a:r>
              <a:rPr lang="en-GB" b="0" dirty="0"/>
              <a:t>…</a:t>
            </a:r>
          </a:p>
        </p:txBody>
      </p:sp>
      <p:sp>
        <p:nvSpPr>
          <p:cNvPr id="19" name="Oval 18">
            <a:extLst>
              <a:ext uri="{FF2B5EF4-FFF2-40B4-BE49-F238E27FC236}">
                <a16:creationId xmlns:a16="http://schemas.microsoft.com/office/drawing/2014/main" id="{74C176F0-2781-1A8F-D46A-D28E14B447C4}"/>
              </a:ext>
            </a:extLst>
          </p:cNvPr>
          <p:cNvSpPr/>
          <p:nvPr/>
        </p:nvSpPr>
        <p:spPr>
          <a:xfrm>
            <a:off x="7911059" y="4025749"/>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Freeform: Shape 19">
            <a:extLst>
              <a:ext uri="{FF2B5EF4-FFF2-40B4-BE49-F238E27FC236}">
                <a16:creationId xmlns:a16="http://schemas.microsoft.com/office/drawing/2014/main" id="{FC497072-25BF-998F-D9B9-6D6F88AF8232}"/>
              </a:ext>
            </a:extLst>
          </p:cNvPr>
          <p:cNvSpPr/>
          <p:nvPr/>
        </p:nvSpPr>
        <p:spPr>
          <a:xfrm>
            <a:off x="1858161" y="1681993"/>
            <a:ext cx="2319556" cy="2279495"/>
          </a:xfrm>
          <a:custGeom>
            <a:avLst/>
            <a:gdLst>
              <a:gd name="connsiteX0" fmla="*/ 964734 w 2319556"/>
              <a:gd name="connsiteY0" fmla="*/ 0 h 2279495"/>
              <a:gd name="connsiteX1" fmla="*/ 1027652 w 2319556"/>
              <a:gd name="connsiteY1" fmla="*/ 16778 h 2279495"/>
              <a:gd name="connsiteX2" fmla="*/ 1044430 w 2319556"/>
              <a:gd name="connsiteY2" fmla="*/ 20972 h 2279495"/>
              <a:gd name="connsiteX3" fmla="*/ 1103153 w 2319556"/>
              <a:gd name="connsiteY3" fmla="*/ 50334 h 2279495"/>
              <a:gd name="connsiteX4" fmla="*/ 1208015 w 2319556"/>
              <a:gd name="connsiteY4" fmla="*/ 163585 h 2279495"/>
              <a:gd name="connsiteX5" fmla="*/ 1258349 w 2319556"/>
              <a:gd name="connsiteY5" fmla="*/ 213919 h 2279495"/>
              <a:gd name="connsiteX6" fmla="*/ 1266738 w 2319556"/>
              <a:gd name="connsiteY6" fmla="*/ 239086 h 2279495"/>
              <a:gd name="connsiteX7" fmla="*/ 1224793 w 2319556"/>
              <a:gd name="connsiteY7" fmla="*/ 310392 h 2279495"/>
              <a:gd name="connsiteX8" fmla="*/ 1187043 w 2319556"/>
              <a:gd name="connsiteY8" fmla="*/ 314587 h 2279495"/>
              <a:gd name="connsiteX9" fmla="*/ 1036041 w 2319556"/>
              <a:gd name="connsiteY9" fmla="*/ 339754 h 2279495"/>
              <a:gd name="connsiteX10" fmla="*/ 989901 w 2319556"/>
              <a:gd name="connsiteY10" fmla="*/ 352337 h 2279495"/>
              <a:gd name="connsiteX11" fmla="*/ 931178 w 2319556"/>
              <a:gd name="connsiteY11" fmla="*/ 356532 h 2279495"/>
              <a:gd name="connsiteX12" fmla="*/ 738232 w 2319556"/>
              <a:gd name="connsiteY12" fmla="*/ 360726 h 2279495"/>
              <a:gd name="connsiteX13" fmla="*/ 666925 w 2319556"/>
              <a:gd name="connsiteY13" fmla="*/ 377504 h 2279495"/>
              <a:gd name="connsiteX14" fmla="*/ 641758 w 2319556"/>
              <a:gd name="connsiteY14" fmla="*/ 394282 h 2279495"/>
              <a:gd name="connsiteX15" fmla="*/ 675314 w 2319556"/>
              <a:gd name="connsiteY15" fmla="*/ 633368 h 2279495"/>
              <a:gd name="connsiteX16" fmla="*/ 708870 w 2319556"/>
              <a:gd name="connsiteY16" fmla="*/ 679508 h 2279495"/>
              <a:gd name="connsiteX17" fmla="*/ 792760 w 2319556"/>
              <a:gd name="connsiteY17" fmla="*/ 759203 h 2279495"/>
              <a:gd name="connsiteX18" fmla="*/ 910206 w 2319556"/>
              <a:gd name="connsiteY18" fmla="*/ 792759 h 2279495"/>
              <a:gd name="connsiteX19" fmla="*/ 1044430 w 2319556"/>
              <a:gd name="connsiteY19" fmla="*/ 822121 h 2279495"/>
              <a:gd name="connsiteX20" fmla="*/ 1098958 w 2319556"/>
              <a:gd name="connsiteY20" fmla="*/ 838899 h 2279495"/>
              <a:gd name="connsiteX21" fmla="*/ 1203821 w 2319556"/>
              <a:gd name="connsiteY21" fmla="*/ 847288 h 2279495"/>
              <a:gd name="connsiteX22" fmla="*/ 1283516 w 2319556"/>
              <a:gd name="connsiteY22" fmla="*/ 872455 h 2279495"/>
              <a:gd name="connsiteX23" fmla="*/ 1371600 w 2319556"/>
              <a:gd name="connsiteY23" fmla="*/ 893427 h 2279495"/>
              <a:gd name="connsiteX24" fmla="*/ 1413545 w 2319556"/>
              <a:gd name="connsiteY24" fmla="*/ 914400 h 2279495"/>
              <a:gd name="connsiteX25" fmla="*/ 1526797 w 2319556"/>
              <a:gd name="connsiteY25" fmla="*/ 960539 h 2279495"/>
              <a:gd name="connsiteX26" fmla="*/ 1677799 w 2319556"/>
              <a:gd name="connsiteY26" fmla="*/ 1010873 h 2279495"/>
              <a:gd name="connsiteX27" fmla="*/ 2034331 w 2319556"/>
              <a:gd name="connsiteY27" fmla="*/ 1140902 h 2279495"/>
              <a:gd name="connsiteX28" fmla="*/ 2025942 w 2319556"/>
              <a:gd name="connsiteY28" fmla="*/ 1233181 h 2279495"/>
              <a:gd name="connsiteX29" fmla="*/ 2017553 w 2319556"/>
              <a:gd name="connsiteY29" fmla="*/ 1283515 h 2279495"/>
              <a:gd name="connsiteX30" fmla="*/ 1992386 w 2319556"/>
              <a:gd name="connsiteY30" fmla="*/ 1312877 h 2279495"/>
              <a:gd name="connsiteX31" fmla="*/ 1967219 w 2319556"/>
              <a:gd name="connsiteY31" fmla="*/ 1338044 h 2279495"/>
              <a:gd name="connsiteX32" fmla="*/ 1933663 w 2319556"/>
              <a:gd name="connsiteY32" fmla="*/ 1342238 h 2279495"/>
              <a:gd name="connsiteX33" fmla="*/ 1874940 w 2319556"/>
              <a:gd name="connsiteY33" fmla="*/ 1350627 h 2279495"/>
              <a:gd name="connsiteX34" fmla="*/ 281032 w 2319556"/>
              <a:gd name="connsiteY34" fmla="*/ 1371600 h 2279495"/>
              <a:gd name="connsiteX35" fmla="*/ 171975 w 2319556"/>
              <a:gd name="connsiteY35" fmla="*/ 1438712 h 2279495"/>
              <a:gd name="connsiteX36" fmla="*/ 146808 w 2319556"/>
              <a:gd name="connsiteY36" fmla="*/ 1472268 h 2279495"/>
              <a:gd name="connsiteX37" fmla="*/ 213920 w 2319556"/>
              <a:gd name="connsiteY37" fmla="*/ 1681992 h 2279495"/>
              <a:gd name="connsiteX38" fmla="*/ 360727 w 2319556"/>
              <a:gd name="connsiteY38" fmla="*/ 1778466 h 2279495"/>
              <a:gd name="connsiteX39" fmla="*/ 771788 w 2319556"/>
              <a:gd name="connsiteY39" fmla="*/ 1887523 h 2279495"/>
              <a:gd name="connsiteX40" fmla="*/ 977318 w 2319556"/>
              <a:gd name="connsiteY40" fmla="*/ 1891717 h 2279495"/>
              <a:gd name="connsiteX41" fmla="*/ 1363211 w 2319556"/>
              <a:gd name="connsiteY41" fmla="*/ 1929468 h 2279495"/>
              <a:gd name="connsiteX42" fmla="*/ 1459685 w 2319556"/>
              <a:gd name="connsiteY42" fmla="*/ 1946246 h 2279495"/>
              <a:gd name="connsiteX43" fmla="*/ 1493241 w 2319556"/>
              <a:gd name="connsiteY43" fmla="*/ 1950440 h 2279495"/>
              <a:gd name="connsiteX44" fmla="*/ 2072081 w 2319556"/>
              <a:gd name="connsiteY44" fmla="*/ 1963024 h 2279495"/>
              <a:gd name="connsiteX45" fmla="*/ 2168555 w 2319556"/>
              <a:gd name="connsiteY45" fmla="*/ 1996579 h 2279495"/>
              <a:gd name="connsiteX46" fmla="*/ 2235667 w 2319556"/>
              <a:gd name="connsiteY46" fmla="*/ 2021746 h 2279495"/>
              <a:gd name="connsiteX47" fmla="*/ 2290195 w 2319556"/>
              <a:gd name="connsiteY47" fmla="*/ 2093053 h 2279495"/>
              <a:gd name="connsiteX48" fmla="*/ 2319556 w 2319556"/>
              <a:gd name="connsiteY48" fmla="*/ 2118220 h 2279495"/>
              <a:gd name="connsiteX49" fmla="*/ 2286000 w 2319556"/>
              <a:gd name="connsiteY49" fmla="*/ 2151776 h 2279495"/>
              <a:gd name="connsiteX50" fmla="*/ 2252445 w 2319556"/>
              <a:gd name="connsiteY50" fmla="*/ 2197915 h 2279495"/>
              <a:gd name="connsiteX51" fmla="*/ 2172749 w 2319556"/>
              <a:gd name="connsiteY51" fmla="*/ 2214693 h 2279495"/>
              <a:gd name="connsiteX52" fmla="*/ 2101443 w 2319556"/>
              <a:gd name="connsiteY52" fmla="*/ 2239860 h 2279495"/>
              <a:gd name="connsiteX53" fmla="*/ 1879134 w 2319556"/>
              <a:gd name="connsiteY53" fmla="*/ 2252444 h 2279495"/>
              <a:gd name="connsiteX54" fmla="*/ 595619 w 2319556"/>
              <a:gd name="connsiteY54" fmla="*/ 2244055 h 2279495"/>
              <a:gd name="connsiteX55" fmla="*/ 465589 w 2319556"/>
              <a:gd name="connsiteY55" fmla="*/ 2231471 h 2279495"/>
              <a:gd name="connsiteX56" fmla="*/ 322977 w 2319556"/>
              <a:gd name="connsiteY56" fmla="*/ 2227277 h 2279495"/>
              <a:gd name="connsiteX57" fmla="*/ 209725 w 2319556"/>
              <a:gd name="connsiteY57" fmla="*/ 2223082 h 2279495"/>
              <a:gd name="connsiteX58" fmla="*/ 0 w 2319556"/>
              <a:gd name="connsiteY58" fmla="*/ 2239860 h 2279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319556" h="2279495">
                <a:moveTo>
                  <a:pt x="964734" y="0"/>
                </a:moveTo>
                <a:cubicBezTo>
                  <a:pt x="1003993" y="7851"/>
                  <a:pt x="970745" y="519"/>
                  <a:pt x="1027652" y="16778"/>
                </a:cubicBezTo>
                <a:cubicBezTo>
                  <a:pt x="1033195" y="18362"/>
                  <a:pt x="1039049" y="18903"/>
                  <a:pt x="1044430" y="20972"/>
                </a:cubicBezTo>
                <a:cubicBezTo>
                  <a:pt x="1077073" y="33527"/>
                  <a:pt x="1077807" y="35126"/>
                  <a:pt x="1103153" y="50334"/>
                </a:cubicBezTo>
                <a:cubicBezTo>
                  <a:pt x="1149753" y="110249"/>
                  <a:pt x="1131538" y="90050"/>
                  <a:pt x="1208015" y="163585"/>
                </a:cubicBezTo>
                <a:cubicBezTo>
                  <a:pt x="1260397" y="213952"/>
                  <a:pt x="1225005" y="172238"/>
                  <a:pt x="1258349" y="213919"/>
                </a:cubicBezTo>
                <a:cubicBezTo>
                  <a:pt x="1261145" y="222308"/>
                  <a:pt x="1267664" y="230292"/>
                  <a:pt x="1266738" y="239086"/>
                </a:cubicBezTo>
                <a:cubicBezTo>
                  <a:pt x="1263268" y="272056"/>
                  <a:pt x="1257156" y="299604"/>
                  <a:pt x="1224793" y="310392"/>
                </a:cubicBezTo>
                <a:cubicBezTo>
                  <a:pt x="1212782" y="314396"/>
                  <a:pt x="1199553" y="312641"/>
                  <a:pt x="1187043" y="314587"/>
                </a:cubicBezTo>
                <a:cubicBezTo>
                  <a:pt x="1136621" y="322431"/>
                  <a:pt x="1085271" y="326328"/>
                  <a:pt x="1036041" y="339754"/>
                </a:cubicBezTo>
                <a:cubicBezTo>
                  <a:pt x="1020661" y="343948"/>
                  <a:pt x="1005642" y="349818"/>
                  <a:pt x="989901" y="352337"/>
                </a:cubicBezTo>
                <a:cubicBezTo>
                  <a:pt x="970523" y="355437"/>
                  <a:pt x="950791" y="355878"/>
                  <a:pt x="931178" y="356532"/>
                </a:cubicBezTo>
                <a:cubicBezTo>
                  <a:pt x="866883" y="358675"/>
                  <a:pt x="802547" y="359328"/>
                  <a:pt x="738232" y="360726"/>
                </a:cubicBezTo>
                <a:cubicBezTo>
                  <a:pt x="714463" y="366319"/>
                  <a:pt x="689988" y="369482"/>
                  <a:pt x="666925" y="377504"/>
                </a:cubicBezTo>
                <a:cubicBezTo>
                  <a:pt x="657402" y="380816"/>
                  <a:pt x="642374" y="384219"/>
                  <a:pt x="641758" y="394282"/>
                </a:cubicBezTo>
                <a:cubicBezTo>
                  <a:pt x="637145" y="469638"/>
                  <a:pt x="635395" y="562741"/>
                  <a:pt x="675314" y="633368"/>
                </a:cubicBezTo>
                <a:cubicBezTo>
                  <a:pt x="684672" y="649924"/>
                  <a:pt x="695894" y="665605"/>
                  <a:pt x="708870" y="679508"/>
                </a:cubicBezTo>
                <a:cubicBezTo>
                  <a:pt x="735187" y="707705"/>
                  <a:pt x="759143" y="740294"/>
                  <a:pt x="792760" y="759203"/>
                </a:cubicBezTo>
                <a:cubicBezTo>
                  <a:pt x="828246" y="779164"/>
                  <a:pt x="870706" y="782884"/>
                  <a:pt x="910206" y="792759"/>
                </a:cubicBezTo>
                <a:cubicBezTo>
                  <a:pt x="954638" y="803867"/>
                  <a:pt x="999941" y="811246"/>
                  <a:pt x="1044430" y="822121"/>
                </a:cubicBezTo>
                <a:cubicBezTo>
                  <a:pt x="1062903" y="826637"/>
                  <a:pt x="1080375" y="834859"/>
                  <a:pt x="1098958" y="838899"/>
                </a:cubicBezTo>
                <a:cubicBezTo>
                  <a:pt x="1112853" y="841920"/>
                  <a:pt x="1200129" y="847042"/>
                  <a:pt x="1203821" y="847288"/>
                </a:cubicBezTo>
                <a:cubicBezTo>
                  <a:pt x="1230386" y="855677"/>
                  <a:pt x="1256655" y="865068"/>
                  <a:pt x="1283516" y="872455"/>
                </a:cubicBezTo>
                <a:cubicBezTo>
                  <a:pt x="1312618" y="880458"/>
                  <a:pt x="1342875" y="884161"/>
                  <a:pt x="1371600" y="893427"/>
                </a:cubicBezTo>
                <a:cubicBezTo>
                  <a:pt x="1386477" y="898226"/>
                  <a:pt x="1399197" y="908195"/>
                  <a:pt x="1413545" y="914400"/>
                </a:cubicBezTo>
                <a:cubicBezTo>
                  <a:pt x="1450960" y="930579"/>
                  <a:pt x="1487410" y="950036"/>
                  <a:pt x="1526797" y="960539"/>
                </a:cubicBezTo>
                <a:cubicBezTo>
                  <a:pt x="1608290" y="982271"/>
                  <a:pt x="1586488" y="974139"/>
                  <a:pt x="1677799" y="1010873"/>
                </a:cubicBezTo>
                <a:cubicBezTo>
                  <a:pt x="1990457" y="1136655"/>
                  <a:pt x="1854160" y="1102971"/>
                  <a:pt x="2034331" y="1140902"/>
                </a:cubicBezTo>
                <a:cubicBezTo>
                  <a:pt x="2031535" y="1171662"/>
                  <a:pt x="2029551" y="1202506"/>
                  <a:pt x="2025942" y="1233181"/>
                </a:cubicBezTo>
                <a:cubicBezTo>
                  <a:pt x="2023955" y="1250074"/>
                  <a:pt x="2024154" y="1267838"/>
                  <a:pt x="2017553" y="1283515"/>
                </a:cubicBezTo>
                <a:cubicBezTo>
                  <a:pt x="2012551" y="1295395"/>
                  <a:pt x="2001129" y="1303405"/>
                  <a:pt x="1992386" y="1312877"/>
                </a:cubicBezTo>
                <a:cubicBezTo>
                  <a:pt x="1984339" y="1321595"/>
                  <a:pt x="1977830" y="1332738"/>
                  <a:pt x="1967219" y="1338044"/>
                </a:cubicBezTo>
                <a:cubicBezTo>
                  <a:pt x="1957137" y="1343085"/>
                  <a:pt x="1944832" y="1340715"/>
                  <a:pt x="1933663" y="1342238"/>
                </a:cubicBezTo>
                <a:cubicBezTo>
                  <a:pt x="1914071" y="1344909"/>
                  <a:pt x="1894710" y="1350276"/>
                  <a:pt x="1874940" y="1350627"/>
                </a:cubicBezTo>
                <a:lnTo>
                  <a:pt x="281032" y="1371600"/>
                </a:lnTo>
                <a:cubicBezTo>
                  <a:pt x="244180" y="1391254"/>
                  <a:pt x="203057" y="1409458"/>
                  <a:pt x="171975" y="1438712"/>
                </a:cubicBezTo>
                <a:cubicBezTo>
                  <a:pt x="161794" y="1448295"/>
                  <a:pt x="155197" y="1461083"/>
                  <a:pt x="146808" y="1472268"/>
                </a:cubicBezTo>
                <a:cubicBezTo>
                  <a:pt x="169179" y="1542176"/>
                  <a:pt x="171883" y="1621822"/>
                  <a:pt x="213920" y="1681992"/>
                </a:cubicBezTo>
                <a:cubicBezTo>
                  <a:pt x="247456" y="1729994"/>
                  <a:pt x="307649" y="1753736"/>
                  <a:pt x="360727" y="1778466"/>
                </a:cubicBezTo>
                <a:cubicBezTo>
                  <a:pt x="474919" y="1831669"/>
                  <a:pt x="643677" y="1875257"/>
                  <a:pt x="771788" y="1887523"/>
                </a:cubicBezTo>
                <a:cubicBezTo>
                  <a:pt x="840000" y="1894054"/>
                  <a:pt x="908808" y="1890319"/>
                  <a:pt x="977318" y="1891717"/>
                </a:cubicBezTo>
                <a:cubicBezTo>
                  <a:pt x="1149199" y="1905467"/>
                  <a:pt x="1199022" y="1906734"/>
                  <a:pt x="1363211" y="1929468"/>
                </a:cubicBezTo>
                <a:cubicBezTo>
                  <a:pt x="1395543" y="1933945"/>
                  <a:pt x="1427461" y="1941049"/>
                  <a:pt x="1459685" y="1946246"/>
                </a:cubicBezTo>
                <a:cubicBezTo>
                  <a:pt x="1470814" y="1948041"/>
                  <a:pt x="1481973" y="1950131"/>
                  <a:pt x="1493241" y="1950440"/>
                </a:cubicBezTo>
                <a:lnTo>
                  <a:pt x="2072081" y="1963024"/>
                </a:lnTo>
                <a:cubicBezTo>
                  <a:pt x="2104239" y="1974209"/>
                  <a:pt x="2136074" y="1986371"/>
                  <a:pt x="2168555" y="1996579"/>
                </a:cubicBezTo>
                <a:cubicBezTo>
                  <a:pt x="2234097" y="2017177"/>
                  <a:pt x="2201648" y="1996232"/>
                  <a:pt x="2235667" y="2021746"/>
                </a:cubicBezTo>
                <a:cubicBezTo>
                  <a:pt x="2257649" y="2054721"/>
                  <a:pt x="2262105" y="2064963"/>
                  <a:pt x="2290195" y="2093053"/>
                </a:cubicBezTo>
                <a:cubicBezTo>
                  <a:pt x="2299310" y="2102168"/>
                  <a:pt x="2309769" y="2109831"/>
                  <a:pt x="2319556" y="2118220"/>
                </a:cubicBezTo>
                <a:cubicBezTo>
                  <a:pt x="2308371" y="2129405"/>
                  <a:pt x="2295882" y="2139424"/>
                  <a:pt x="2286000" y="2151776"/>
                </a:cubicBezTo>
                <a:cubicBezTo>
                  <a:pt x="2271082" y="2170423"/>
                  <a:pt x="2273134" y="2185501"/>
                  <a:pt x="2252445" y="2197915"/>
                </a:cubicBezTo>
                <a:cubicBezTo>
                  <a:pt x="2235302" y="2208201"/>
                  <a:pt x="2183047" y="2213109"/>
                  <a:pt x="2172749" y="2214693"/>
                </a:cubicBezTo>
                <a:cubicBezTo>
                  <a:pt x="2148980" y="2223082"/>
                  <a:pt x="2126015" y="2234244"/>
                  <a:pt x="2101443" y="2239860"/>
                </a:cubicBezTo>
                <a:cubicBezTo>
                  <a:pt x="2050205" y="2251572"/>
                  <a:pt x="1910275" y="2251554"/>
                  <a:pt x="1879134" y="2252444"/>
                </a:cubicBezTo>
                <a:cubicBezTo>
                  <a:pt x="1408081" y="2304783"/>
                  <a:pt x="1754287" y="2269481"/>
                  <a:pt x="595619" y="2244055"/>
                </a:cubicBezTo>
                <a:cubicBezTo>
                  <a:pt x="552084" y="2243100"/>
                  <a:pt x="509053" y="2234146"/>
                  <a:pt x="465589" y="2231471"/>
                </a:cubicBezTo>
                <a:cubicBezTo>
                  <a:pt x="418121" y="2228550"/>
                  <a:pt x="370514" y="2228675"/>
                  <a:pt x="322977" y="2227277"/>
                </a:cubicBezTo>
                <a:cubicBezTo>
                  <a:pt x="241690" y="2206954"/>
                  <a:pt x="302542" y="2215597"/>
                  <a:pt x="209725" y="2223082"/>
                </a:cubicBezTo>
                <a:cubicBezTo>
                  <a:pt x="-5243" y="2240419"/>
                  <a:pt x="75954" y="2214546"/>
                  <a:pt x="0" y="2239860"/>
                </a:cubicBez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Freeform: Shape 22">
            <a:extLst>
              <a:ext uri="{FF2B5EF4-FFF2-40B4-BE49-F238E27FC236}">
                <a16:creationId xmlns:a16="http://schemas.microsoft.com/office/drawing/2014/main" id="{3DEA3F0A-90F8-0BA5-BCD3-A9870FA7320A}"/>
              </a:ext>
            </a:extLst>
          </p:cNvPr>
          <p:cNvSpPr/>
          <p:nvPr/>
        </p:nvSpPr>
        <p:spPr>
          <a:xfrm>
            <a:off x="6373946" y="2660885"/>
            <a:ext cx="1527802" cy="1404466"/>
          </a:xfrm>
          <a:custGeom>
            <a:avLst/>
            <a:gdLst>
              <a:gd name="connsiteX0" fmla="*/ 587419 w 1434708"/>
              <a:gd name="connsiteY0" fmla="*/ 0 h 931178"/>
              <a:gd name="connsiteX1" fmla="*/ 1153676 w 1434708"/>
              <a:gd name="connsiteY1" fmla="*/ 180363 h 931178"/>
              <a:gd name="connsiteX2" fmla="*/ 314777 w 1434708"/>
              <a:gd name="connsiteY2" fmla="*/ 243281 h 931178"/>
              <a:gd name="connsiteX3" fmla="*/ 1325651 w 1434708"/>
              <a:gd name="connsiteY3" fmla="*/ 448811 h 931178"/>
              <a:gd name="connsiteX4" fmla="*/ 190 w 1434708"/>
              <a:gd name="connsiteY4" fmla="*/ 570451 h 931178"/>
              <a:gd name="connsiteX5" fmla="*/ 1434708 w 1434708"/>
              <a:gd name="connsiteY5" fmla="*/ 931178 h 93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708" h="931178">
                <a:moveTo>
                  <a:pt x="587419" y="0"/>
                </a:moveTo>
                <a:cubicBezTo>
                  <a:pt x="893267" y="69908"/>
                  <a:pt x="1199116" y="139816"/>
                  <a:pt x="1153676" y="180363"/>
                </a:cubicBezTo>
                <a:cubicBezTo>
                  <a:pt x="1108236" y="220910"/>
                  <a:pt x="286114" y="198540"/>
                  <a:pt x="314777" y="243281"/>
                </a:cubicBezTo>
                <a:cubicBezTo>
                  <a:pt x="343439" y="288022"/>
                  <a:pt x="1378082" y="394283"/>
                  <a:pt x="1325651" y="448811"/>
                </a:cubicBezTo>
                <a:cubicBezTo>
                  <a:pt x="1273220" y="503339"/>
                  <a:pt x="-17986" y="490057"/>
                  <a:pt x="190" y="570451"/>
                </a:cubicBezTo>
                <a:cubicBezTo>
                  <a:pt x="18366" y="650845"/>
                  <a:pt x="726537" y="791011"/>
                  <a:pt x="1434708" y="931178"/>
                </a:cubicBezTo>
              </a:path>
            </a:pathLst>
          </a:custGeom>
          <a:ln w="19050">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24" name="Oval 23">
            <a:extLst>
              <a:ext uri="{FF2B5EF4-FFF2-40B4-BE49-F238E27FC236}">
                <a16:creationId xmlns:a16="http://schemas.microsoft.com/office/drawing/2014/main" id="{CC8DD696-08A1-1A19-D9B0-F0428283F81D}"/>
              </a:ext>
            </a:extLst>
          </p:cNvPr>
          <p:cNvSpPr/>
          <p:nvPr/>
        </p:nvSpPr>
        <p:spPr>
          <a:xfrm>
            <a:off x="8257917" y="4177320"/>
            <a:ext cx="145997" cy="130628"/>
          </a:xfrm>
          <a:prstGeom prst="ellipse">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Oval 24">
            <a:extLst>
              <a:ext uri="{FF2B5EF4-FFF2-40B4-BE49-F238E27FC236}">
                <a16:creationId xmlns:a16="http://schemas.microsoft.com/office/drawing/2014/main" id="{B38E816D-E1BD-D767-BA03-6ABE8AAAB7DB}"/>
              </a:ext>
            </a:extLst>
          </p:cNvPr>
          <p:cNvSpPr/>
          <p:nvPr/>
        </p:nvSpPr>
        <p:spPr>
          <a:xfrm>
            <a:off x="6979625" y="2611006"/>
            <a:ext cx="145997" cy="130628"/>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Oval 29">
            <a:extLst>
              <a:ext uri="{FF2B5EF4-FFF2-40B4-BE49-F238E27FC236}">
                <a16:creationId xmlns:a16="http://schemas.microsoft.com/office/drawing/2014/main" id="{A8EF6A9D-F024-24D5-6B05-E7B9F22A77CF}"/>
              </a:ext>
            </a:extLst>
          </p:cNvPr>
          <p:cNvSpPr/>
          <p:nvPr/>
        </p:nvSpPr>
        <p:spPr>
          <a:xfrm>
            <a:off x="10356015" y="2602326"/>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FFCEE9E3-7852-F623-2B81-1C51070D9B8C}"/>
                  </a:ext>
                </a:extLst>
              </p:cNvPr>
              <p:cNvSpPr txBox="1"/>
              <p:nvPr/>
            </p:nvSpPr>
            <p:spPr>
              <a:xfrm>
                <a:off x="6655205" y="3451106"/>
                <a:ext cx="822678"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chemeClr val="accent1"/>
                          </a:solidFill>
                          <a:latin typeface="Cambria Math" panose="02040503050406030204" pitchFamily="18" charset="0"/>
                        </a:rPr>
                        <m:t>𝑏𝑓𝑠</m:t>
                      </m:r>
                    </m:oMath>
                  </m:oMathPara>
                </a14:m>
                <a:endParaRPr lang="en-GB" b="0" i="1" dirty="0">
                  <a:solidFill>
                    <a:schemeClr val="accent1"/>
                  </a:solidFill>
                  <a:latin typeface="Cambria Math" panose="02040503050406030204" pitchFamily="18" charset="0"/>
                </a:endParaRPr>
              </a:p>
            </p:txBody>
          </p:sp>
        </mc:Choice>
        <mc:Fallback xmlns="">
          <p:sp>
            <p:nvSpPr>
              <p:cNvPr id="31" name="TextBox 30">
                <a:extLst>
                  <a:ext uri="{FF2B5EF4-FFF2-40B4-BE49-F238E27FC236}">
                    <a16:creationId xmlns:a16="http://schemas.microsoft.com/office/drawing/2014/main" id="{FFCEE9E3-7852-F623-2B81-1C51070D9B8C}"/>
                  </a:ext>
                </a:extLst>
              </p:cNvPr>
              <p:cNvSpPr txBox="1">
                <a:spLocks noRot="1" noChangeAspect="1" noMove="1" noResize="1" noEditPoints="1" noAdjustHandles="1" noChangeArrowheads="1" noChangeShapeType="1" noTextEdit="1"/>
              </p:cNvSpPr>
              <p:nvPr/>
            </p:nvSpPr>
            <p:spPr>
              <a:xfrm>
                <a:off x="6655205" y="3451106"/>
                <a:ext cx="822678" cy="276999"/>
              </a:xfrm>
              <a:prstGeom prst="rect">
                <a:avLst/>
              </a:prstGeom>
              <a:blipFill>
                <a:blip r:embed="rId7"/>
                <a:stretch>
                  <a:fillRect r="-9630" b="-34783"/>
                </a:stretch>
              </a:blipFill>
            </p:spPr>
            <p:txBody>
              <a:bodyPr/>
              <a:lstStyle/>
              <a:p>
                <a:r>
                  <a:rPr lang="de-DE">
                    <a:noFill/>
                  </a:rPr>
                  <a:t> </a:t>
                </a:r>
              </a:p>
            </p:txBody>
          </p:sp>
        </mc:Fallback>
      </mc:AlternateContent>
      <p:sp>
        <p:nvSpPr>
          <p:cNvPr id="33" name="Freeform: Shape 32">
            <a:extLst>
              <a:ext uri="{FF2B5EF4-FFF2-40B4-BE49-F238E27FC236}">
                <a16:creationId xmlns:a16="http://schemas.microsoft.com/office/drawing/2014/main" id="{E06344DB-FA6B-AD17-7D9D-C91AFF696C5C}"/>
              </a:ext>
            </a:extLst>
          </p:cNvPr>
          <p:cNvSpPr/>
          <p:nvPr/>
        </p:nvSpPr>
        <p:spPr>
          <a:xfrm rot="2676860">
            <a:off x="8045252" y="4067115"/>
            <a:ext cx="287508" cy="88358"/>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34" name="Freeform: Shape 33">
            <a:extLst>
              <a:ext uri="{FF2B5EF4-FFF2-40B4-BE49-F238E27FC236}">
                <a16:creationId xmlns:a16="http://schemas.microsoft.com/office/drawing/2014/main" id="{C3BBDDCA-73A2-6508-4D3A-F2C201365AAD}"/>
              </a:ext>
            </a:extLst>
          </p:cNvPr>
          <p:cNvSpPr/>
          <p:nvPr/>
        </p:nvSpPr>
        <p:spPr>
          <a:xfrm rot="7938953" flipV="1">
            <a:off x="8103818" y="3155414"/>
            <a:ext cx="2435442" cy="485182"/>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40" name="Oval 39">
            <a:extLst>
              <a:ext uri="{FF2B5EF4-FFF2-40B4-BE49-F238E27FC236}">
                <a16:creationId xmlns:a16="http://schemas.microsoft.com/office/drawing/2014/main" id="{3AB8E725-C48C-B27A-21A0-36CDCB028914}"/>
              </a:ext>
            </a:extLst>
          </p:cNvPr>
          <p:cNvSpPr/>
          <p:nvPr/>
        </p:nvSpPr>
        <p:spPr>
          <a:xfrm>
            <a:off x="6336649" y="3451106"/>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7" name="Oval 56">
            <a:extLst>
              <a:ext uri="{FF2B5EF4-FFF2-40B4-BE49-F238E27FC236}">
                <a16:creationId xmlns:a16="http://schemas.microsoft.com/office/drawing/2014/main" id="{3A031A54-3E01-259F-9388-31FB6A97F6AF}"/>
              </a:ext>
            </a:extLst>
          </p:cNvPr>
          <p:cNvSpPr/>
          <p:nvPr/>
        </p:nvSpPr>
        <p:spPr>
          <a:xfrm>
            <a:off x="6098038" y="3106393"/>
            <a:ext cx="145997" cy="130628"/>
          </a:xfrm>
          <a:prstGeom prst="ellipse">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Freeform: Shape 62">
            <a:extLst>
              <a:ext uri="{FF2B5EF4-FFF2-40B4-BE49-F238E27FC236}">
                <a16:creationId xmlns:a16="http://schemas.microsoft.com/office/drawing/2014/main" id="{904B200F-8703-716B-5830-7F2BDE3484B5}"/>
              </a:ext>
            </a:extLst>
          </p:cNvPr>
          <p:cNvSpPr/>
          <p:nvPr/>
        </p:nvSpPr>
        <p:spPr>
          <a:xfrm rot="15377875">
            <a:off x="6126374" y="3334220"/>
            <a:ext cx="267549" cy="77830"/>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6" name="Freeform: Shape 65">
            <a:extLst>
              <a:ext uri="{FF2B5EF4-FFF2-40B4-BE49-F238E27FC236}">
                <a16:creationId xmlns:a16="http://schemas.microsoft.com/office/drawing/2014/main" id="{D7426123-C009-FF1C-5F8F-8A77571FABE7}"/>
              </a:ext>
            </a:extLst>
          </p:cNvPr>
          <p:cNvSpPr/>
          <p:nvPr/>
        </p:nvSpPr>
        <p:spPr>
          <a:xfrm rot="10507341" flipV="1">
            <a:off x="3713329" y="2446072"/>
            <a:ext cx="2363117" cy="779272"/>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1" name="Freeform: Shape 70">
            <a:extLst>
              <a:ext uri="{FF2B5EF4-FFF2-40B4-BE49-F238E27FC236}">
                <a16:creationId xmlns:a16="http://schemas.microsoft.com/office/drawing/2014/main" id="{47686A76-C1A4-AA12-9825-6ED2A954A4EE}"/>
              </a:ext>
            </a:extLst>
          </p:cNvPr>
          <p:cNvSpPr/>
          <p:nvPr/>
        </p:nvSpPr>
        <p:spPr>
          <a:xfrm>
            <a:off x="3039081" y="2714613"/>
            <a:ext cx="1527802" cy="1404466"/>
          </a:xfrm>
          <a:custGeom>
            <a:avLst/>
            <a:gdLst>
              <a:gd name="connsiteX0" fmla="*/ 587419 w 1434708"/>
              <a:gd name="connsiteY0" fmla="*/ 0 h 931178"/>
              <a:gd name="connsiteX1" fmla="*/ 1153676 w 1434708"/>
              <a:gd name="connsiteY1" fmla="*/ 180363 h 931178"/>
              <a:gd name="connsiteX2" fmla="*/ 314777 w 1434708"/>
              <a:gd name="connsiteY2" fmla="*/ 243281 h 931178"/>
              <a:gd name="connsiteX3" fmla="*/ 1325651 w 1434708"/>
              <a:gd name="connsiteY3" fmla="*/ 448811 h 931178"/>
              <a:gd name="connsiteX4" fmla="*/ 190 w 1434708"/>
              <a:gd name="connsiteY4" fmla="*/ 570451 h 931178"/>
              <a:gd name="connsiteX5" fmla="*/ 1434708 w 1434708"/>
              <a:gd name="connsiteY5" fmla="*/ 931178 h 93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708" h="931178">
                <a:moveTo>
                  <a:pt x="587419" y="0"/>
                </a:moveTo>
                <a:cubicBezTo>
                  <a:pt x="893267" y="69908"/>
                  <a:pt x="1199116" y="139816"/>
                  <a:pt x="1153676" y="180363"/>
                </a:cubicBezTo>
                <a:cubicBezTo>
                  <a:pt x="1108236" y="220910"/>
                  <a:pt x="286114" y="198540"/>
                  <a:pt x="314777" y="243281"/>
                </a:cubicBezTo>
                <a:cubicBezTo>
                  <a:pt x="343439" y="288022"/>
                  <a:pt x="1378082" y="394283"/>
                  <a:pt x="1325651" y="448811"/>
                </a:cubicBezTo>
                <a:cubicBezTo>
                  <a:pt x="1273220" y="503339"/>
                  <a:pt x="-17986" y="490057"/>
                  <a:pt x="190" y="570451"/>
                </a:cubicBezTo>
                <a:cubicBezTo>
                  <a:pt x="18366" y="650845"/>
                  <a:pt x="726537" y="791011"/>
                  <a:pt x="1434708" y="931178"/>
                </a:cubicBezTo>
              </a:path>
            </a:pathLst>
          </a:custGeom>
          <a:ln>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2" name="Freeform: Shape 71">
            <a:extLst>
              <a:ext uri="{FF2B5EF4-FFF2-40B4-BE49-F238E27FC236}">
                <a16:creationId xmlns:a16="http://schemas.microsoft.com/office/drawing/2014/main" id="{AC8F1DE7-4667-4E8F-A74E-15D26DFBDD55}"/>
              </a:ext>
            </a:extLst>
          </p:cNvPr>
          <p:cNvSpPr/>
          <p:nvPr/>
        </p:nvSpPr>
        <p:spPr>
          <a:xfrm>
            <a:off x="9823532" y="2690687"/>
            <a:ext cx="1527802" cy="1404466"/>
          </a:xfrm>
          <a:custGeom>
            <a:avLst/>
            <a:gdLst>
              <a:gd name="connsiteX0" fmla="*/ 587419 w 1434708"/>
              <a:gd name="connsiteY0" fmla="*/ 0 h 931178"/>
              <a:gd name="connsiteX1" fmla="*/ 1153676 w 1434708"/>
              <a:gd name="connsiteY1" fmla="*/ 180363 h 931178"/>
              <a:gd name="connsiteX2" fmla="*/ 314777 w 1434708"/>
              <a:gd name="connsiteY2" fmla="*/ 243281 h 931178"/>
              <a:gd name="connsiteX3" fmla="*/ 1325651 w 1434708"/>
              <a:gd name="connsiteY3" fmla="*/ 448811 h 931178"/>
              <a:gd name="connsiteX4" fmla="*/ 190 w 1434708"/>
              <a:gd name="connsiteY4" fmla="*/ 570451 h 931178"/>
              <a:gd name="connsiteX5" fmla="*/ 1434708 w 1434708"/>
              <a:gd name="connsiteY5" fmla="*/ 931178 h 931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708" h="931178">
                <a:moveTo>
                  <a:pt x="587419" y="0"/>
                </a:moveTo>
                <a:cubicBezTo>
                  <a:pt x="893267" y="69908"/>
                  <a:pt x="1199116" y="139816"/>
                  <a:pt x="1153676" y="180363"/>
                </a:cubicBezTo>
                <a:cubicBezTo>
                  <a:pt x="1108236" y="220910"/>
                  <a:pt x="286114" y="198540"/>
                  <a:pt x="314777" y="243281"/>
                </a:cubicBezTo>
                <a:cubicBezTo>
                  <a:pt x="343439" y="288022"/>
                  <a:pt x="1378082" y="394283"/>
                  <a:pt x="1325651" y="448811"/>
                </a:cubicBezTo>
                <a:cubicBezTo>
                  <a:pt x="1273220" y="503339"/>
                  <a:pt x="-17986" y="490057"/>
                  <a:pt x="190" y="570451"/>
                </a:cubicBezTo>
                <a:cubicBezTo>
                  <a:pt x="18366" y="650845"/>
                  <a:pt x="726537" y="791011"/>
                  <a:pt x="1434708" y="931178"/>
                </a:cubicBezTo>
              </a:path>
            </a:pathLst>
          </a:custGeom>
          <a:ln>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73" name="Oval 72">
            <a:extLst>
              <a:ext uri="{FF2B5EF4-FFF2-40B4-BE49-F238E27FC236}">
                <a16:creationId xmlns:a16="http://schemas.microsoft.com/office/drawing/2014/main" id="{D5DBFACE-3038-0588-7987-046AC856DB41}"/>
              </a:ext>
            </a:extLst>
          </p:cNvPr>
          <p:cNvSpPr/>
          <p:nvPr/>
        </p:nvSpPr>
        <p:spPr>
          <a:xfrm>
            <a:off x="3555940" y="2618435"/>
            <a:ext cx="145997" cy="130628"/>
          </a:xfrm>
          <a:prstGeom prst="ellipse">
            <a:avLst/>
          </a:prstGeom>
          <a:solidFill>
            <a:schemeClr val="accent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1" name="Freeform: Shape 80">
            <a:extLst>
              <a:ext uri="{FF2B5EF4-FFF2-40B4-BE49-F238E27FC236}">
                <a16:creationId xmlns:a16="http://schemas.microsoft.com/office/drawing/2014/main" id="{CFE896EB-C6D1-C4D0-6EBD-E6DB8E3A61A3}"/>
              </a:ext>
            </a:extLst>
          </p:cNvPr>
          <p:cNvSpPr/>
          <p:nvPr/>
        </p:nvSpPr>
        <p:spPr>
          <a:xfrm rot="18357787">
            <a:off x="3033469" y="5027984"/>
            <a:ext cx="863868" cy="137261"/>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3" name="Oval 82">
            <a:extLst>
              <a:ext uri="{FF2B5EF4-FFF2-40B4-BE49-F238E27FC236}">
                <a16:creationId xmlns:a16="http://schemas.microsoft.com/office/drawing/2014/main" id="{3794816C-5EC9-E5FC-F5CE-ADA183BB4895}"/>
              </a:ext>
            </a:extLst>
          </p:cNvPr>
          <p:cNvSpPr/>
          <p:nvPr/>
        </p:nvSpPr>
        <p:spPr>
          <a:xfrm>
            <a:off x="6647012" y="5480286"/>
            <a:ext cx="2153643" cy="815732"/>
          </a:xfrm>
          <a:prstGeom prst="ellipse">
            <a:avLst/>
          </a:prstGeom>
          <a:solidFill>
            <a:srgbClr val="E0EFE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84" name="TextBox 83">
                <a:extLst>
                  <a:ext uri="{FF2B5EF4-FFF2-40B4-BE49-F238E27FC236}">
                    <a16:creationId xmlns:a16="http://schemas.microsoft.com/office/drawing/2014/main" id="{E276E5B0-7197-248A-1A16-95A9DB4C0F15}"/>
                  </a:ext>
                </a:extLst>
              </p:cNvPr>
              <p:cNvSpPr txBox="1"/>
              <p:nvPr/>
            </p:nvSpPr>
            <p:spPr>
              <a:xfrm>
                <a:off x="6532275" y="5749260"/>
                <a:ext cx="2078435"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𝑆h𝑎𝑑𝑜𝑤</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𝑁𝑜𝑑𝑒𝑠</m:t>
                      </m:r>
                    </m:oMath>
                  </m:oMathPara>
                </a14:m>
                <a:endParaRPr lang="en-GB" b="0" i="1" dirty="0">
                  <a:solidFill>
                    <a:srgbClr val="00B050"/>
                  </a:solidFill>
                  <a:latin typeface="Cambria Math" panose="02040503050406030204" pitchFamily="18" charset="0"/>
                </a:endParaRPr>
              </a:p>
            </p:txBody>
          </p:sp>
        </mc:Choice>
        <mc:Fallback xmlns="">
          <p:sp>
            <p:nvSpPr>
              <p:cNvPr id="84" name="TextBox 83">
                <a:extLst>
                  <a:ext uri="{FF2B5EF4-FFF2-40B4-BE49-F238E27FC236}">
                    <a16:creationId xmlns:a16="http://schemas.microsoft.com/office/drawing/2014/main" id="{E276E5B0-7197-248A-1A16-95A9DB4C0F15}"/>
                  </a:ext>
                </a:extLst>
              </p:cNvPr>
              <p:cNvSpPr txBox="1">
                <a:spLocks noRot="1" noChangeAspect="1" noMove="1" noResize="1" noEditPoints="1" noAdjustHandles="1" noChangeArrowheads="1" noChangeShapeType="1" noTextEdit="1"/>
              </p:cNvSpPr>
              <p:nvPr/>
            </p:nvSpPr>
            <p:spPr>
              <a:xfrm>
                <a:off x="6532275" y="5749260"/>
                <a:ext cx="2078435" cy="276999"/>
              </a:xfrm>
              <a:prstGeom prst="rect">
                <a:avLst/>
              </a:prstGeom>
              <a:blipFill>
                <a:blip r:embed="rId8"/>
                <a:stretch>
                  <a:fillRect r="-880" b="-8696"/>
                </a:stretch>
              </a:blipFill>
            </p:spPr>
            <p:txBody>
              <a:bodyPr/>
              <a:lstStyle/>
              <a:p>
                <a:r>
                  <a:rPr lang="de-DE">
                    <a:noFill/>
                  </a:rPr>
                  <a:t> </a:t>
                </a:r>
              </a:p>
            </p:txBody>
          </p:sp>
        </mc:Fallback>
      </mc:AlternateContent>
      <p:sp>
        <p:nvSpPr>
          <p:cNvPr id="85" name="Freeform: Shape 84">
            <a:extLst>
              <a:ext uri="{FF2B5EF4-FFF2-40B4-BE49-F238E27FC236}">
                <a16:creationId xmlns:a16="http://schemas.microsoft.com/office/drawing/2014/main" id="{D8613169-345B-49CF-1E0C-7BEC2A44A915}"/>
              </a:ext>
            </a:extLst>
          </p:cNvPr>
          <p:cNvSpPr/>
          <p:nvPr/>
        </p:nvSpPr>
        <p:spPr>
          <a:xfrm rot="16877337" flipV="1">
            <a:off x="7545840" y="4826549"/>
            <a:ext cx="1209098" cy="175913"/>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7" name="Freeform: Shape 86">
            <a:extLst>
              <a:ext uri="{FF2B5EF4-FFF2-40B4-BE49-F238E27FC236}">
                <a16:creationId xmlns:a16="http://schemas.microsoft.com/office/drawing/2014/main" id="{D40A2495-AFFF-87D9-8830-00509550CA8F}"/>
              </a:ext>
            </a:extLst>
          </p:cNvPr>
          <p:cNvSpPr/>
          <p:nvPr/>
        </p:nvSpPr>
        <p:spPr>
          <a:xfrm rot="8791114">
            <a:off x="3468017" y="4426157"/>
            <a:ext cx="3194388" cy="176083"/>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88" name="Arrow: Down 87">
            <a:extLst>
              <a:ext uri="{FF2B5EF4-FFF2-40B4-BE49-F238E27FC236}">
                <a16:creationId xmlns:a16="http://schemas.microsoft.com/office/drawing/2014/main" id="{5EA51C45-40F8-7B62-D7F6-197A7A557B37}"/>
              </a:ext>
            </a:extLst>
          </p:cNvPr>
          <p:cNvSpPr/>
          <p:nvPr/>
        </p:nvSpPr>
        <p:spPr>
          <a:xfrm rot="3421007">
            <a:off x="8143928" y="645344"/>
            <a:ext cx="94625" cy="2573716"/>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0" name="Oval 89">
            <a:extLst>
              <a:ext uri="{FF2B5EF4-FFF2-40B4-BE49-F238E27FC236}">
                <a16:creationId xmlns:a16="http://schemas.microsoft.com/office/drawing/2014/main" id="{841E1663-140C-C25D-C769-C4E763D9514B}"/>
              </a:ext>
            </a:extLst>
          </p:cNvPr>
          <p:cNvSpPr/>
          <p:nvPr/>
        </p:nvSpPr>
        <p:spPr>
          <a:xfrm>
            <a:off x="9068129" y="735074"/>
            <a:ext cx="2153643" cy="815732"/>
          </a:xfrm>
          <a:prstGeom prst="ellipse">
            <a:avLst/>
          </a:prstGeom>
          <a:solidFill>
            <a:srgbClr val="F8E0E4"/>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91" name="TextBox 90">
                <a:extLst>
                  <a:ext uri="{FF2B5EF4-FFF2-40B4-BE49-F238E27FC236}">
                    <a16:creationId xmlns:a16="http://schemas.microsoft.com/office/drawing/2014/main" id="{E21191C1-5457-0236-B73C-71A6651881B5}"/>
                  </a:ext>
                </a:extLst>
              </p:cNvPr>
              <p:cNvSpPr txBox="1"/>
              <p:nvPr/>
            </p:nvSpPr>
            <p:spPr>
              <a:xfrm>
                <a:off x="9393938" y="1020045"/>
                <a:ext cx="132305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smtClean="0">
                          <a:solidFill>
                            <a:srgbClr val="00B050"/>
                          </a:solidFill>
                          <a:latin typeface="Cambria Math" panose="02040503050406030204" pitchFamily="18" charset="0"/>
                        </a:rPr>
                        <m:t> </m:t>
                      </m:r>
                      <m:r>
                        <a:rPr lang="en-GB" b="0" i="1" smtClean="0">
                          <a:solidFill>
                            <a:srgbClr val="FF0000"/>
                          </a:solidFill>
                          <a:latin typeface="Cambria Math" panose="02040503050406030204" pitchFamily="18" charset="0"/>
                        </a:rPr>
                        <m:t>𝐵𝐹𝑆</m:t>
                      </m:r>
                    </m:oMath>
                  </m:oMathPara>
                </a14:m>
                <a:endParaRPr lang="en-GB" b="0" i="1" dirty="0">
                  <a:solidFill>
                    <a:srgbClr val="00B050"/>
                  </a:solidFill>
                  <a:latin typeface="Cambria Math" panose="02040503050406030204" pitchFamily="18" charset="0"/>
                </a:endParaRPr>
              </a:p>
            </p:txBody>
          </p:sp>
        </mc:Choice>
        <mc:Fallback xmlns="">
          <p:sp>
            <p:nvSpPr>
              <p:cNvPr id="91" name="TextBox 90">
                <a:extLst>
                  <a:ext uri="{FF2B5EF4-FFF2-40B4-BE49-F238E27FC236}">
                    <a16:creationId xmlns:a16="http://schemas.microsoft.com/office/drawing/2014/main" id="{E21191C1-5457-0236-B73C-71A6651881B5}"/>
                  </a:ext>
                </a:extLst>
              </p:cNvPr>
              <p:cNvSpPr txBox="1">
                <a:spLocks noRot="1" noChangeAspect="1" noMove="1" noResize="1" noEditPoints="1" noAdjustHandles="1" noChangeArrowheads="1" noChangeShapeType="1" noTextEdit="1"/>
              </p:cNvSpPr>
              <p:nvPr/>
            </p:nvSpPr>
            <p:spPr>
              <a:xfrm>
                <a:off x="9393938" y="1020045"/>
                <a:ext cx="1323052" cy="276999"/>
              </a:xfrm>
              <a:prstGeom prst="rect">
                <a:avLst/>
              </a:prstGeom>
              <a:blipFill>
                <a:blip r:embed="rId9"/>
                <a:stretch>
                  <a:fillRect b="-869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2" name="TextBox 91">
                <a:extLst>
                  <a:ext uri="{FF2B5EF4-FFF2-40B4-BE49-F238E27FC236}">
                    <a16:creationId xmlns:a16="http://schemas.microsoft.com/office/drawing/2014/main" id="{CA5158E4-BBE7-B910-4BC8-518C4BAE9C43}"/>
                  </a:ext>
                </a:extLst>
              </p:cNvPr>
              <p:cNvSpPr txBox="1"/>
              <p:nvPr/>
            </p:nvSpPr>
            <p:spPr>
              <a:xfrm>
                <a:off x="3388898" y="3518684"/>
                <a:ext cx="822678"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chemeClr val="accent1"/>
                          </a:solidFill>
                          <a:latin typeface="Cambria Math" panose="02040503050406030204" pitchFamily="18" charset="0"/>
                        </a:rPr>
                        <m:t>𝑏𝑓𝑠</m:t>
                      </m:r>
                    </m:oMath>
                  </m:oMathPara>
                </a14:m>
                <a:endParaRPr lang="en-GB" b="0" i="1" dirty="0">
                  <a:solidFill>
                    <a:schemeClr val="accent1"/>
                  </a:solidFill>
                  <a:latin typeface="Cambria Math" panose="02040503050406030204" pitchFamily="18" charset="0"/>
                </a:endParaRPr>
              </a:p>
            </p:txBody>
          </p:sp>
        </mc:Choice>
        <mc:Fallback xmlns="">
          <p:sp>
            <p:nvSpPr>
              <p:cNvPr id="92" name="TextBox 91">
                <a:extLst>
                  <a:ext uri="{FF2B5EF4-FFF2-40B4-BE49-F238E27FC236}">
                    <a16:creationId xmlns:a16="http://schemas.microsoft.com/office/drawing/2014/main" id="{CA5158E4-BBE7-B910-4BC8-518C4BAE9C43}"/>
                  </a:ext>
                </a:extLst>
              </p:cNvPr>
              <p:cNvSpPr txBox="1">
                <a:spLocks noRot="1" noChangeAspect="1" noMove="1" noResize="1" noEditPoints="1" noAdjustHandles="1" noChangeArrowheads="1" noChangeShapeType="1" noTextEdit="1"/>
              </p:cNvSpPr>
              <p:nvPr/>
            </p:nvSpPr>
            <p:spPr>
              <a:xfrm>
                <a:off x="3388898" y="3518684"/>
                <a:ext cx="822678" cy="276999"/>
              </a:xfrm>
              <a:prstGeom prst="rect">
                <a:avLst/>
              </a:prstGeom>
              <a:blipFill>
                <a:blip r:embed="rId10"/>
                <a:stretch>
                  <a:fillRect r="-9630" b="-347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3" name="TextBox 92">
                <a:extLst>
                  <a:ext uri="{FF2B5EF4-FFF2-40B4-BE49-F238E27FC236}">
                    <a16:creationId xmlns:a16="http://schemas.microsoft.com/office/drawing/2014/main" id="{243DE302-6DC7-2FAB-7792-CC78445E1F95}"/>
                  </a:ext>
                </a:extLst>
              </p:cNvPr>
              <p:cNvSpPr txBox="1"/>
              <p:nvPr/>
            </p:nvSpPr>
            <p:spPr>
              <a:xfrm>
                <a:off x="10087098" y="3483628"/>
                <a:ext cx="822678"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chemeClr val="accent1"/>
                          </a:solidFill>
                          <a:latin typeface="Cambria Math" panose="02040503050406030204" pitchFamily="18" charset="0"/>
                        </a:rPr>
                        <m:t>𝑏𝑓𝑠</m:t>
                      </m:r>
                    </m:oMath>
                  </m:oMathPara>
                </a14:m>
                <a:endParaRPr lang="en-GB" b="0" i="1" dirty="0">
                  <a:solidFill>
                    <a:schemeClr val="accent1"/>
                  </a:solidFill>
                  <a:latin typeface="Cambria Math" panose="02040503050406030204" pitchFamily="18" charset="0"/>
                </a:endParaRPr>
              </a:p>
            </p:txBody>
          </p:sp>
        </mc:Choice>
        <mc:Fallback xmlns="">
          <p:sp>
            <p:nvSpPr>
              <p:cNvPr id="93" name="TextBox 92">
                <a:extLst>
                  <a:ext uri="{FF2B5EF4-FFF2-40B4-BE49-F238E27FC236}">
                    <a16:creationId xmlns:a16="http://schemas.microsoft.com/office/drawing/2014/main" id="{243DE302-6DC7-2FAB-7792-CC78445E1F95}"/>
                  </a:ext>
                </a:extLst>
              </p:cNvPr>
              <p:cNvSpPr txBox="1">
                <a:spLocks noRot="1" noChangeAspect="1" noMove="1" noResize="1" noEditPoints="1" noAdjustHandles="1" noChangeArrowheads="1" noChangeShapeType="1" noTextEdit="1"/>
              </p:cNvSpPr>
              <p:nvPr/>
            </p:nvSpPr>
            <p:spPr>
              <a:xfrm>
                <a:off x="10087098" y="3483628"/>
                <a:ext cx="822678" cy="276999"/>
              </a:xfrm>
              <a:prstGeom prst="rect">
                <a:avLst/>
              </a:prstGeom>
              <a:blipFill>
                <a:blip r:embed="rId11"/>
                <a:stretch>
                  <a:fillRect r="-9630" b="-34783"/>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4" name="TextBox 93">
                <a:extLst>
                  <a:ext uri="{FF2B5EF4-FFF2-40B4-BE49-F238E27FC236}">
                    <a16:creationId xmlns:a16="http://schemas.microsoft.com/office/drawing/2014/main" id="{1880CBC4-9220-876A-CAFA-604C419680A9}"/>
                  </a:ext>
                </a:extLst>
              </p:cNvPr>
              <p:cNvSpPr txBox="1"/>
              <p:nvPr/>
            </p:nvSpPr>
            <p:spPr>
              <a:xfrm>
                <a:off x="4349019" y="2141229"/>
                <a:ext cx="132305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smtClean="0">
                          <a:solidFill>
                            <a:srgbClr val="00B050"/>
                          </a:solidFill>
                          <a:latin typeface="Cambria Math" panose="02040503050406030204" pitchFamily="18" charset="0"/>
                        </a:rPr>
                        <m:t> </m:t>
                      </m:r>
                      <m:r>
                        <a:rPr lang="en-GB" b="0" i="1" smtClean="0">
                          <a:solidFill>
                            <a:srgbClr val="FF0000"/>
                          </a:solidFill>
                          <a:latin typeface="Cambria Math" panose="02040503050406030204" pitchFamily="18" charset="0"/>
                        </a:rPr>
                        <m:t>𝐵𝐹𝑆</m:t>
                      </m:r>
                    </m:oMath>
                  </m:oMathPara>
                </a14:m>
                <a:endParaRPr lang="en-GB" b="0" i="1" dirty="0">
                  <a:solidFill>
                    <a:srgbClr val="00B050"/>
                  </a:solidFill>
                  <a:latin typeface="Cambria Math" panose="02040503050406030204" pitchFamily="18" charset="0"/>
                </a:endParaRPr>
              </a:p>
            </p:txBody>
          </p:sp>
        </mc:Choice>
        <mc:Fallback xmlns="">
          <p:sp>
            <p:nvSpPr>
              <p:cNvPr id="94" name="TextBox 93">
                <a:extLst>
                  <a:ext uri="{FF2B5EF4-FFF2-40B4-BE49-F238E27FC236}">
                    <a16:creationId xmlns:a16="http://schemas.microsoft.com/office/drawing/2014/main" id="{1880CBC4-9220-876A-CAFA-604C419680A9}"/>
                  </a:ext>
                </a:extLst>
              </p:cNvPr>
              <p:cNvSpPr txBox="1">
                <a:spLocks noRot="1" noChangeAspect="1" noMove="1" noResize="1" noEditPoints="1" noAdjustHandles="1" noChangeArrowheads="1" noChangeShapeType="1" noTextEdit="1"/>
              </p:cNvSpPr>
              <p:nvPr/>
            </p:nvSpPr>
            <p:spPr>
              <a:xfrm>
                <a:off x="4349019" y="2141229"/>
                <a:ext cx="1323052" cy="276999"/>
              </a:xfrm>
              <a:prstGeom prst="rect">
                <a:avLst/>
              </a:prstGeom>
              <a:blipFill>
                <a:blip r:embed="rId12"/>
                <a:stretch>
                  <a:fillRect b="-8696"/>
                </a:stretch>
              </a:blipFill>
            </p:spPr>
            <p:txBody>
              <a:bodyPr/>
              <a:lstStyle/>
              <a:p>
                <a:r>
                  <a:rPr lang="de-DE">
                    <a:noFill/>
                  </a:rPr>
                  <a:t> </a:t>
                </a:r>
              </a:p>
            </p:txBody>
          </p:sp>
        </mc:Fallback>
      </mc:AlternateContent>
      <mc:AlternateContent xmlns:mc="http://schemas.openxmlformats.org/markup-compatibility/2006" xmlns:a14="http://schemas.microsoft.com/office/drawing/2010/main">
        <mc:Choice Requires="a14">
          <p:sp>
            <p:nvSpPr>
              <p:cNvPr id="95" name="TextBox 94">
                <a:extLst>
                  <a:ext uri="{FF2B5EF4-FFF2-40B4-BE49-F238E27FC236}">
                    <a16:creationId xmlns:a16="http://schemas.microsoft.com/office/drawing/2014/main" id="{8B05DFA7-A4BB-2705-5B59-A3CF2C3E0844}"/>
                  </a:ext>
                </a:extLst>
              </p:cNvPr>
              <p:cNvSpPr txBox="1"/>
              <p:nvPr/>
            </p:nvSpPr>
            <p:spPr>
              <a:xfrm>
                <a:off x="8354989" y="2740612"/>
                <a:ext cx="1323052" cy="276999"/>
              </a:xfrm>
              <a:prstGeom prst="rect">
                <a:avLst/>
              </a:prstGeom>
              <a:noFill/>
            </p:spPr>
            <p:txBody>
              <a:bodyPr wrap="square" lIns="0" tIns="0" rIns="0" bIns="0" rtlCol="0">
                <a:spAutoFit/>
              </a:bodyPr>
              <a:lstStyle/>
              <a:p>
                <a:pPr lvl="1" algn="ctr"/>
                <a14:m>
                  <m:oMathPara xmlns:m="http://schemas.openxmlformats.org/officeDocument/2006/math">
                    <m:oMathParaPr>
                      <m:jc m:val="left"/>
                    </m:oMathParaPr>
                    <m:oMath xmlns:m="http://schemas.openxmlformats.org/officeDocument/2006/math">
                      <m:r>
                        <a:rPr lang="en-GB" b="0" i="1" smtClean="0">
                          <a:solidFill>
                            <a:srgbClr val="00B050"/>
                          </a:solidFill>
                          <a:latin typeface="Cambria Math" panose="02040503050406030204" pitchFamily="18" charset="0"/>
                        </a:rPr>
                        <m:t> </m:t>
                      </m:r>
                      <m:r>
                        <a:rPr lang="en-GB" b="0" i="1" smtClean="0">
                          <a:solidFill>
                            <a:srgbClr val="FF0000"/>
                          </a:solidFill>
                          <a:latin typeface="Cambria Math" panose="02040503050406030204" pitchFamily="18" charset="0"/>
                        </a:rPr>
                        <m:t>𝐵𝐹𝑆</m:t>
                      </m:r>
                    </m:oMath>
                  </m:oMathPara>
                </a14:m>
                <a:endParaRPr lang="en-GB" b="0" i="1" dirty="0">
                  <a:solidFill>
                    <a:srgbClr val="00B050"/>
                  </a:solidFill>
                  <a:latin typeface="Cambria Math" panose="02040503050406030204" pitchFamily="18" charset="0"/>
                </a:endParaRPr>
              </a:p>
            </p:txBody>
          </p:sp>
        </mc:Choice>
        <mc:Fallback xmlns="">
          <p:sp>
            <p:nvSpPr>
              <p:cNvPr id="95" name="TextBox 94">
                <a:extLst>
                  <a:ext uri="{FF2B5EF4-FFF2-40B4-BE49-F238E27FC236}">
                    <a16:creationId xmlns:a16="http://schemas.microsoft.com/office/drawing/2014/main" id="{8B05DFA7-A4BB-2705-5B59-A3CF2C3E0844}"/>
                  </a:ext>
                </a:extLst>
              </p:cNvPr>
              <p:cNvSpPr txBox="1">
                <a:spLocks noRot="1" noChangeAspect="1" noMove="1" noResize="1" noEditPoints="1" noAdjustHandles="1" noChangeArrowheads="1" noChangeShapeType="1" noTextEdit="1"/>
              </p:cNvSpPr>
              <p:nvPr/>
            </p:nvSpPr>
            <p:spPr>
              <a:xfrm>
                <a:off x="8354989" y="2740612"/>
                <a:ext cx="1323052" cy="276999"/>
              </a:xfrm>
              <a:prstGeom prst="rect">
                <a:avLst/>
              </a:prstGeom>
              <a:blipFill>
                <a:blip r:embed="rId13"/>
                <a:stretch>
                  <a:fillRect b="-8889"/>
                </a:stretch>
              </a:blipFill>
            </p:spPr>
            <p:txBody>
              <a:bodyPr/>
              <a:lstStyle/>
              <a:p>
                <a:r>
                  <a:rPr lang="de-DE">
                    <a:noFill/>
                  </a:rPr>
                  <a:t> </a:t>
                </a:r>
              </a:p>
            </p:txBody>
          </p:sp>
        </mc:Fallback>
      </mc:AlternateContent>
      <p:sp>
        <p:nvSpPr>
          <p:cNvPr id="96" name="Oval 95">
            <a:extLst>
              <a:ext uri="{FF2B5EF4-FFF2-40B4-BE49-F238E27FC236}">
                <a16:creationId xmlns:a16="http://schemas.microsoft.com/office/drawing/2014/main" id="{ADE67293-D4A3-D0FC-BE67-52D2ADCCF068}"/>
              </a:ext>
            </a:extLst>
          </p:cNvPr>
          <p:cNvSpPr/>
          <p:nvPr/>
        </p:nvSpPr>
        <p:spPr>
          <a:xfrm>
            <a:off x="8800655" y="5256409"/>
            <a:ext cx="3268577" cy="815732"/>
          </a:xfrm>
          <a:prstGeom prst="ellipse">
            <a:avLst/>
          </a:prstGeom>
          <a:solidFill>
            <a:srgbClr val="E0EFE7"/>
          </a:solid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endParaRPr lang="de-DE" dirty="0"/>
          </a:p>
        </p:txBody>
      </p:sp>
      <mc:AlternateContent xmlns:mc="http://schemas.openxmlformats.org/markup-compatibility/2006" xmlns:a14="http://schemas.microsoft.com/office/drawing/2010/main">
        <mc:Choice Requires="a14">
          <p:sp>
            <p:nvSpPr>
              <p:cNvPr id="97" name="TextBox 96">
                <a:extLst>
                  <a:ext uri="{FF2B5EF4-FFF2-40B4-BE49-F238E27FC236}">
                    <a16:creationId xmlns:a16="http://schemas.microsoft.com/office/drawing/2014/main" id="{9611D4D9-1940-117B-7D06-171688880A03}"/>
                  </a:ext>
                </a:extLst>
              </p:cNvPr>
              <p:cNvSpPr txBox="1"/>
              <p:nvPr/>
            </p:nvSpPr>
            <p:spPr>
              <a:xfrm>
                <a:off x="9176962" y="5508447"/>
                <a:ext cx="2078435" cy="276999"/>
              </a:xfrm>
              <a:prstGeom prst="rect">
                <a:avLst/>
              </a:prstGeom>
              <a:noFill/>
            </p:spPr>
            <p:txBody>
              <a:bodyPr wrap="square" lIns="0" tIns="0" rIns="0" bIns="0" rtlCol="0">
                <a:spAutoFit/>
              </a:bodyPr>
              <a:lstStyle/>
              <a:p>
                <a:pPr lvl="1" algn="ctr"/>
                <a14:m>
                  <m:oMathPara xmlns:m="http://schemas.openxmlformats.org/officeDocument/2006/math">
                    <m:oMathParaPr>
                      <m:jc m:val="center"/>
                    </m:oMathParaPr>
                    <m:oMath xmlns:m="http://schemas.openxmlformats.org/officeDocument/2006/math">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𝑆h𝑎𝑑𝑜𝑤</m:t>
                      </m:r>
                      <m:r>
                        <a:rPr lang="en-GB" b="0" i="1" smtClean="0">
                          <a:solidFill>
                            <a:srgbClr val="00B050"/>
                          </a:solidFill>
                          <a:latin typeface="Cambria Math" panose="02040503050406030204" pitchFamily="18" charset="0"/>
                        </a:rPr>
                        <m:t> &amp; </m:t>
                      </m:r>
                      <m:r>
                        <a:rPr lang="en-GB" b="0" i="1" smtClean="0">
                          <a:solidFill>
                            <a:srgbClr val="00B050"/>
                          </a:solidFill>
                          <a:latin typeface="Cambria Math" panose="02040503050406030204" pitchFamily="18" charset="0"/>
                        </a:rPr>
                        <m:t>𝑃𝑎𝑟𝑡𝑖𝑡𝑖𝑜𝑛</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𝑁𝑜𝑑𝑒</m:t>
                      </m:r>
                      <m:r>
                        <a:rPr lang="en-GB" b="0" i="1" smtClean="0">
                          <a:solidFill>
                            <a:srgbClr val="00B050"/>
                          </a:solidFill>
                          <a:latin typeface="Cambria Math" panose="02040503050406030204" pitchFamily="18" charset="0"/>
                        </a:rPr>
                        <m:t> </m:t>
                      </m:r>
                      <m:r>
                        <a:rPr lang="en-GB" b="0" i="1" smtClean="0">
                          <a:solidFill>
                            <a:srgbClr val="00B050"/>
                          </a:solidFill>
                          <a:latin typeface="Cambria Math" panose="02040503050406030204" pitchFamily="18" charset="0"/>
                        </a:rPr>
                        <m:t>𝑃𝑎𝑖𝑟</m:t>
                      </m:r>
                    </m:oMath>
                  </m:oMathPara>
                </a14:m>
                <a:endParaRPr lang="en-GB" b="0" i="1" dirty="0">
                  <a:solidFill>
                    <a:srgbClr val="00B050"/>
                  </a:solidFill>
                  <a:latin typeface="Cambria Math" panose="02040503050406030204" pitchFamily="18" charset="0"/>
                </a:endParaRPr>
              </a:p>
            </p:txBody>
          </p:sp>
        </mc:Choice>
        <mc:Fallback xmlns="">
          <p:sp>
            <p:nvSpPr>
              <p:cNvPr id="97" name="TextBox 96">
                <a:extLst>
                  <a:ext uri="{FF2B5EF4-FFF2-40B4-BE49-F238E27FC236}">
                    <a16:creationId xmlns:a16="http://schemas.microsoft.com/office/drawing/2014/main" id="{9611D4D9-1940-117B-7D06-171688880A03}"/>
                  </a:ext>
                </a:extLst>
              </p:cNvPr>
              <p:cNvSpPr txBox="1">
                <a:spLocks noRot="1" noChangeAspect="1" noMove="1" noResize="1" noEditPoints="1" noAdjustHandles="1" noChangeArrowheads="1" noChangeShapeType="1" noTextEdit="1"/>
              </p:cNvSpPr>
              <p:nvPr/>
            </p:nvSpPr>
            <p:spPr>
              <a:xfrm>
                <a:off x="9176962" y="5508447"/>
                <a:ext cx="2078435" cy="276999"/>
              </a:xfrm>
              <a:prstGeom prst="rect">
                <a:avLst/>
              </a:prstGeom>
              <a:blipFill>
                <a:blip r:embed="rId14"/>
                <a:stretch>
                  <a:fillRect l="-18182" r="-40176" b="-11111"/>
                </a:stretch>
              </a:blipFill>
            </p:spPr>
            <p:txBody>
              <a:bodyPr/>
              <a:lstStyle/>
              <a:p>
                <a:r>
                  <a:rPr lang="de-DE">
                    <a:noFill/>
                  </a:rPr>
                  <a:t> </a:t>
                </a:r>
              </a:p>
            </p:txBody>
          </p:sp>
        </mc:Fallback>
      </mc:AlternateContent>
      <p:sp>
        <p:nvSpPr>
          <p:cNvPr id="98" name="Freeform: Shape 97">
            <a:extLst>
              <a:ext uri="{FF2B5EF4-FFF2-40B4-BE49-F238E27FC236}">
                <a16:creationId xmlns:a16="http://schemas.microsoft.com/office/drawing/2014/main" id="{61DF88D6-D41A-3D07-DBB3-4AB307372369}"/>
              </a:ext>
            </a:extLst>
          </p:cNvPr>
          <p:cNvSpPr/>
          <p:nvPr/>
        </p:nvSpPr>
        <p:spPr>
          <a:xfrm rot="12484519" flipV="1">
            <a:off x="8219918" y="4573960"/>
            <a:ext cx="1444578" cy="426001"/>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9" name="Freeform: Shape 98">
            <a:extLst>
              <a:ext uri="{FF2B5EF4-FFF2-40B4-BE49-F238E27FC236}">
                <a16:creationId xmlns:a16="http://schemas.microsoft.com/office/drawing/2014/main" id="{2EFC3C8B-3E9B-450F-3331-FF2AA84F73A4}"/>
              </a:ext>
            </a:extLst>
          </p:cNvPr>
          <p:cNvSpPr/>
          <p:nvPr/>
        </p:nvSpPr>
        <p:spPr>
          <a:xfrm rot="18157011">
            <a:off x="8710825" y="3527033"/>
            <a:ext cx="2549819" cy="901124"/>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w="38100">
            <a:solidFill>
              <a:srgbClr val="00B050"/>
            </a:solidFill>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6" name="Freeform: Shape 5">
            <a:extLst>
              <a:ext uri="{FF2B5EF4-FFF2-40B4-BE49-F238E27FC236}">
                <a16:creationId xmlns:a16="http://schemas.microsoft.com/office/drawing/2014/main" id="{D01B7AEB-853F-41A3-7099-8A9F37AD5743}"/>
              </a:ext>
            </a:extLst>
          </p:cNvPr>
          <p:cNvSpPr/>
          <p:nvPr/>
        </p:nvSpPr>
        <p:spPr>
          <a:xfrm rot="9081034">
            <a:off x="7985159" y="4826234"/>
            <a:ext cx="1908298" cy="267486"/>
          </a:xfrm>
          <a:custGeom>
            <a:avLst/>
            <a:gdLst>
              <a:gd name="connsiteX0" fmla="*/ 2489200 w 2489200"/>
              <a:gd name="connsiteY0" fmla="*/ 92398 h 790898"/>
              <a:gd name="connsiteX1" fmla="*/ 800100 w 2489200"/>
              <a:gd name="connsiteY1" fmla="*/ 60648 h 790898"/>
              <a:gd name="connsiteX2" fmla="*/ 0 w 2489200"/>
              <a:gd name="connsiteY2" fmla="*/ 790898 h 790898"/>
            </a:gdLst>
            <a:ahLst/>
            <a:cxnLst>
              <a:cxn ang="0">
                <a:pos x="connsiteX0" y="connsiteY0"/>
              </a:cxn>
              <a:cxn ang="0">
                <a:pos x="connsiteX1" y="connsiteY1"/>
              </a:cxn>
              <a:cxn ang="0">
                <a:pos x="connsiteX2" y="connsiteY2"/>
              </a:cxn>
            </a:cxnLst>
            <a:rect l="l" t="t" r="r" b="b"/>
            <a:pathLst>
              <a:path w="2489200" h="790898">
                <a:moveTo>
                  <a:pt x="2489200" y="92398"/>
                </a:moveTo>
                <a:cubicBezTo>
                  <a:pt x="1852083" y="18314"/>
                  <a:pt x="1214967" y="-55769"/>
                  <a:pt x="800100" y="60648"/>
                </a:cubicBezTo>
                <a:cubicBezTo>
                  <a:pt x="385233" y="177065"/>
                  <a:pt x="192616" y="483981"/>
                  <a:pt x="0" y="790898"/>
                </a:cubicBezTo>
              </a:path>
            </a:pathLst>
          </a:custGeom>
          <a:ln>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Tree>
    <p:extLst>
      <p:ext uri="{BB962C8B-B14F-4D97-AF65-F5344CB8AC3E}">
        <p14:creationId xmlns:p14="http://schemas.microsoft.com/office/powerpoint/2010/main" val="8012506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Rounded Corners 54">
            <a:extLst>
              <a:ext uri="{FF2B5EF4-FFF2-40B4-BE49-F238E27FC236}">
                <a16:creationId xmlns:a16="http://schemas.microsoft.com/office/drawing/2014/main" id="{E771A407-754A-7E95-25C9-FF29972F2491}"/>
              </a:ext>
            </a:extLst>
          </p:cNvPr>
          <p:cNvSpPr/>
          <p:nvPr/>
        </p:nvSpPr>
        <p:spPr>
          <a:xfrm>
            <a:off x="5979265" y="4112229"/>
            <a:ext cx="3782800" cy="1758508"/>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r"/>
            <a:r>
              <a:rPr lang="en-GB" sz="1200" dirty="0"/>
              <a:t>Web Client</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54" name="Rectangle: Rounded Corners 53">
            <a:extLst>
              <a:ext uri="{FF2B5EF4-FFF2-40B4-BE49-F238E27FC236}">
                <a16:creationId xmlns:a16="http://schemas.microsoft.com/office/drawing/2014/main" id="{FFDA3FE6-1C09-1AC5-22CE-62D4BFFB2B8C}"/>
              </a:ext>
            </a:extLst>
          </p:cNvPr>
          <p:cNvSpPr/>
          <p:nvPr/>
        </p:nvSpPr>
        <p:spPr>
          <a:xfrm>
            <a:off x="687599" y="1409156"/>
            <a:ext cx="10865167" cy="2502444"/>
          </a:xfrm>
          <a:prstGeom prst="roundRect">
            <a:avLst/>
          </a:prstGeom>
          <a:solidFill>
            <a:srgbClr val="FACF8C"/>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p:txBody>
      </p:sp>
      <p:sp>
        <p:nvSpPr>
          <p:cNvPr id="52" name="Rectangle: Rounded Corners 51">
            <a:extLst>
              <a:ext uri="{FF2B5EF4-FFF2-40B4-BE49-F238E27FC236}">
                <a16:creationId xmlns:a16="http://schemas.microsoft.com/office/drawing/2014/main" id="{4392E0E1-DDB1-E0DF-CD64-1F9CED8136E3}"/>
              </a:ext>
            </a:extLst>
          </p:cNvPr>
          <p:cNvSpPr/>
          <p:nvPr/>
        </p:nvSpPr>
        <p:spPr>
          <a:xfrm>
            <a:off x="8017936" y="1792565"/>
            <a:ext cx="3098800" cy="1758508"/>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dirty="0"/>
              <a:t>Pipeline</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r>
              <a:rPr lang="en-GB" sz="1200" dirty="0"/>
              <a:t>Docker/Kubernetes Cluster</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42" name="Rectangle: Rounded Corners 41">
            <a:extLst>
              <a:ext uri="{FF2B5EF4-FFF2-40B4-BE49-F238E27FC236}">
                <a16:creationId xmlns:a16="http://schemas.microsoft.com/office/drawing/2014/main" id="{0CE939B1-FDE4-DF44-0B45-705A82B0D644}"/>
              </a:ext>
            </a:extLst>
          </p:cNvPr>
          <p:cNvSpPr/>
          <p:nvPr/>
        </p:nvSpPr>
        <p:spPr>
          <a:xfrm>
            <a:off x="1089765" y="1792565"/>
            <a:ext cx="6661588" cy="1758508"/>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200" dirty="0"/>
              <a:t>Network</a:t>
            </a:r>
          </a:p>
          <a:p>
            <a:pPr algn="ctr"/>
            <a:endParaRPr lang="en-GB" sz="1200" dirty="0"/>
          </a:p>
          <a:p>
            <a:pPr algn="ctr"/>
            <a:endParaRPr lang="en-GB" sz="1200" dirty="0"/>
          </a:p>
          <a:p>
            <a:r>
              <a:rPr lang="en-GB" sz="1200" dirty="0"/>
              <a:t>Docker/Kubernetes Cluster</a:t>
            </a:r>
          </a:p>
          <a:p>
            <a:pPr algn="ctr"/>
            <a:endParaRPr lang="en-GB" sz="1200" dirty="0"/>
          </a:p>
          <a:p>
            <a:pPr algn="ctr"/>
            <a:endParaRPr lang="en-GB" sz="1200" dirty="0"/>
          </a:p>
          <a:p>
            <a:pPr algn="ctr"/>
            <a:endParaRPr lang="en-GB" sz="1200" dirty="0"/>
          </a:p>
          <a:p>
            <a:r>
              <a:rPr lang="en-GB" sz="1200" dirty="0"/>
              <a:t>Docker/Kubernetes Cluster</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3180912" y="281031"/>
            <a:ext cx="6661587" cy="853200"/>
          </a:xfrm>
        </p:spPr>
        <p:txBody>
          <a:bodyPr/>
          <a:lstStyle/>
          <a:p>
            <a:pPr algn="ctr"/>
            <a:r>
              <a:rPr lang="en-GB" dirty="0"/>
              <a:t>ffurf – graphistry pipeline</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65</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10" name="Footer Placeholder 9">
            <a:extLst>
              <a:ext uri="{FF2B5EF4-FFF2-40B4-BE49-F238E27FC236}">
                <a16:creationId xmlns:a16="http://schemas.microsoft.com/office/drawing/2014/main" id="{D14696B8-87DB-427D-8C54-02C749A97E14}"/>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0" name="Rectangle: Rounded Corners 19">
            <a:extLst>
              <a:ext uri="{FF2B5EF4-FFF2-40B4-BE49-F238E27FC236}">
                <a16:creationId xmlns:a16="http://schemas.microsoft.com/office/drawing/2014/main" id="{0D5BB87C-5799-53A8-17F0-DC4A5004CE67}"/>
              </a:ext>
            </a:extLst>
          </p:cNvPr>
          <p:cNvSpPr/>
          <p:nvPr/>
        </p:nvSpPr>
        <p:spPr>
          <a:xfrm>
            <a:off x="1784030" y="4112229"/>
            <a:ext cx="3782800" cy="1758508"/>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r>
              <a:rPr lang="en-GB" sz="1200" dirty="0"/>
              <a:t>Storage</a:t>
            </a:r>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40" name="Rectangle: Rounded Corners 39">
            <a:extLst>
              <a:ext uri="{FF2B5EF4-FFF2-40B4-BE49-F238E27FC236}">
                <a16:creationId xmlns:a16="http://schemas.microsoft.com/office/drawing/2014/main" id="{9212A53D-7963-96AB-193E-32620A975C83}"/>
              </a:ext>
            </a:extLst>
          </p:cNvPr>
          <p:cNvSpPr/>
          <p:nvPr/>
        </p:nvSpPr>
        <p:spPr>
          <a:xfrm>
            <a:off x="2846867" y="4752958"/>
            <a:ext cx="1788781" cy="69588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Parquet files</a:t>
            </a:r>
          </a:p>
        </p:txBody>
      </p:sp>
      <p:sp>
        <p:nvSpPr>
          <p:cNvPr id="41" name="Rectangle: Rounded Corners 40">
            <a:extLst>
              <a:ext uri="{FF2B5EF4-FFF2-40B4-BE49-F238E27FC236}">
                <a16:creationId xmlns:a16="http://schemas.microsoft.com/office/drawing/2014/main" id="{41ADBCDE-FEE3-64DE-371C-D55697DDAD0E}"/>
              </a:ext>
            </a:extLst>
          </p:cNvPr>
          <p:cNvSpPr/>
          <p:nvPr/>
        </p:nvSpPr>
        <p:spPr>
          <a:xfrm>
            <a:off x="6995930" y="4752959"/>
            <a:ext cx="1788781" cy="69588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Python/Streamlit </a:t>
            </a:r>
          </a:p>
          <a:p>
            <a:pPr algn="ctr"/>
            <a:r>
              <a:rPr lang="en-GB" sz="1600" dirty="0"/>
              <a:t>client</a:t>
            </a:r>
          </a:p>
        </p:txBody>
      </p:sp>
      <p:sp>
        <p:nvSpPr>
          <p:cNvPr id="43" name="Rectangle: Rounded Corners 42">
            <a:extLst>
              <a:ext uri="{FF2B5EF4-FFF2-40B4-BE49-F238E27FC236}">
                <a16:creationId xmlns:a16="http://schemas.microsoft.com/office/drawing/2014/main" id="{B58E8B6A-F28F-C580-A435-7FAF5A217A33}"/>
              </a:ext>
            </a:extLst>
          </p:cNvPr>
          <p:cNvSpPr/>
          <p:nvPr/>
        </p:nvSpPr>
        <p:spPr>
          <a:xfrm>
            <a:off x="1332771" y="2345851"/>
            <a:ext cx="1788781" cy="69588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load parquet</a:t>
            </a:r>
          </a:p>
        </p:txBody>
      </p:sp>
      <p:cxnSp>
        <p:nvCxnSpPr>
          <p:cNvPr id="46" name="Straight Arrow Connector 45">
            <a:extLst>
              <a:ext uri="{FF2B5EF4-FFF2-40B4-BE49-F238E27FC236}">
                <a16:creationId xmlns:a16="http://schemas.microsoft.com/office/drawing/2014/main" id="{6C247716-52F7-2C64-FB9F-CBF25D59F3E5}"/>
              </a:ext>
            </a:extLst>
          </p:cNvPr>
          <p:cNvCxnSpPr>
            <a:cxnSpLocks/>
            <a:stCxn id="41" idx="0"/>
            <a:endCxn id="43" idx="2"/>
          </p:cNvCxnSpPr>
          <p:nvPr/>
        </p:nvCxnSpPr>
        <p:spPr>
          <a:xfrm flipH="1" flipV="1">
            <a:off x="2227162" y="3041736"/>
            <a:ext cx="5663159" cy="1711223"/>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78E4BAF4-410A-2B82-DDEF-FE233ED49524}"/>
              </a:ext>
            </a:extLst>
          </p:cNvPr>
          <p:cNvSpPr/>
          <p:nvPr/>
        </p:nvSpPr>
        <p:spPr>
          <a:xfrm>
            <a:off x="5596125" y="2345851"/>
            <a:ext cx="1788781" cy="69588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GBFS traversal</a:t>
            </a:r>
          </a:p>
        </p:txBody>
      </p:sp>
      <p:cxnSp>
        <p:nvCxnSpPr>
          <p:cNvPr id="12" name="Straight Arrow Connector 11">
            <a:extLst>
              <a:ext uri="{FF2B5EF4-FFF2-40B4-BE49-F238E27FC236}">
                <a16:creationId xmlns:a16="http://schemas.microsoft.com/office/drawing/2014/main" id="{E05CDEAF-FF88-175B-BE8C-1DB8C56B2B79}"/>
              </a:ext>
            </a:extLst>
          </p:cNvPr>
          <p:cNvCxnSpPr>
            <a:cxnSpLocks/>
            <a:stCxn id="40" idx="0"/>
            <a:endCxn id="43" idx="2"/>
          </p:cNvCxnSpPr>
          <p:nvPr/>
        </p:nvCxnSpPr>
        <p:spPr>
          <a:xfrm flipH="1" flipV="1">
            <a:off x="2227162" y="3041736"/>
            <a:ext cx="1514096" cy="1711222"/>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618C4FED-45E7-1938-DF34-81A497E0A95D}"/>
              </a:ext>
            </a:extLst>
          </p:cNvPr>
          <p:cNvSpPr/>
          <p:nvPr/>
        </p:nvSpPr>
        <p:spPr>
          <a:xfrm>
            <a:off x="8676964" y="2345850"/>
            <a:ext cx="1788781" cy="69588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Graphistry </a:t>
            </a:r>
          </a:p>
          <a:p>
            <a:pPr algn="ctr"/>
            <a:r>
              <a:rPr lang="en-GB" sz="1600" dirty="0"/>
              <a:t>visualisation</a:t>
            </a:r>
          </a:p>
        </p:txBody>
      </p:sp>
      <p:cxnSp>
        <p:nvCxnSpPr>
          <p:cNvPr id="33" name="Straight Arrow Connector 32">
            <a:extLst>
              <a:ext uri="{FF2B5EF4-FFF2-40B4-BE49-F238E27FC236}">
                <a16:creationId xmlns:a16="http://schemas.microsoft.com/office/drawing/2014/main" id="{64DCC284-DBFA-7857-D74F-23D80A1A1D9E}"/>
              </a:ext>
            </a:extLst>
          </p:cNvPr>
          <p:cNvCxnSpPr>
            <a:cxnSpLocks/>
            <a:stCxn id="41" idx="0"/>
            <a:endCxn id="7" idx="2"/>
          </p:cNvCxnSpPr>
          <p:nvPr/>
        </p:nvCxnSpPr>
        <p:spPr>
          <a:xfrm flipH="1" flipV="1">
            <a:off x="6490516" y="3041736"/>
            <a:ext cx="1399805" cy="1711223"/>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BACD79CC-03D6-134B-1F42-16100861C9D0}"/>
              </a:ext>
            </a:extLst>
          </p:cNvPr>
          <p:cNvCxnSpPr>
            <a:cxnSpLocks/>
            <a:stCxn id="41" idx="0"/>
            <a:endCxn id="17" idx="1"/>
          </p:cNvCxnSpPr>
          <p:nvPr/>
        </p:nvCxnSpPr>
        <p:spPr>
          <a:xfrm flipV="1">
            <a:off x="7890321" y="2693793"/>
            <a:ext cx="786643" cy="2059166"/>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7554E1FA-3C37-3258-72EB-13C481F32E41}"/>
              </a:ext>
            </a:extLst>
          </p:cNvPr>
          <p:cNvCxnSpPr>
            <a:cxnSpLocks/>
            <a:stCxn id="7" idx="1"/>
            <a:endCxn id="58" idx="3"/>
          </p:cNvCxnSpPr>
          <p:nvPr/>
        </p:nvCxnSpPr>
        <p:spPr>
          <a:xfrm flipH="1" flipV="1">
            <a:off x="5251358" y="2693793"/>
            <a:ext cx="344767" cy="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Rectangle: Rounded Corners 57">
            <a:extLst>
              <a:ext uri="{FF2B5EF4-FFF2-40B4-BE49-F238E27FC236}">
                <a16:creationId xmlns:a16="http://schemas.microsoft.com/office/drawing/2014/main" id="{FA17FDCC-59B0-FE1E-D104-0A4326B0EA54}"/>
              </a:ext>
            </a:extLst>
          </p:cNvPr>
          <p:cNvSpPr/>
          <p:nvPr/>
        </p:nvSpPr>
        <p:spPr>
          <a:xfrm>
            <a:off x="3462577" y="2345850"/>
            <a:ext cx="1788781" cy="695885"/>
          </a:xfrm>
          <a:prstGeom prst="roundRect">
            <a:avLst/>
          </a:prstGeom>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workers</a:t>
            </a:r>
          </a:p>
          <a:p>
            <a:pPr algn="ctr"/>
            <a:endParaRPr lang="en-GB" sz="1600" dirty="0"/>
          </a:p>
        </p:txBody>
      </p:sp>
      <p:sp>
        <p:nvSpPr>
          <p:cNvPr id="60" name="Rectangle: Rounded Corners 59">
            <a:extLst>
              <a:ext uri="{FF2B5EF4-FFF2-40B4-BE49-F238E27FC236}">
                <a16:creationId xmlns:a16="http://schemas.microsoft.com/office/drawing/2014/main" id="{2497A2E8-0978-0850-0457-F80C0FB5B742}"/>
              </a:ext>
            </a:extLst>
          </p:cNvPr>
          <p:cNvSpPr/>
          <p:nvPr/>
        </p:nvSpPr>
        <p:spPr>
          <a:xfrm>
            <a:off x="3543513" y="2716875"/>
            <a:ext cx="275168" cy="245712"/>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61" name="Rectangle: Rounded Corners 60">
            <a:extLst>
              <a:ext uri="{FF2B5EF4-FFF2-40B4-BE49-F238E27FC236}">
                <a16:creationId xmlns:a16="http://schemas.microsoft.com/office/drawing/2014/main" id="{81D8B1EC-3624-67F9-E4E0-7E8B79E1C7EA}"/>
              </a:ext>
            </a:extLst>
          </p:cNvPr>
          <p:cNvSpPr/>
          <p:nvPr/>
        </p:nvSpPr>
        <p:spPr>
          <a:xfrm>
            <a:off x="3973486" y="2727176"/>
            <a:ext cx="275168" cy="245712"/>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63" name="Rectangle: Rounded Corners 62">
            <a:extLst>
              <a:ext uri="{FF2B5EF4-FFF2-40B4-BE49-F238E27FC236}">
                <a16:creationId xmlns:a16="http://schemas.microsoft.com/office/drawing/2014/main" id="{710E73AA-2221-20F5-5238-8642D210F89B}"/>
              </a:ext>
            </a:extLst>
          </p:cNvPr>
          <p:cNvSpPr/>
          <p:nvPr/>
        </p:nvSpPr>
        <p:spPr>
          <a:xfrm>
            <a:off x="4873762" y="2716875"/>
            <a:ext cx="275168" cy="245712"/>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sp>
        <p:nvSpPr>
          <p:cNvPr id="64" name="Rectangle: Rounded Corners 63">
            <a:extLst>
              <a:ext uri="{FF2B5EF4-FFF2-40B4-BE49-F238E27FC236}">
                <a16:creationId xmlns:a16="http://schemas.microsoft.com/office/drawing/2014/main" id="{740E886C-C193-77B4-ABE4-4C0D5C6AB2F4}"/>
              </a:ext>
            </a:extLst>
          </p:cNvPr>
          <p:cNvSpPr/>
          <p:nvPr/>
        </p:nvSpPr>
        <p:spPr>
          <a:xfrm>
            <a:off x="4423624" y="2727176"/>
            <a:ext cx="275168" cy="245712"/>
          </a:xfrm>
          <a:prstGeom prst="roundRect">
            <a:avLst/>
          </a:prstGeom>
          <a:solidFill>
            <a:srgbClr val="F4A134"/>
          </a:solidFill>
          <a:ln>
            <a:noFill/>
          </a:ln>
          <a:effectLst>
            <a:glow rad="101600">
              <a:srgbClr val="F4A134">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a:p>
            <a:pPr algn="ctr"/>
            <a:endParaRPr lang="en-GB" sz="1200" dirty="0"/>
          </a:p>
        </p:txBody>
      </p:sp>
      <p:cxnSp>
        <p:nvCxnSpPr>
          <p:cNvPr id="72" name="Straight Arrow Connector 71">
            <a:extLst>
              <a:ext uri="{FF2B5EF4-FFF2-40B4-BE49-F238E27FC236}">
                <a16:creationId xmlns:a16="http://schemas.microsoft.com/office/drawing/2014/main" id="{3D4955BB-AA52-6D48-31FB-F0F2369847F1}"/>
              </a:ext>
            </a:extLst>
          </p:cNvPr>
          <p:cNvCxnSpPr>
            <a:cxnSpLocks/>
            <a:stCxn id="58" idx="1"/>
            <a:endCxn id="43" idx="3"/>
          </p:cNvCxnSpPr>
          <p:nvPr/>
        </p:nvCxnSpPr>
        <p:spPr>
          <a:xfrm flipH="1">
            <a:off x="3121552" y="2693793"/>
            <a:ext cx="341025" cy="1"/>
          </a:xfrm>
          <a:prstGeom prst="straightConnector1">
            <a:avLst/>
          </a:prstGeom>
          <a:ln w="381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23413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824F179-C115-49FA-ACD6-EE4DF1F4B69D}"/>
              </a:ext>
            </a:extLst>
          </p:cNvPr>
          <p:cNvSpPr/>
          <p:nvPr/>
        </p:nvSpPr>
        <p:spPr>
          <a:xfrm>
            <a:off x="238526" y="3721226"/>
            <a:ext cx="1526650" cy="254426"/>
          </a:xfrm>
          <a:prstGeom prst="rect">
            <a:avLst/>
          </a:prstGeom>
          <a:solidFill>
            <a:srgbClr val="F4A1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tangle 10">
            <a:extLst>
              <a:ext uri="{FF2B5EF4-FFF2-40B4-BE49-F238E27FC236}">
                <a16:creationId xmlns:a16="http://schemas.microsoft.com/office/drawing/2014/main" id="{05D1E93E-09C9-449C-98CC-6D817C1D144D}"/>
              </a:ext>
            </a:extLst>
          </p:cNvPr>
          <p:cNvSpPr/>
          <p:nvPr/>
        </p:nvSpPr>
        <p:spPr>
          <a:xfrm>
            <a:off x="243820" y="4012774"/>
            <a:ext cx="1865033" cy="254425"/>
          </a:xfrm>
          <a:prstGeom prst="rect">
            <a:avLst/>
          </a:prstGeom>
          <a:solidFill>
            <a:srgbClr val="EBA6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66</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err="1"/>
              <a:t>Texapon</a:t>
            </a:r>
            <a:r>
              <a:rPr lang="de-DE" dirty="0"/>
              <a:t> </a:t>
            </a:r>
            <a:br>
              <a:rPr lang="de-DE" dirty="0"/>
            </a:br>
            <a:r>
              <a:rPr lang="de-DE" dirty="0"/>
              <a:t>10937317</a:t>
            </a:r>
            <a:br>
              <a:rPr lang="de-DE" dirty="0"/>
            </a:br>
            <a:r>
              <a:rPr lang="de-DE" dirty="0" err="1"/>
              <a:t>Tree</a:t>
            </a:r>
            <a:r>
              <a:rPr lang="de-DE" dirty="0"/>
              <a:t>-RT</a:t>
            </a:r>
            <a:br>
              <a:rPr lang="de-DE" dirty="0"/>
            </a:br>
            <a:r>
              <a:rPr lang="de-DE" sz="2000" dirty="0"/>
              <a:t>LABELS:</a:t>
            </a:r>
            <a:br>
              <a:rPr lang="de-DE" sz="2000" dirty="0"/>
            </a:br>
            <a:r>
              <a:rPr lang="de-DE" sz="2000" dirty="0" err="1">
                <a:highlight>
                  <a:srgbClr val="FF0000"/>
                </a:highlight>
              </a:rPr>
              <a:t>BomNode</a:t>
            </a:r>
            <a:br>
              <a:rPr lang="de-DE" sz="2000" dirty="0"/>
            </a:br>
            <a:r>
              <a:rPr lang="de-DE" sz="2000" dirty="0" err="1">
                <a:highlight>
                  <a:srgbClr val="FFFF00"/>
                </a:highlight>
              </a:rPr>
              <a:t>StageNode</a:t>
            </a:r>
            <a:br>
              <a:rPr lang="en-US" sz="2000" dirty="0"/>
            </a:br>
            <a:br>
              <a:rPr lang="en-US" sz="2000" dirty="0"/>
            </a:br>
            <a:r>
              <a:rPr lang="en-US" sz="2000" dirty="0"/>
              <a:t>Labels:</a:t>
            </a:r>
            <a:br>
              <a:rPr lang="en-US" sz="2000" dirty="0"/>
            </a:br>
            <a:r>
              <a:rPr lang="en-US" sz="2000" dirty="0" err="1"/>
              <a:t>RawMaterial</a:t>
            </a:r>
            <a:br>
              <a:rPr lang="de-DE" sz="2000" dirty="0"/>
            </a:br>
            <a:r>
              <a:rPr lang="de-DE" sz="2000" dirty="0" err="1"/>
              <a:t>PurchaseStage</a:t>
            </a:r>
            <a:br>
              <a:rPr lang="de-DE" sz="2000" dirty="0"/>
            </a:br>
            <a:r>
              <a:rPr lang="de-DE" sz="2000" dirty="0" err="1">
                <a:highlight>
                  <a:srgbClr val="008000"/>
                </a:highlight>
              </a:rPr>
              <a:t>TopBomNode</a:t>
            </a:r>
            <a:br>
              <a:rPr lang="de-DE" sz="2000" dirty="0"/>
            </a:br>
            <a:br>
              <a:rPr lang="de-DE" sz="2000" dirty="0"/>
            </a:br>
            <a:r>
              <a:rPr lang="de-DE" sz="2000" dirty="0" err="1"/>
              <a:t>Meta</a:t>
            </a:r>
            <a:r>
              <a:rPr lang="de-DE" sz="2000" dirty="0"/>
              <a:t> Nodes:</a:t>
            </a:r>
            <a:br>
              <a:rPr lang="de-DE" sz="2000" dirty="0"/>
            </a:br>
            <a:r>
              <a:rPr lang="de-DE" sz="2000" dirty="0" err="1">
                <a:highlight>
                  <a:srgbClr val="00FF00"/>
                </a:highlight>
              </a:rPr>
              <a:t>MM_Key</a:t>
            </a:r>
            <a:br>
              <a:rPr lang="de-DE" sz="2000" dirty="0"/>
            </a:br>
            <a:r>
              <a:rPr lang="de-DE" sz="2000" dirty="0" err="1">
                <a:solidFill>
                  <a:schemeClr val="bg1"/>
                </a:solidFill>
                <a:highlight>
                  <a:srgbClr val="0033CC"/>
                </a:highlight>
              </a:rPr>
              <a:t>Period</a:t>
            </a:r>
            <a:br>
              <a:rPr lang="de-DE" sz="2000" dirty="0"/>
            </a:br>
            <a:r>
              <a:rPr lang="de-DE" sz="2000" dirty="0" err="1">
                <a:highlight>
                  <a:srgbClr val="FF00FF"/>
                </a:highlight>
              </a:rPr>
              <a:t>IM_PBG_Key</a:t>
            </a:r>
            <a:br>
              <a:rPr lang="de-DE" sz="2000" dirty="0"/>
            </a:br>
            <a:r>
              <a:rPr lang="de-DE" sz="2000" dirty="0" err="1">
                <a:highlight>
                  <a:srgbClr val="00FFFF"/>
                </a:highlight>
              </a:rPr>
              <a:t>IM_Company_Code</a:t>
            </a:r>
            <a:endParaRPr lang="de-DE" dirty="0">
              <a:highlight>
                <a:srgbClr val="00FFFF"/>
              </a:highlight>
            </a:endParaRPr>
          </a:p>
        </p:txBody>
      </p:sp>
      <p:pic>
        <p:nvPicPr>
          <p:cNvPr id="7" name="Picture 6" descr="Diagram&#10;&#10;Description automatically generated with medium confidence">
            <a:extLst>
              <a:ext uri="{FF2B5EF4-FFF2-40B4-BE49-F238E27FC236}">
                <a16:creationId xmlns:a16="http://schemas.microsoft.com/office/drawing/2014/main" id="{E678E885-AA7E-9E0A-214D-183E413F0E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picture containing graphical user interface&#10;&#10;Description automatically generated">
            <a:extLst>
              <a:ext uri="{FF2B5EF4-FFF2-40B4-BE49-F238E27FC236}">
                <a16:creationId xmlns:a16="http://schemas.microsoft.com/office/drawing/2014/main" id="{8407E15D-FEF5-98AF-D9CF-3E43435BAECB}"/>
              </a:ext>
            </a:extLst>
          </p:cNvPr>
          <p:cNvPicPr>
            <a:picLocks noChangeAspect="1"/>
          </p:cNvPicPr>
          <p:nvPr/>
        </p:nvPicPr>
        <p:blipFill rotWithShape="1">
          <a:blip r:embed="rId3">
            <a:extLst>
              <a:ext uri="{28A0092B-C50C-407E-A947-70E740481C1C}">
                <a14:useLocalDpi xmlns:a14="http://schemas.microsoft.com/office/drawing/2010/main" val="0"/>
              </a:ext>
            </a:extLst>
          </a:blip>
          <a:srcRect l="25069" t="28377" r="1598" b="15589"/>
          <a:stretch/>
        </p:blipFill>
        <p:spPr>
          <a:xfrm>
            <a:off x="3056466" y="1947333"/>
            <a:ext cx="8940801" cy="3839633"/>
          </a:xfrm>
          <a:prstGeom prst="rect">
            <a:avLst/>
          </a:prstGeom>
        </p:spPr>
      </p:pic>
    </p:spTree>
    <p:extLst>
      <p:ext uri="{BB962C8B-B14F-4D97-AF65-F5344CB8AC3E}">
        <p14:creationId xmlns:p14="http://schemas.microsoft.com/office/powerpoint/2010/main" val="308143471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a:xfrm>
            <a:off x="219599" y="432000"/>
            <a:ext cx="9298474" cy="853200"/>
          </a:xfrm>
        </p:spPr>
        <p:txBody>
          <a:bodyPr/>
          <a:lstStyle/>
          <a:p>
            <a:r>
              <a:rPr lang="de-DE" dirty="0"/>
              <a:t>Thank you!</a:t>
            </a:r>
            <a:br>
              <a:rPr lang="de-DE" dirty="0"/>
            </a:br>
            <a:br>
              <a:rPr lang="de-DE" dirty="0"/>
            </a:br>
            <a:r>
              <a:rPr lang="en-GB" sz="1400" dirty="0"/>
              <a:t> </a:t>
            </a:r>
            <a:br>
              <a:rPr lang="en-GB" sz="1400" dirty="0"/>
            </a:br>
            <a:r>
              <a:rPr lang="en-GB" sz="1400" dirty="0"/>
              <a:t>Juergen Mueller, Head of Knowledge Architecture, BASF</a:t>
            </a:r>
            <a:br>
              <a:rPr lang="en-GB" sz="1400" dirty="0"/>
            </a:br>
            <a:r>
              <a:rPr lang="en-GB" sz="1400" dirty="0"/>
              <a:t>	FFURF vision, project initiator </a:t>
            </a:r>
            <a:br>
              <a:rPr lang="en-GB" sz="1400" dirty="0"/>
            </a:br>
            <a:r>
              <a:rPr lang="en-GB" sz="1400" dirty="0"/>
              <a:t>	Large scale parallel ontology processing for QKNOWS KG (LPG)</a:t>
            </a:r>
            <a:br>
              <a:rPr lang="en-GB" sz="1400" dirty="0"/>
            </a:br>
            <a:r>
              <a:rPr lang="en-GB" sz="1400" dirty="0"/>
              <a:t>	Large scale parallel tabular finance data conversion for Centar KG</a:t>
            </a:r>
            <a:br>
              <a:rPr lang="en-GB" sz="1400" dirty="0"/>
            </a:br>
            <a:r>
              <a:rPr lang="en-GB" sz="1400" dirty="0"/>
              <a:t>		</a:t>
            </a:r>
            <a:br>
              <a:rPr lang="en-GB" sz="1400" dirty="0"/>
            </a:br>
            <a:br>
              <a:rPr lang="en-GB" sz="1400" dirty="0"/>
            </a:br>
            <a:r>
              <a:rPr lang="en-GB" sz="1400" dirty="0"/>
              <a:t>Paco Nathan, DerwenAI</a:t>
            </a:r>
            <a:br>
              <a:rPr lang="en-GB" sz="1400" dirty="0"/>
            </a:br>
            <a:r>
              <a:rPr lang="en-GB" sz="1400" dirty="0"/>
              <a:t>	FFURF project architect, initial/main committer</a:t>
            </a:r>
            <a:br>
              <a:rPr lang="en-GB" sz="1400" dirty="0"/>
            </a:br>
            <a:br>
              <a:rPr lang="en-GB" sz="1400" dirty="0"/>
            </a:br>
            <a:br>
              <a:rPr lang="en-GB" sz="1400" dirty="0"/>
            </a:br>
            <a:br>
              <a:rPr lang="en-GB" sz="1400" dirty="0"/>
            </a:br>
            <a:br>
              <a:rPr lang="en-GB" sz="1400" dirty="0"/>
            </a:br>
            <a:r>
              <a:rPr lang="en-GB" sz="1400" dirty="0"/>
              <a:t>Sebastian Martschat, Knowledge Architecture, BASF</a:t>
            </a:r>
            <a:br>
              <a:rPr lang="en-GB" sz="1400" dirty="0"/>
            </a:br>
            <a:r>
              <a:rPr lang="en-GB" sz="1400" dirty="0"/>
              <a:t>	Application Similarity (NLP) for Enterprise Architecture KG</a:t>
            </a:r>
            <a:br>
              <a:rPr lang="en-US" sz="1400" dirty="0"/>
            </a:br>
            <a:br>
              <a:rPr lang="en-US" sz="1400" dirty="0"/>
            </a:br>
            <a:br>
              <a:rPr lang="en-US" sz="1400" dirty="0"/>
            </a:br>
            <a:br>
              <a:rPr lang="en-US" sz="1400" dirty="0"/>
            </a:br>
            <a:br>
              <a:rPr lang="en-US" sz="1400" dirty="0"/>
            </a:br>
            <a:r>
              <a:rPr lang="en-US" sz="1400" dirty="0"/>
              <a:t>Leo Meyerovitch, Founder, Graphistry</a:t>
            </a:r>
            <a:br>
              <a:rPr lang="en-US" sz="1400" dirty="0"/>
            </a:br>
            <a:r>
              <a:rPr lang="en-US" sz="1400" dirty="0"/>
              <a:t>	Custom Features, Streamlit Driven Graphistry UI for Enterprise Architecture KG</a:t>
            </a:r>
            <a:br>
              <a:rPr lang="en-US" sz="1400" dirty="0"/>
            </a:br>
            <a:r>
              <a:rPr lang="en-US" sz="1800" dirty="0"/>
              <a:t>	</a:t>
            </a:r>
            <a:endParaRPr lang="de-DE" dirty="0">
              <a:highlight>
                <a:srgbClr val="00FFFF"/>
              </a:highlight>
            </a:endParaRPr>
          </a:p>
        </p:txBody>
      </p:sp>
      <p:pic>
        <p:nvPicPr>
          <p:cNvPr id="7" name="Picture 6" descr="A person in a suit&#10;&#10;Description automatically generated with low confidence">
            <a:extLst>
              <a:ext uri="{FF2B5EF4-FFF2-40B4-BE49-F238E27FC236}">
                <a16:creationId xmlns:a16="http://schemas.microsoft.com/office/drawing/2014/main" id="{7D811D2F-30BD-9EAC-AF58-19DD633CF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727" y="4286999"/>
            <a:ext cx="876301" cy="876301"/>
          </a:xfrm>
          <a:prstGeom prst="rect">
            <a:avLst/>
          </a:prstGeom>
        </p:spPr>
      </p:pic>
      <p:pic>
        <p:nvPicPr>
          <p:cNvPr id="9" name="Picture 8" descr="A person wearing glasses&#10;&#10;Description automatically generated with medium confidence">
            <a:extLst>
              <a:ext uri="{FF2B5EF4-FFF2-40B4-BE49-F238E27FC236}">
                <a16:creationId xmlns:a16="http://schemas.microsoft.com/office/drawing/2014/main" id="{EE37998A-E3DE-04A5-623A-3E3B56B89C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99" y="5582951"/>
            <a:ext cx="876300" cy="876300"/>
          </a:xfrm>
          <a:prstGeom prst="rect">
            <a:avLst/>
          </a:prstGeom>
        </p:spPr>
      </p:pic>
      <p:pic>
        <p:nvPicPr>
          <p:cNvPr id="11" name="Picture 10" descr="A person wearing glasses&#10;&#10;Description automatically generated with low confidence">
            <a:extLst>
              <a:ext uri="{FF2B5EF4-FFF2-40B4-BE49-F238E27FC236}">
                <a16:creationId xmlns:a16="http://schemas.microsoft.com/office/drawing/2014/main" id="{F1D3ED8B-E3D9-9013-65ED-BFE0DEC4A9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727" y="1761600"/>
            <a:ext cx="876300" cy="876300"/>
          </a:xfrm>
          <a:prstGeom prst="rect">
            <a:avLst/>
          </a:prstGeom>
        </p:spPr>
      </p:pic>
      <p:pic>
        <p:nvPicPr>
          <p:cNvPr id="13" name="Picture 12" descr="A picture containing person, person, suit&#10;&#10;Description automatically generated">
            <a:extLst>
              <a:ext uri="{FF2B5EF4-FFF2-40B4-BE49-F238E27FC236}">
                <a16:creationId xmlns:a16="http://schemas.microsoft.com/office/drawing/2014/main" id="{200FE718-F991-6C00-574D-BEA8DB539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28" y="3024300"/>
            <a:ext cx="876300" cy="876300"/>
          </a:xfrm>
          <a:prstGeom prst="rect">
            <a:avLst/>
          </a:prstGeom>
        </p:spPr>
      </p:pic>
    </p:spTree>
    <p:extLst>
      <p:ext uri="{BB962C8B-B14F-4D97-AF65-F5344CB8AC3E}">
        <p14:creationId xmlns:p14="http://schemas.microsoft.com/office/powerpoint/2010/main" val="39980344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93866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69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 ********</a:t>
            </a:r>
            <a:br>
              <a:rPr lang="de-DE" dirty="0"/>
            </a:br>
            <a:br>
              <a:rPr lang="de-DE" dirty="0"/>
            </a:br>
            <a:r>
              <a:rPr lang="en-US" sz="1800" dirty="0" err="1"/>
              <a:t>BFS_Traversal</a:t>
            </a:r>
            <a:r>
              <a:rPr lang="en-US" sz="1800" dirty="0"/>
              <a:t> result starting at a meta node: </a:t>
            </a:r>
            <a:br>
              <a:rPr lang="en-US" sz="1800" dirty="0"/>
            </a:br>
            <a:r>
              <a:rPr lang="en-US" sz="1800" dirty="0"/>
              <a:t>M-key-</a:t>
            </a:r>
            <a:r>
              <a:rPr lang="de-DE" sz="1800" dirty="0"/>
              <a:t> ******** (on partition_0)</a:t>
            </a:r>
            <a:br>
              <a:rPr lang="de-DE" sz="1800" dirty="0"/>
            </a:br>
            <a:r>
              <a:rPr lang="de-DE" sz="1800" dirty="0" err="1"/>
              <a:t>EdgeDirection</a:t>
            </a:r>
            <a:r>
              <a:rPr lang="de-DE" sz="1800" dirty="0"/>
              <a:t> = </a:t>
            </a:r>
            <a:r>
              <a:rPr lang="de-DE" sz="1800" dirty="0" err="1"/>
              <a:t>incomming</a:t>
            </a:r>
            <a:br>
              <a:rPr lang="de-DE" sz="1800" dirty="0"/>
            </a:br>
            <a:r>
              <a:rPr lang="de-DE" sz="1800" dirty="0" err="1"/>
              <a:t>NodeType</a:t>
            </a:r>
            <a:r>
              <a:rPr lang="de-DE" sz="1800" dirty="0"/>
              <a:t>: </a:t>
            </a:r>
            <a:r>
              <a:rPr lang="de-DE" sz="1800" dirty="0" err="1"/>
              <a:t>BomNode</a:t>
            </a:r>
            <a:br>
              <a:rPr lang="de-DE" sz="1800" dirty="0"/>
            </a:br>
            <a:r>
              <a:rPr lang="de-DE" sz="1800" dirty="0"/>
              <a:t>A slice </a:t>
            </a:r>
            <a:r>
              <a:rPr lang="de-DE" sz="1800" dirty="0" err="1"/>
              <a:t>through</a:t>
            </a:r>
            <a:r>
              <a:rPr lang="de-DE" sz="1800" dirty="0"/>
              <a:t> 36 </a:t>
            </a:r>
            <a:r>
              <a:rPr lang="de-DE" sz="1800" dirty="0" err="1"/>
              <a:t>partitions</a:t>
            </a:r>
            <a:r>
              <a:rPr lang="de-DE" sz="1800" dirty="0"/>
              <a:t> (3 </a:t>
            </a:r>
            <a:r>
              <a:rPr lang="de-DE" sz="1800" dirty="0" err="1"/>
              <a:t>years</a:t>
            </a:r>
            <a:r>
              <a:rPr lang="de-DE" sz="1800" dirty="0"/>
              <a:t> </a:t>
            </a:r>
            <a:r>
              <a:rPr lang="de-DE" sz="1800" dirty="0" err="1"/>
              <a:t>worth</a:t>
            </a:r>
            <a:r>
              <a:rPr lang="de-DE" sz="1800" dirty="0"/>
              <a:t> of </a:t>
            </a:r>
            <a:r>
              <a:rPr lang="de-DE" sz="1800" dirty="0" err="1"/>
              <a:t>data</a:t>
            </a:r>
            <a:r>
              <a:rPr lang="de-DE" sz="1800" dirty="0"/>
              <a:t>)</a:t>
            </a:r>
            <a:br>
              <a:rPr lang="de-DE" sz="1800" dirty="0"/>
            </a:br>
            <a:br>
              <a:rPr lang="en-US" sz="1800" dirty="0"/>
            </a:br>
            <a:r>
              <a:rPr lang="en-US" sz="1800" dirty="0"/>
              <a:t>B-2021_12_G_2-</a:t>
            </a:r>
            <a:r>
              <a:rPr lang="de-DE" sz="1800" dirty="0"/>
              <a:t>********</a:t>
            </a:r>
            <a:r>
              <a:rPr lang="en-US" sz="1800" dirty="0"/>
              <a:t>-****-*-***-***</a:t>
            </a:r>
            <a:br>
              <a:rPr lang="en-US" sz="1800" dirty="0"/>
            </a:br>
            <a:r>
              <a:rPr lang="en-US" sz="1800" dirty="0"/>
              <a:t>B-2021_11_G_2-</a:t>
            </a:r>
            <a:r>
              <a:rPr lang="de-DE" sz="1800" dirty="0"/>
              <a:t>********</a:t>
            </a:r>
            <a:r>
              <a:rPr lang="en-US" sz="1800" dirty="0"/>
              <a:t>-****-*-***-***</a:t>
            </a:r>
            <a:br>
              <a:rPr lang="en-US" sz="1800" dirty="0"/>
            </a:br>
            <a:r>
              <a:rPr lang="en-US" sz="1800" dirty="0"/>
              <a:t>B-2021_11_G_2-</a:t>
            </a:r>
            <a:r>
              <a:rPr lang="de-DE" sz="1800" dirty="0"/>
              <a:t>********</a:t>
            </a:r>
            <a:r>
              <a:rPr lang="en-US" sz="1800" dirty="0"/>
              <a:t>-****-*-***-***</a:t>
            </a:r>
            <a:br>
              <a:rPr lang="en-US" sz="1800" dirty="0"/>
            </a:br>
            <a:r>
              <a:rPr lang="en-US" sz="1800" dirty="0"/>
              <a:t>B-2021_11_G_2-</a:t>
            </a:r>
            <a:r>
              <a:rPr lang="de-DE" sz="1800" dirty="0"/>
              <a:t>********</a:t>
            </a:r>
            <a:r>
              <a:rPr lang="en-US" sz="1800" dirty="0"/>
              <a:t>-****-*-***-***</a:t>
            </a:r>
            <a:br>
              <a:rPr lang="de-DE" sz="1800" dirty="0"/>
            </a:br>
            <a:r>
              <a:rPr lang="de-DE" sz="1800" dirty="0"/>
              <a:t>…</a:t>
            </a:r>
            <a:br>
              <a:rPr lang="de-DE" sz="1800" dirty="0"/>
            </a:br>
            <a:r>
              <a:rPr lang="en-US" sz="1800" dirty="0"/>
              <a:t>B-2020_08_G_2-</a:t>
            </a:r>
            <a:r>
              <a:rPr lang="de-DE" sz="1800" dirty="0"/>
              <a:t>********</a:t>
            </a:r>
            <a:r>
              <a:rPr lang="en-US" sz="1800" dirty="0"/>
              <a:t>-****-*-**-***</a:t>
            </a:r>
            <a:br>
              <a:rPr lang="en-US" sz="1800" dirty="0"/>
            </a:br>
            <a:r>
              <a:rPr lang="en-US" sz="1800" dirty="0"/>
              <a:t>B-2020_10_G_2-</a:t>
            </a:r>
            <a:r>
              <a:rPr lang="de-DE" sz="1800" dirty="0"/>
              <a:t>********</a:t>
            </a:r>
            <a:r>
              <a:rPr lang="en-US" sz="1800" dirty="0"/>
              <a:t>-****-*-*-***</a:t>
            </a:r>
            <a:br>
              <a:rPr lang="en-US" sz="1800" dirty="0"/>
            </a:br>
            <a:r>
              <a:rPr lang="en-US" sz="1800" dirty="0"/>
              <a:t>B-2020_10_G_2-</a:t>
            </a:r>
            <a:r>
              <a:rPr lang="de-DE" sz="1800" dirty="0"/>
              <a:t>********</a:t>
            </a:r>
            <a:r>
              <a:rPr lang="en-US" sz="1800" dirty="0"/>
              <a:t>-****-*-*-***</a:t>
            </a:r>
            <a:br>
              <a:rPr lang="en-US" sz="1800" dirty="0"/>
            </a:br>
            <a:br>
              <a:rPr lang="en-US" sz="1800" dirty="0"/>
            </a:br>
            <a:r>
              <a:rPr lang="en-US" sz="1800" dirty="0"/>
              <a:t>RESULT: 180 edges, 181 nodes</a:t>
            </a:r>
            <a:br>
              <a:rPr lang="de-DE" sz="1800" dirty="0"/>
            </a:br>
            <a:r>
              <a:rPr lang="en-US" sz="1800" dirty="0"/>
              <a:t>SHADOW:  0 edges, 0 nodes</a:t>
            </a:r>
            <a:endParaRPr lang="de-DE" sz="2000" dirty="0"/>
          </a:p>
        </p:txBody>
      </p:sp>
    </p:spTree>
    <p:extLst>
      <p:ext uri="{BB962C8B-B14F-4D97-AF65-F5344CB8AC3E}">
        <p14:creationId xmlns:p14="http://schemas.microsoft.com/office/powerpoint/2010/main" val="18239592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219600" y="432000"/>
            <a:ext cx="5458389" cy="1361966"/>
          </a:xfrm>
        </p:spPr>
        <p:txBody>
          <a:bodyPr/>
          <a:lstStyle/>
          <a:p>
            <a:r>
              <a:rPr lang="de-DE" dirty="0" err="1"/>
              <a:t>Literature</a:t>
            </a:r>
            <a:r>
              <a:rPr lang="de-DE" dirty="0"/>
              <a:t> </a:t>
            </a:r>
            <a:r>
              <a:rPr lang="de-DE" dirty="0" err="1"/>
              <a:t>Author</a:t>
            </a:r>
            <a:r>
              <a:rPr lang="de-DE" dirty="0"/>
              <a:t>: Homonyms</a:t>
            </a:r>
            <a:br>
              <a:rPr lang="de-DE" dirty="0"/>
            </a:br>
            <a:r>
              <a:rPr lang="de-DE" dirty="0"/>
              <a:t>“</a:t>
            </a:r>
            <a:r>
              <a:rPr lang="de-DE" dirty="0" err="1"/>
              <a:t>Xyz</a:t>
            </a:r>
            <a:r>
              <a:rPr lang="de-DE" dirty="0"/>
              <a:t> Schwartz“</a:t>
            </a:r>
            <a:br>
              <a:rPr lang="de-DE" dirty="0"/>
            </a:br>
            <a:r>
              <a:rPr lang="de-DE" dirty="0">
                <a:latin typeface="Arial monospaced for SAP" panose="020B0609020202030204" pitchFamily="49" charset="0"/>
              </a:rPr>
              <a:t>*********     CITED_BY</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7" name="Rectangle 2">
            <a:extLst>
              <a:ext uri="{FF2B5EF4-FFF2-40B4-BE49-F238E27FC236}">
                <a16:creationId xmlns:a16="http://schemas.microsoft.com/office/drawing/2014/main" id="{2C2A1A19-3264-43B5-9E93-6BC89C23D07D}"/>
              </a:ext>
            </a:extLst>
          </p:cNvPr>
          <p:cNvSpPr/>
          <p:nvPr/>
        </p:nvSpPr>
        <p:spPr>
          <a:xfrm>
            <a:off x="0" y="5985109"/>
            <a:ext cx="6216651" cy="338554"/>
          </a:xfrm>
          <a:prstGeom prst="rect">
            <a:avLst/>
          </a:prstGeom>
          <a:solidFill>
            <a:schemeClr val="bg1">
              <a:lumMod val="75000"/>
            </a:schemeClr>
          </a:solidFill>
        </p:spPr>
        <p:txBody>
          <a:bodyPr wrap="square">
            <a:spAutoFit/>
          </a:bodyPr>
          <a:lstStyle/>
          <a:p>
            <a:r>
              <a:rPr lang="en-GB" sz="1600" dirty="0">
                <a:highlight>
                  <a:srgbClr val="C0C0C0"/>
                </a:highlight>
                <a:latin typeface="Arial monospaced for SAP" panose="020B0609020202030204" pitchFamily="49" charset="0"/>
              </a:rPr>
              <a:t>Documents grouped by CITED_BY:</a:t>
            </a:r>
            <a:endParaRPr lang="de-DE" sz="1600" dirty="0">
              <a:highlight>
                <a:srgbClr val="C0C0C0"/>
              </a:highlight>
              <a:latin typeface="Arial monospaced for SAP" panose="020B0609020202030204" pitchFamily="49" charset="0"/>
            </a:endParaRPr>
          </a:p>
        </p:txBody>
      </p:sp>
      <p:sp>
        <p:nvSpPr>
          <p:cNvPr id="12" name="Oval 11">
            <a:extLst>
              <a:ext uri="{FF2B5EF4-FFF2-40B4-BE49-F238E27FC236}">
                <a16:creationId xmlns:a16="http://schemas.microsoft.com/office/drawing/2014/main" id="{042FF739-0470-479E-9CB6-1014F06BEF02}"/>
              </a:ext>
            </a:extLst>
          </p:cNvPr>
          <p:cNvSpPr/>
          <p:nvPr/>
        </p:nvSpPr>
        <p:spPr>
          <a:xfrm rot="2013941">
            <a:off x="8828388" y="1907420"/>
            <a:ext cx="1004934" cy="400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8850363-928E-4B9D-9E63-0A365758DA4A}"/>
              </a:ext>
            </a:extLst>
          </p:cNvPr>
          <p:cNvSpPr/>
          <p:nvPr/>
        </p:nvSpPr>
        <p:spPr>
          <a:xfrm rot="298963">
            <a:off x="7214997" y="5121111"/>
            <a:ext cx="1004934" cy="400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47BF7A6F-204C-4407-AF97-420F01EAE4DF}"/>
              </a:ext>
            </a:extLst>
          </p:cNvPr>
          <p:cNvSpPr/>
          <p:nvPr/>
        </p:nvSpPr>
        <p:spPr>
          <a:xfrm rot="19088243">
            <a:off x="8400725" y="4286681"/>
            <a:ext cx="1004934" cy="4007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EC03FA92-EB8D-4952-9DCC-5D3C175D115C}"/>
              </a:ext>
            </a:extLst>
          </p:cNvPr>
          <p:cNvSpPr/>
          <p:nvPr/>
        </p:nvSpPr>
        <p:spPr>
          <a:xfrm rot="19919417">
            <a:off x="5504433" y="2923735"/>
            <a:ext cx="2008849" cy="85145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Picture 7" descr="A close up of a womans face&#10;&#10;Description automatically generated">
            <a:extLst>
              <a:ext uri="{FF2B5EF4-FFF2-40B4-BE49-F238E27FC236}">
                <a16:creationId xmlns:a16="http://schemas.microsoft.com/office/drawing/2014/main" id="{D2085901-D888-4072-AB07-EF93710796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50369" y="1259028"/>
            <a:ext cx="5925377" cy="4744112"/>
          </a:xfrm>
          <a:prstGeom prst="rect">
            <a:avLst/>
          </a:prstGeom>
        </p:spPr>
      </p:pic>
      <p:sp>
        <p:nvSpPr>
          <p:cNvPr id="5" name="Footer Placeholder 4">
            <a:extLst>
              <a:ext uri="{FF2B5EF4-FFF2-40B4-BE49-F238E27FC236}">
                <a16:creationId xmlns:a16="http://schemas.microsoft.com/office/drawing/2014/main" id="{69BCCA6B-2C1A-4B09-B1C1-76459C50851D}"/>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2826926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06DA3C1-8015-4157-8320-CE9586AE6512}"/>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DFDE2B1D-DF3B-4D87-84C4-CFFA74B83274}"/>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70</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2" name="Footer Placeholder 21">
            <a:extLst>
              <a:ext uri="{FF2B5EF4-FFF2-40B4-BE49-F238E27FC236}">
                <a16:creationId xmlns:a16="http://schemas.microsoft.com/office/drawing/2014/main" id="{60E1FC18-4C5B-417D-9FB7-252BA6A1D3FE}"/>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2" name="Titel 1">
            <a:extLst>
              <a:ext uri="{FF2B5EF4-FFF2-40B4-BE49-F238E27FC236}">
                <a16:creationId xmlns:a16="http://schemas.microsoft.com/office/drawing/2014/main" id="{340A865C-0C71-4C2D-A4B7-548FEA4B7636}"/>
              </a:ext>
            </a:extLst>
          </p:cNvPr>
          <p:cNvSpPr>
            <a:spLocks noGrp="1"/>
          </p:cNvSpPr>
          <p:nvPr>
            <p:ph type="title"/>
          </p:nvPr>
        </p:nvSpPr>
        <p:spPr/>
        <p:txBody>
          <a:bodyPr/>
          <a:lstStyle/>
          <a:p>
            <a:r>
              <a:rPr lang="de-DE" dirty="0" err="1"/>
              <a:t>Centar</a:t>
            </a:r>
            <a:r>
              <a:rPr lang="de-DE" dirty="0"/>
              <a:t> KG</a:t>
            </a:r>
            <a:br>
              <a:rPr lang="de-DE" dirty="0"/>
            </a:br>
            <a:r>
              <a:rPr lang="de-DE" dirty="0"/>
              <a:t>Material ********</a:t>
            </a:r>
            <a:br>
              <a:rPr lang="de-DE" dirty="0"/>
            </a:br>
            <a:br>
              <a:rPr lang="de-DE" dirty="0"/>
            </a:br>
            <a:r>
              <a:rPr lang="en-US" sz="1600" dirty="0" err="1"/>
              <a:t>BFS_Traversal</a:t>
            </a:r>
            <a:r>
              <a:rPr lang="en-US" sz="1600" dirty="0"/>
              <a:t> result starting at a node: </a:t>
            </a:r>
            <a:br>
              <a:rPr lang="en-US" sz="1600" dirty="0"/>
            </a:br>
            <a:r>
              <a:rPr lang="en-US" sz="1600" dirty="0"/>
              <a:t>B-2021-11-G2-********-****</a:t>
            </a:r>
            <a:br>
              <a:rPr lang="en-US" sz="1600" dirty="0"/>
            </a:br>
            <a:r>
              <a:rPr lang="en-US" sz="1600" dirty="0" err="1"/>
              <a:t>EdgeDirection</a:t>
            </a:r>
            <a:r>
              <a:rPr lang="en-US" sz="1600" dirty="0"/>
              <a:t>: forward</a:t>
            </a:r>
            <a:br>
              <a:rPr lang="en-US" sz="1600" dirty="0"/>
            </a:br>
            <a:r>
              <a:rPr lang="en-US" sz="1600" dirty="0" err="1"/>
              <a:t>NodeType</a:t>
            </a:r>
            <a:r>
              <a:rPr lang="en-US" sz="1600" dirty="0"/>
              <a:t>: any</a:t>
            </a:r>
            <a:br>
              <a:rPr lang="de-DE" sz="1600" dirty="0"/>
            </a:br>
            <a:r>
              <a:rPr lang="de-DE" sz="1600" dirty="0"/>
              <a:t>A </a:t>
            </a:r>
            <a:r>
              <a:rPr lang="de-DE" sz="1600" dirty="0" err="1"/>
              <a:t>production</a:t>
            </a:r>
            <a:r>
              <a:rPr lang="de-DE" sz="1600" dirty="0"/>
              <a:t> </a:t>
            </a:r>
            <a:r>
              <a:rPr lang="de-DE" sz="1600" dirty="0" err="1"/>
              <a:t>tree</a:t>
            </a:r>
            <a:r>
              <a:rPr lang="de-DE" sz="1600" dirty="0"/>
              <a:t> from ONE </a:t>
            </a:r>
            <a:r>
              <a:rPr lang="de-DE" sz="1600" dirty="0" err="1"/>
              <a:t>structure</a:t>
            </a:r>
            <a:r>
              <a:rPr lang="de-DE" sz="1600" dirty="0"/>
              <a:t> </a:t>
            </a:r>
            <a:r>
              <a:rPr lang="de-DE" sz="1600" dirty="0" err="1"/>
              <a:t>partition</a:t>
            </a:r>
            <a:r>
              <a:rPr lang="de-DE" sz="1600" dirty="0"/>
              <a:t> + </a:t>
            </a:r>
            <a:r>
              <a:rPr lang="de-DE" sz="1600" dirty="0" err="1"/>
              <a:t>meta</a:t>
            </a:r>
            <a:r>
              <a:rPr lang="de-DE" sz="1600" dirty="0"/>
              <a:t> nodes from </a:t>
            </a:r>
            <a:r>
              <a:rPr lang="de-DE" sz="1600" dirty="0" err="1"/>
              <a:t>meta</a:t>
            </a:r>
            <a:r>
              <a:rPr lang="de-DE" sz="1600" dirty="0"/>
              <a:t> </a:t>
            </a:r>
            <a:r>
              <a:rPr lang="de-DE" sz="1600" dirty="0" err="1"/>
              <a:t>partition</a:t>
            </a:r>
            <a:br>
              <a:rPr lang="de-DE" sz="1600" dirty="0"/>
            </a:br>
            <a:br>
              <a:rPr lang="en-US" sz="1600" dirty="0"/>
            </a:br>
            <a:r>
              <a:rPr lang="en-US" sz="1600" dirty="0"/>
              <a:t>M-Period-2021-11-G2</a:t>
            </a:r>
            <a:br>
              <a:rPr lang="en-US" sz="1600" dirty="0"/>
            </a:br>
            <a:r>
              <a:rPr lang="en-US" sz="1600" dirty="0"/>
              <a:t>N-2021-11-G2-</a:t>
            </a:r>
            <a:r>
              <a:rPr lang="de-DE" sz="1600" dirty="0"/>
              <a:t>********</a:t>
            </a:r>
            <a:r>
              <a:rPr lang="en-US" sz="1600" dirty="0"/>
              <a:t>-****-*</a:t>
            </a:r>
            <a:br>
              <a:rPr lang="en-US" sz="1600" dirty="0"/>
            </a:br>
            <a:r>
              <a:rPr lang="en-US" sz="1600" dirty="0"/>
              <a:t>M-key-2021</a:t>
            </a:r>
            <a:br>
              <a:rPr lang="en-US" sz="1600" dirty="0"/>
            </a:br>
            <a:r>
              <a:rPr lang="en-US" sz="1600" dirty="0"/>
              <a:t>MM-</a:t>
            </a:r>
            <a:r>
              <a:rPr lang="de-DE" sz="1600" dirty="0"/>
              <a:t> *******</a:t>
            </a:r>
            <a:br>
              <a:rPr lang="en-US" sz="1600" dirty="0"/>
            </a:br>
            <a:r>
              <a:rPr lang="en-US" sz="1600" dirty="0"/>
              <a:t>M-</a:t>
            </a:r>
            <a:r>
              <a:rPr lang="en-US" sz="1600" dirty="0" err="1"/>
              <a:t>IM_Company_Code</a:t>
            </a:r>
            <a:r>
              <a:rPr lang="en-US" sz="1600" dirty="0"/>
              <a:t>-****</a:t>
            </a:r>
            <a:br>
              <a:rPr lang="en-US" sz="1600" dirty="0"/>
            </a:br>
            <a:r>
              <a:rPr lang="en-US" sz="1600" dirty="0"/>
              <a:t>N-2021-11-G2-</a:t>
            </a:r>
            <a:r>
              <a:rPr lang="de-DE" sz="1600" dirty="0"/>
              <a:t> ******** </a:t>
            </a:r>
            <a:r>
              <a:rPr lang="en-US" sz="1600" dirty="0"/>
              <a:t>-****-**</a:t>
            </a:r>
            <a:br>
              <a:rPr lang="de-DE" sz="1600" dirty="0"/>
            </a:br>
            <a:r>
              <a:rPr lang="de-DE" sz="1600" dirty="0"/>
              <a:t>…</a:t>
            </a:r>
            <a:br>
              <a:rPr lang="en-US" sz="1600" dirty="0"/>
            </a:br>
            <a:r>
              <a:rPr lang="en-US" sz="1600" dirty="0"/>
              <a:t>N-2021-11-G2-</a:t>
            </a:r>
            <a:r>
              <a:rPr lang="de-DE" sz="1600" dirty="0"/>
              <a:t> ******** </a:t>
            </a:r>
            <a:r>
              <a:rPr lang="en-US" sz="1600" dirty="0"/>
              <a:t>-****-***</a:t>
            </a:r>
            <a:br>
              <a:rPr lang="en-US" sz="1600" dirty="0"/>
            </a:br>
            <a:r>
              <a:rPr lang="en-US" sz="1600" dirty="0"/>
              <a:t>N-2021-11-G2-</a:t>
            </a:r>
            <a:r>
              <a:rPr lang="de-DE" sz="1600" dirty="0"/>
              <a:t> ******** </a:t>
            </a:r>
            <a:r>
              <a:rPr lang="en-US" sz="1600" dirty="0"/>
              <a:t>-****-***</a:t>
            </a:r>
            <a:br>
              <a:rPr lang="en-US" sz="1600" dirty="0"/>
            </a:br>
            <a:br>
              <a:rPr lang="en-US" sz="1600" dirty="0"/>
            </a:br>
            <a:r>
              <a:rPr lang="en-US" sz="1600" dirty="0"/>
              <a:t>RESULT: 1054 edges, 1055 nodes</a:t>
            </a:r>
            <a:br>
              <a:rPr lang="en-US" sz="1600" dirty="0"/>
            </a:br>
            <a:r>
              <a:rPr lang="en-US" sz="1600" dirty="0"/>
              <a:t>SHADOW:  538 edges, 170 nodes</a:t>
            </a:r>
            <a:br>
              <a:rPr lang="en-US" sz="1800" dirty="0"/>
            </a:br>
            <a:endParaRPr lang="de-DE" dirty="0">
              <a:highlight>
                <a:srgbClr val="00FFFF"/>
              </a:highlight>
            </a:endParaRPr>
          </a:p>
        </p:txBody>
      </p:sp>
    </p:spTree>
    <p:extLst>
      <p:ext uri="{BB962C8B-B14F-4D97-AF65-F5344CB8AC3E}">
        <p14:creationId xmlns:p14="http://schemas.microsoft.com/office/powerpoint/2010/main" val="24807255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kt 1" hidden="1">
            <a:extLst>
              <a:ext uri="{FF2B5EF4-FFF2-40B4-BE49-F238E27FC236}">
                <a16:creationId xmlns:a16="http://schemas.microsoft.com/office/drawing/2014/main" id="{B1A47223-9E26-4733-97BB-C1F48D84723E}"/>
              </a:ext>
            </a:extLst>
          </p:cNvPr>
          <p:cNvGraphicFramePr>
            <a:graphicFrameLocks noChangeAspect="1"/>
          </p:cNvGraphicFramePr>
          <p:nvPr>
            <p:custDataLst>
              <p:tags r:id="rId1"/>
            </p:custDataLst>
          </p:nvPr>
        </p:nvGraphicFramePr>
        <p:xfrm>
          <a:off x="3178" y="2037"/>
          <a:ext cx="1587" cy="1587"/>
        </p:xfrm>
        <a:graphic>
          <a:graphicData uri="http://schemas.openxmlformats.org/presentationml/2006/ole">
            <mc:AlternateContent xmlns:mc="http://schemas.openxmlformats.org/markup-compatibility/2006">
              <mc:Choice xmlns:v="urn:schemas-microsoft-com:vml" Requires="v">
                <p:oleObj name="think-cell Folie" r:id="rId4" imgW="353" imgH="353" progId="TCLayout.ActiveDocument.1">
                  <p:embed/>
                </p:oleObj>
              </mc:Choice>
              <mc:Fallback>
                <p:oleObj name="think-cell Folie" r:id="rId4" imgW="353" imgH="353" progId="TCLayout.ActiveDocument.1">
                  <p:embed/>
                  <p:pic>
                    <p:nvPicPr>
                      <p:cNvPr id="2" name="Objekt 1" hidden="1">
                        <a:extLst>
                          <a:ext uri="{FF2B5EF4-FFF2-40B4-BE49-F238E27FC236}">
                            <a16:creationId xmlns:a16="http://schemas.microsoft.com/office/drawing/2014/main" id="{B1A47223-9E26-4733-97BB-C1F48D84723E}"/>
                          </a:ext>
                        </a:extLst>
                      </p:cNvPr>
                      <p:cNvPicPr/>
                      <p:nvPr/>
                    </p:nvPicPr>
                    <p:blipFill>
                      <a:blip r:embed="rId5"/>
                      <a:stretch>
                        <a:fillRect/>
                      </a:stretch>
                    </p:blipFill>
                    <p:spPr>
                      <a:xfrm>
                        <a:off x="3178" y="2037"/>
                        <a:ext cx="1587" cy="1587"/>
                      </a:xfrm>
                      <a:prstGeom prst="rect">
                        <a:avLst/>
                      </a:prstGeom>
                    </p:spPr>
                  </p:pic>
                </p:oleObj>
              </mc:Fallback>
            </mc:AlternateContent>
          </a:graphicData>
        </a:graphic>
      </p:graphicFrame>
      <p:sp>
        <p:nvSpPr>
          <p:cNvPr id="11" name="Rechteck 10">
            <a:extLst>
              <a:ext uri="{FF2B5EF4-FFF2-40B4-BE49-F238E27FC236}">
                <a16:creationId xmlns:a16="http://schemas.microsoft.com/office/drawing/2014/main" id="{0F0608C5-D336-49B9-88A5-EA9A816F8DD6}"/>
              </a:ext>
            </a:extLst>
          </p:cNvPr>
          <p:cNvSpPr/>
          <p:nvPr userDrawn="1"/>
        </p:nvSpPr>
        <p:spPr>
          <a:xfrm>
            <a:off x="1" y="0"/>
            <a:ext cx="5425844" cy="10484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2" name="Grafik 11">
            <a:extLst>
              <a:ext uri="{FF2B5EF4-FFF2-40B4-BE49-F238E27FC236}">
                <a16:creationId xmlns:a16="http://schemas.microsoft.com/office/drawing/2014/main" id="{E1282558-E473-4FEE-94A7-788BD43CC4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0751" y="148189"/>
            <a:ext cx="1878811" cy="680699"/>
          </a:xfrm>
          <a:prstGeom prst="rect">
            <a:avLst/>
          </a:prstGeom>
        </p:spPr>
      </p:pic>
      <p:sp>
        <p:nvSpPr>
          <p:cNvPr id="13" name="Rechteck 12"/>
          <p:cNvSpPr/>
          <p:nvPr/>
        </p:nvSpPr>
        <p:spPr>
          <a:xfrm>
            <a:off x="1588" y="1180369"/>
            <a:ext cx="7072522" cy="4765461"/>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8" name="Titel 1"/>
          <p:cNvSpPr txBox="1">
            <a:spLocks/>
          </p:cNvSpPr>
          <p:nvPr/>
        </p:nvSpPr>
        <p:spPr>
          <a:xfrm>
            <a:off x="485786" y="182838"/>
            <a:ext cx="6097894" cy="796834"/>
          </a:xfrm>
          <a:prstGeom prst="rect">
            <a:avLst/>
          </a:prstGeom>
        </p:spPr>
        <p:txBody>
          <a:bodyPr lIns="0" tIns="0" rIns="0" bIns="0" anchor="t">
            <a:normAutofit fontScale="62500" lnSpcReduction="20000"/>
          </a:bodyPr>
          <a:lstStyle>
            <a:lvl1pPr algn="l" defTabSz="914400" rtl="0" eaLnBrk="1" latinLnBrk="0" hangingPunct="1">
              <a:lnSpc>
                <a:spcPct val="95000"/>
              </a:lnSpc>
              <a:spcBef>
                <a:spcPts val="0"/>
              </a:spcBef>
              <a:spcAft>
                <a:spcPts val="0"/>
              </a:spcAft>
              <a:buNone/>
              <a:defRPr sz="3200" b="1" i="0" kern="1200">
                <a:solidFill>
                  <a:schemeClr val="accent1"/>
                </a:solidFill>
                <a:latin typeface="Arial"/>
                <a:ea typeface="+mj-ea"/>
                <a:cs typeface="+mj-cs"/>
              </a:defRPr>
            </a:lvl1pPr>
          </a:lstStyle>
          <a:p>
            <a:endParaRPr lang="en-US" sz="5400" b="0" dirty="0">
              <a:solidFill>
                <a:schemeClr val="bg1"/>
              </a:solidFill>
            </a:endParaRPr>
          </a:p>
          <a:p>
            <a:r>
              <a:rPr lang="en-US" sz="5400" b="0" dirty="0">
                <a:solidFill>
                  <a:schemeClr val="bg1"/>
                </a:solidFill>
              </a:rPr>
              <a:t>Literature: “X. Schwartz”</a:t>
            </a:r>
            <a:endParaRPr lang="de-DE" sz="2800" b="0" dirty="0">
              <a:solidFill>
                <a:schemeClr val="bg1"/>
              </a:solidFill>
            </a:endParaRPr>
          </a:p>
          <a:p>
            <a:pPr>
              <a:lnSpc>
                <a:spcPct val="100000"/>
              </a:lnSpc>
              <a:spcBef>
                <a:spcPts val="600"/>
              </a:spcBef>
            </a:pPr>
            <a:endParaRPr lang="de-DE" sz="2800" b="0" dirty="0">
              <a:solidFill>
                <a:schemeClr val="bg1"/>
              </a:solidFill>
            </a:endParaRPr>
          </a:p>
        </p:txBody>
      </p:sp>
      <p:sp>
        <p:nvSpPr>
          <p:cNvPr id="5" name="Foliennummernplatzhalter 4">
            <a:extLst>
              <a:ext uri="{FF2B5EF4-FFF2-40B4-BE49-F238E27FC236}">
                <a16:creationId xmlns:a16="http://schemas.microsoft.com/office/drawing/2014/main" id="{D42FA127-39E4-422F-894B-1CA9F7EFB11A}"/>
              </a:ext>
            </a:extLst>
          </p:cNvPr>
          <p:cNvSpPr>
            <a:spLocks noGrp="1"/>
          </p:cNvSpPr>
          <p:nvPr>
            <p:ph type="sldNum" sz="quarter" idx="4"/>
          </p:nvPr>
        </p:nvSpPr>
        <p:spPr/>
        <p:txBody>
          <a:bodyPr/>
          <a:lstStyle/>
          <a:p>
            <a:fld id="{82EA1D04-CA53-4DE3-84A8-2B63E41036C9}" type="slidenum">
              <a:rPr lang="de-DE" smtClean="0"/>
              <a:pPr/>
              <a:t>8</a:t>
            </a:fld>
            <a:endParaRPr lang="de-DE" dirty="0"/>
          </a:p>
        </p:txBody>
      </p:sp>
      <p:sp>
        <p:nvSpPr>
          <p:cNvPr id="3" name="Date Placeholder 2">
            <a:extLst>
              <a:ext uri="{FF2B5EF4-FFF2-40B4-BE49-F238E27FC236}">
                <a16:creationId xmlns:a16="http://schemas.microsoft.com/office/drawing/2014/main" id="{F1E6A9D6-A5B4-44E9-867B-A6A07FF2CD65}"/>
              </a:ext>
            </a:extLst>
          </p:cNvPr>
          <p:cNvSpPr>
            <a:spLocks noGrp="1"/>
          </p:cNvSpPr>
          <p:nvPr>
            <p:ph type="dt" sz="half" idx="2"/>
          </p:nvPr>
        </p:nvSpPr>
        <p:spPr/>
        <p:txBody>
          <a:bodyPr/>
          <a:lstStyle/>
          <a:p>
            <a:r>
              <a:rPr lang="de-DE"/>
              <a:t>10.5.2023</a:t>
            </a:r>
            <a:endParaRPr lang="de-DE" dirty="0"/>
          </a:p>
        </p:txBody>
      </p:sp>
      <p:pic>
        <p:nvPicPr>
          <p:cNvPr id="7" name="Picture 6" descr="A picture containing fireworks&#10;&#10;Description automatically generated">
            <a:extLst>
              <a:ext uri="{FF2B5EF4-FFF2-40B4-BE49-F238E27FC236}">
                <a16:creationId xmlns:a16="http://schemas.microsoft.com/office/drawing/2014/main" id="{F0F98463-1BD3-4BED-8BF7-A48DEFA80E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2020" y="1252513"/>
            <a:ext cx="7314840" cy="5016124"/>
          </a:xfrm>
          <a:prstGeom prst="rect">
            <a:avLst/>
          </a:prstGeom>
        </p:spPr>
      </p:pic>
      <p:sp>
        <p:nvSpPr>
          <p:cNvPr id="6" name="Footer Placeholder 5">
            <a:extLst>
              <a:ext uri="{FF2B5EF4-FFF2-40B4-BE49-F238E27FC236}">
                <a16:creationId xmlns:a16="http://schemas.microsoft.com/office/drawing/2014/main" id="{28AAEAD0-379D-436C-AE60-F95FE0D84D49}"/>
              </a:ext>
            </a:extLst>
          </p:cNvPr>
          <p:cNvSpPr>
            <a:spLocks noGrp="1"/>
          </p:cNvSpPr>
          <p:nvPr>
            <p:ph type="ftr" sz="quarter" idx="3"/>
          </p:nvPr>
        </p:nvSpPr>
        <p:spPr>
          <a:xfrm>
            <a:off x="1368180" y="6516113"/>
            <a:ext cx="5705930" cy="167933"/>
          </a:xfrm>
        </p:spPr>
        <p:txBody>
          <a:bodyPr/>
          <a:lstStyle/>
          <a:p>
            <a:r>
              <a:rPr lang="en-US" dirty="0"/>
              <a:t>Dr. Janez Ales, Knowledge Architecture, BASF                                                                   External</a:t>
            </a:r>
            <a:endParaRPr lang="de-DE" dirty="0"/>
          </a:p>
        </p:txBody>
      </p:sp>
    </p:spTree>
    <p:extLst>
      <p:ext uri="{BB962C8B-B14F-4D97-AF65-F5344CB8AC3E}">
        <p14:creationId xmlns:p14="http://schemas.microsoft.com/office/powerpoint/2010/main" val="157146426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E57C6C-9E80-430C-B166-D3A2674F5299}"/>
              </a:ext>
            </a:extLst>
          </p:cNvPr>
          <p:cNvSpPr>
            <a:spLocks noGrp="1"/>
          </p:cNvSpPr>
          <p:nvPr>
            <p:ph type="title"/>
          </p:nvPr>
        </p:nvSpPr>
        <p:spPr>
          <a:xfrm>
            <a:off x="219600" y="432000"/>
            <a:ext cx="5829299" cy="1361966"/>
          </a:xfrm>
        </p:spPr>
        <p:txBody>
          <a:bodyPr/>
          <a:lstStyle/>
          <a:p>
            <a:r>
              <a:rPr lang="de-DE" dirty="0" err="1"/>
              <a:t>Literature</a:t>
            </a:r>
            <a:r>
              <a:rPr lang="de-DE" dirty="0"/>
              <a:t> </a:t>
            </a:r>
            <a:r>
              <a:rPr lang="de-DE" dirty="0" err="1"/>
              <a:t>Author</a:t>
            </a:r>
            <a:r>
              <a:rPr lang="de-DE" dirty="0"/>
              <a:t> </a:t>
            </a:r>
            <a:br>
              <a:rPr lang="de-DE" dirty="0"/>
            </a:br>
            <a:r>
              <a:rPr lang="de-DE" dirty="0" err="1"/>
              <a:t>Disambiguation</a:t>
            </a:r>
            <a:r>
              <a:rPr lang="de-DE" dirty="0"/>
              <a:t> Signals:</a:t>
            </a:r>
            <a:br>
              <a:rPr lang="de-DE" dirty="0"/>
            </a:br>
            <a:br>
              <a:rPr lang="de-DE" dirty="0"/>
            </a:br>
            <a:r>
              <a:rPr lang="de-DE" dirty="0"/>
              <a:t>Homonyms Partition</a:t>
            </a:r>
            <a:r>
              <a:rPr lang="de-DE" dirty="0">
                <a:latin typeface="Arial monospaced for SAP" panose="020B0609020202030204" pitchFamily="49" charset="0"/>
              </a:rPr>
              <a:t> </a:t>
            </a:r>
            <a:br>
              <a:rPr lang="de-DE" dirty="0">
                <a:latin typeface="Arial monospaced for SAP" panose="020B0609020202030204" pitchFamily="49" charset="0"/>
              </a:rPr>
            </a:br>
            <a:br>
              <a:rPr lang="de-DE" dirty="0">
                <a:latin typeface="Arial monospaced for SAP" panose="020B0609020202030204" pitchFamily="49" charset="0"/>
              </a:rPr>
            </a:br>
            <a:r>
              <a:rPr lang="de-DE" dirty="0" err="1">
                <a:latin typeface="Arial monospaced for SAP" panose="020B0609020202030204" pitchFamily="49" charset="0"/>
              </a:rPr>
              <a:t>Cited</a:t>
            </a:r>
            <a:r>
              <a:rPr lang="de-DE" dirty="0">
                <a:latin typeface="Arial monospaced for SAP" panose="020B0609020202030204" pitchFamily="49" charset="0"/>
              </a:rPr>
              <a:t>-By</a:t>
            </a:r>
            <a:br>
              <a:rPr lang="de-DE" dirty="0">
                <a:latin typeface="Arial monospaced for SAP" panose="020B0609020202030204" pitchFamily="49" charset="0"/>
              </a:rPr>
            </a:br>
            <a:r>
              <a:rPr lang="de-DE" dirty="0">
                <a:latin typeface="Arial monospaced for SAP" panose="020B0609020202030204" pitchFamily="49" charset="0"/>
              </a:rPr>
              <a:t>Co-</a:t>
            </a:r>
            <a:r>
              <a:rPr lang="de-DE" dirty="0" err="1">
                <a:latin typeface="Arial monospaced for SAP" panose="020B0609020202030204" pitchFamily="49" charset="0"/>
              </a:rPr>
              <a:t>Author</a:t>
            </a:r>
            <a:br>
              <a:rPr lang="de-DE" dirty="0">
                <a:latin typeface="Arial monospaced for SAP" panose="020B0609020202030204" pitchFamily="49" charset="0"/>
              </a:rPr>
            </a:br>
            <a:r>
              <a:rPr lang="de-DE" dirty="0" err="1">
                <a:latin typeface="Arial monospaced for SAP" panose="020B0609020202030204" pitchFamily="49" charset="0"/>
              </a:rPr>
              <a:t>Organization</a:t>
            </a:r>
            <a:r>
              <a:rPr lang="de-DE" dirty="0">
                <a:latin typeface="Arial monospaced for SAP" panose="020B0609020202030204" pitchFamily="49" charset="0"/>
              </a:rPr>
              <a:t> (&gt;0.75)</a:t>
            </a:r>
            <a:br>
              <a:rPr lang="de-DE" dirty="0">
                <a:latin typeface="Arial monospaced for SAP" panose="020B0609020202030204" pitchFamily="49" charset="0"/>
              </a:rPr>
            </a:br>
            <a:r>
              <a:rPr lang="de-DE" dirty="0" err="1">
                <a:latin typeface="Arial monospaced for SAP" panose="020B0609020202030204" pitchFamily="49" charset="0"/>
              </a:rPr>
              <a:t>Ontology</a:t>
            </a:r>
            <a:r>
              <a:rPr lang="de-DE" dirty="0">
                <a:latin typeface="Arial monospaced for SAP" panose="020B0609020202030204" pitchFamily="49" charset="0"/>
              </a:rPr>
              <a:t> Concept (&gt;0.75)</a:t>
            </a:r>
            <a:endParaRPr lang="de-DE" dirty="0"/>
          </a:p>
        </p:txBody>
      </p:sp>
      <p:sp>
        <p:nvSpPr>
          <p:cNvPr id="3" name="Datumsplatzhalter 2">
            <a:extLst>
              <a:ext uri="{FF2B5EF4-FFF2-40B4-BE49-F238E27FC236}">
                <a16:creationId xmlns:a16="http://schemas.microsoft.com/office/drawing/2014/main" id="{956C8AC0-F10F-4F7D-A2B6-08D3CCC90B6E}"/>
              </a:ext>
            </a:extLst>
          </p:cNvPr>
          <p:cNvSpPr>
            <a:spLocks noGrp="1"/>
          </p:cNvSpPr>
          <p:nvPr>
            <p:ph type="dt" sz="half" idx="11"/>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de-DE" sz="900" b="0" i="0" u="none" strike="noStrike" kern="1200" cap="none" spc="0" normalizeH="0" baseline="0" noProof="0">
                <a:ln>
                  <a:noFill/>
                </a:ln>
                <a:solidFill>
                  <a:srgbClr val="000000"/>
                </a:solidFill>
                <a:effectLst/>
                <a:uLnTx/>
                <a:uFillTx/>
                <a:latin typeface="Arial" panose="020B0604020202020204"/>
                <a:cs typeface="Arial"/>
              </a:rPr>
              <a:t>10.5.2023</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
        <p:nvSpPr>
          <p:cNvPr id="4" name="Foliennummernplatzhalter 3">
            <a:extLst>
              <a:ext uri="{FF2B5EF4-FFF2-40B4-BE49-F238E27FC236}">
                <a16:creationId xmlns:a16="http://schemas.microsoft.com/office/drawing/2014/main" id="{2D73C077-DD95-4C0E-875C-0A5387EAE019}"/>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fld id="{D7C0CCF7-DF53-4ADB-AAD8-9742C01AD446}" type="slidenum">
              <a:rPr kumimoji="0" lang="de-DE" sz="900" b="1" i="0" u="none" strike="noStrike" kern="1200" cap="none" spc="0" normalizeH="0" baseline="0" noProof="0" smtClean="0">
                <a:ln>
                  <a:noFill/>
                </a:ln>
                <a:solidFill>
                  <a:srgbClr val="000000"/>
                </a:solidFill>
                <a:effectLst/>
                <a:uLnTx/>
                <a:uFillTx/>
                <a:latin typeface="Arial" panose="020B0604020202020204"/>
                <a:cs typeface="Arial"/>
              </a:rPr>
              <a:pPr marL="0" marR="0" lvl="0" indent="0" algn="l" defTabSz="914400" rtl="0" eaLnBrk="1" fontAlgn="auto" latinLnBrk="0" hangingPunct="1">
                <a:lnSpc>
                  <a:spcPct val="100000"/>
                </a:lnSpc>
                <a:spcBef>
                  <a:spcPts val="110"/>
                </a:spcBef>
                <a:spcAft>
                  <a:spcPts val="110"/>
                </a:spcAft>
                <a:buClrTx/>
                <a:buSzTx/>
                <a:buFontTx/>
                <a:buNone/>
                <a:tabLst/>
                <a:defRPr/>
              </a:pPr>
              <a:t>9</a:t>
            </a:fld>
            <a:endParaRPr kumimoji="0" lang="de-DE" sz="900" b="1" i="0" u="none" strike="noStrike" kern="1200" cap="none" spc="0" normalizeH="0" baseline="0" noProof="0" dirty="0">
              <a:ln>
                <a:noFill/>
              </a:ln>
              <a:solidFill>
                <a:srgbClr val="000000"/>
              </a:solidFill>
              <a:effectLst/>
              <a:uLnTx/>
              <a:uFillTx/>
              <a:latin typeface="Arial" panose="020B0604020202020204"/>
              <a:cs typeface="Arial"/>
            </a:endParaRPr>
          </a:p>
        </p:txBody>
      </p:sp>
      <p:pic>
        <p:nvPicPr>
          <p:cNvPr id="8" name="Picture 7">
            <a:extLst>
              <a:ext uri="{FF2B5EF4-FFF2-40B4-BE49-F238E27FC236}">
                <a16:creationId xmlns:a16="http://schemas.microsoft.com/office/drawing/2014/main" id="{B4EE7361-86FD-4FB3-980B-07D3ED9DC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5570" y="0"/>
            <a:ext cx="6306430" cy="5953956"/>
          </a:xfrm>
          <a:prstGeom prst="rect">
            <a:avLst/>
          </a:prstGeom>
        </p:spPr>
      </p:pic>
      <p:sp>
        <p:nvSpPr>
          <p:cNvPr id="9" name="Footer Placeholder 8">
            <a:extLst>
              <a:ext uri="{FF2B5EF4-FFF2-40B4-BE49-F238E27FC236}">
                <a16:creationId xmlns:a16="http://schemas.microsoft.com/office/drawing/2014/main" id="{D552D462-77BE-475C-9BCA-7895BAF6AC1F}"/>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110"/>
              </a:spcBef>
              <a:spcAft>
                <a:spcPts val="110"/>
              </a:spcAft>
              <a:buClrTx/>
              <a:buSzTx/>
              <a:buFontTx/>
              <a:buNone/>
              <a:tabLst/>
              <a:defRPr/>
            </a:pPr>
            <a:r>
              <a:rPr kumimoji="0" lang="en-US" sz="900" b="0" i="0" u="none" strike="noStrike" kern="1200" cap="none" spc="0" normalizeH="0" baseline="0" noProof="0">
                <a:ln>
                  <a:noFill/>
                </a:ln>
                <a:solidFill>
                  <a:srgbClr val="000000"/>
                </a:solidFill>
                <a:effectLst/>
                <a:uLnTx/>
                <a:uFillTx/>
                <a:latin typeface="Arial" panose="020B0604020202020204"/>
                <a:cs typeface="Arial"/>
              </a:rPr>
              <a:t>Dr. Janez Ales, Knowledge Architecture, BASF                                                                   External</a:t>
            </a:r>
            <a:endParaRPr kumimoji="0" lang="de-DE" sz="900" b="0" i="0" u="none" strike="noStrike" kern="1200" cap="none" spc="0" normalizeH="0" baseline="0" noProof="0" dirty="0">
              <a:ln>
                <a:noFill/>
              </a:ln>
              <a:solidFill>
                <a:srgbClr val="000000"/>
              </a:solidFill>
              <a:effectLst/>
              <a:uLnTx/>
              <a:uFillTx/>
              <a:latin typeface="Arial" panose="020B0604020202020204"/>
              <a:cs typeface="Arial"/>
            </a:endParaRPr>
          </a:p>
        </p:txBody>
      </p:sp>
    </p:spTree>
    <p:extLst>
      <p:ext uri="{BB962C8B-B14F-4D97-AF65-F5344CB8AC3E}">
        <p14:creationId xmlns:p14="http://schemas.microsoft.com/office/powerpoint/2010/main" val="362958970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BASF_WIZARD_LOGO2015" val="1"/>
  <p:tag name="_BASF_WIZARD_VERSION" val="10.1.2"/>
  <p:tag name="_BASF_CONVERTED_TO_TAGS" val="1"/>
  <p:tag name="_TP_TITELFOLIE_VISIBLE" val="0"/>
  <p:tag name="_TP_TITELFOLIE_WIDTH" val="46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_WIZ_TB_TYPE" val="LSB"/>
</p:tagLst>
</file>

<file path=ppt/tags/tag5.xml><?xml version="1.0" encoding="utf-8"?>
<p:tagLst xmlns:a="http://schemas.openxmlformats.org/drawingml/2006/main" xmlns:r="http://schemas.openxmlformats.org/officeDocument/2006/relationships" xmlns:p="http://schemas.openxmlformats.org/presentationml/2006/main">
  <p:tag name="_WIZ_TB_TYPE" val="TB"/>
</p:tagLst>
</file>

<file path=ppt/tags/tag6.xml><?xml version="1.0" encoding="utf-8"?>
<p:tagLst xmlns:a="http://schemas.openxmlformats.org/drawingml/2006/main" xmlns:r="http://schemas.openxmlformats.org/officeDocument/2006/relationships" xmlns:p="http://schemas.openxmlformats.org/presentationml/2006/main">
  <p:tag name="_WIZ_TB_TYPE" val="LB"/>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BASF_TitelDesign_V10">
  <a:themeElements>
    <a:clrScheme name="06 BASF orange_colorsheme">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1" id="{76D89613-15EB-44FE-8928-E380EAFF5A56}" vid="{11DAE89C-5AB7-413F-97D7-99DF2CC4A59D}"/>
    </a:ext>
  </a:extLst>
</a:theme>
</file>

<file path=ppt/theme/theme2.xml><?xml version="1.0" encoding="utf-8"?>
<a:theme xmlns:a="http://schemas.openxmlformats.org/drawingml/2006/main" name="BASF_FolienDesign_V10">
  <a:themeElements>
    <a:clrScheme name="Benutzerdefiniert 5">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1" id="{76D89613-15EB-44FE-8928-E380EAFF5A56}" vid="{598B861B-10D7-487C-88E0-EBB0B1CA8E7F}"/>
    </a:ext>
  </a:extLst>
</a:theme>
</file>

<file path=ppt/theme/theme3.xml><?xml version="1.0" encoding="utf-8"?>
<a:theme xmlns:a="http://schemas.openxmlformats.org/drawingml/2006/main" name="BASF_Finale_V10">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F">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76D89613-15EB-44FE-8928-E380EAFF5A56}" vid="{20BA8E63-49E6-4A52-BB3F-736D55524BF4}"/>
    </a:ext>
  </a:extLst>
</a:theme>
</file>

<file path=ppt/theme/theme4.xml><?xml version="1.0" encoding="utf-8"?>
<a:theme xmlns:a="http://schemas.openxmlformats.org/drawingml/2006/main" name="1_BASF_TitelDesign_V10">
  <a:themeElements>
    <a:clrScheme name="06 BASF orange_colorsheme">
      <a:dk1>
        <a:srgbClr val="000000"/>
      </a:dk1>
      <a:lt1>
        <a:srgbClr val="FFFFFF"/>
      </a:lt1>
      <a:dk2>
        <a:srgbClr val="002875"/>
      </a:dk2>
      <a:lt2>
        <a:srgbClr val="FFFFFF"/>
      </a:lt2>
      <a:accent1>
        <a:srgbClr val="004A96"/>
      </a:accent1>
      <a:accent2>
        <a:srgbClr val="4472AA"/>
      </a:accent2>
      <a:accent3>
        <a:srgbClr val="7CA0C6"/>
      </a:accent3>
      <a:accent4>
        <a:srgbClr val="A6C0DA"/>
      </a:accent4>
      <a:accent5>
        <a:srgbClr val="E0E9F2"/>
      </a:accent5>
      <a:accent6>
        <a:srgbClr val="808080"/>
      </a:accent6>
      <a:hlink>
        <a:srgbClr val="0000FF"/>
      </a:hlink>
      <a:folHlink>
        <a:srgbClr val="800080"/>
      </a:folHlink>
    </a:clrScheme>
    <a:fontScheme name="Arial">
      <a:maj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Arial"/>
        <a:cs typeface="Arial"/>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defRPr dirty="0" err="1" smtClean="0"/>
        </a:defPPr>
      </a:lstStyle>
    </a:txDef>
  </a:objectDefaults>
  <a:extraClrSchemeLst/>
  <a:custClrLst>
    <a:custClr>
      <a:srgbClr val="F39500"/>
    </a:custClr>
    <a:custClr>
      <a:srgbClr val="F4A134"/>
    </a:custClr>
    <a:custClr>
      <a:srgbClr val="F7B64F"/>
    </a:custClr>
    <a:custClr>
      <a:srgbClr val="FACF8C"/>
    </a:custClr>
    <a:custClr>
      <a:srgbClr val="FDF0DB"/>
    </a:custClr>
    <a:custClr>
      <a:srgbClr val="808080"/>
    </a:custClr>
    <a:custClr>
      <a:srgbClr val="999999"/>
    </a:custClr>
    <a:custClr>
      <a:srgbClr val="666666"/>
    </a:custClr>
    <a:custClr>
      <a:srgbClr val="333333"/>
    </a:custClr>
    <a:custClr>
      <a:srgbClr val="000000"/>
    </a:custClr>
    <a:custClr>
      <a:srgbClr val="C50022"/>
    </a:custClr>
    <a:custClr>
      <a:srgbClr val="CE485C"/>
    </a:custClr>
    <a:custClr>
      <a:srgbClr val="E07789"/>
    </a:custClr>
    <a:custClr>
      <a:srgbClr val="EBA6B2"/>
    </a:custClr>
    <a:custClr>
      <a:srgbClr val="F8E0E4"/>
    </a:custClr>
    <a:custClr>
      <a:srgbClr val="808080"/>
    </a:custClr>
    <a:custClr>
      <a:srgbClr val="999999"/>
    </a:custClr>
    <a:custClr>
      <a:srgbClr val="666666"/>
    </a:custClr>
    <a:custClr>
      <a:srgbClr val="333333"/>
    </a:custClr>
    <a:custClr>
      <a:srgbClr val="000000"/>
    </a:custClr>
    <a:custClr>
      <a:srgbClr val="21A0D2"/>
    </a:custClr>
    <a:custClr>
      <a:srgbClr val="4EABD6"/>
    </a:custClr>
    <a:custClr>
      <a:srgbClr val="75C4E3"/>
    </a:custClr>
    <a:custClr>
      <a:srgbClr val="9BD4EB"/>
    </a:custClr>
    <a:custClr>
      <a:srgbClr val="DAEFF8"/>
    </a:custClr>
    <a:custClr>
      <a:srgbClr val="808080"/>
    </a:custClr>
    <a:custClr>
      <a:srgbClr val="999999"/>
    </a:custClr>
    <a:custClr>
      <a:srgbClr val="666666"/>
    </a:custClr>
    <a:custClr>
      <a:srgbClr val="333333"/>
    </a:custClr>
    <a:custClr>
      <a:srgbClr val="000000"/>
    </a:custClr>
    <a:custClr>
      <a:srgbClr val="65AC1E"/>
    </a:custClr>
    <a:custClr>
      <a:srgbClr val="7EB74A"/>
    </a:custClr>
    <a:custClr>
      <a:srgbClr val="95C664"/>
    </a:custClr>
    <a:custClr>
      <a:srgbClr val="BADA9A"/>
    </a:custClr>
    <a:custClr>
      <a:srgbClr val="E9F3DE"/>
    </a:custClr>
    <a:custClr>
      <a:srgbClr val="808080"/>
    </a:custClr>
    <a:custClr>
      <a:srgbClr val="999999"/>
    </a:custClr>
    <a:custClr>
      <a:srgbClr val="666666"/>
    </a:custClr>
    <a:custClr>
      <a:srgbClr val="333333"/>
    </a:custClr>
    <a:custClr>
      <a:srgbClr val="000000"/>
    </a:custClr>
    <a:custClr>
      <a:srgbClr val="00793A"/>
    </a:custClr>
    <a:custClr>
      <a:srgbClr val="379665"/>
    </a:custClr>
    <a:custClr>
      <a:srgbClr val="62AC86"/>
    </a:custClr>
    <a:custClr>
      <a:srgbClr val="A6D0BA"/>
    </a:custClr>
    <a:custClr>
      <a:srgbClr val="E0EFE7"/>
    </a:custClr>
    <a:custClr>
      <a:srgbClr val="808080"/>
    </a:custClr>
    <a:custClr>
      <a:srgbClr val="999999"/>
    </a:custClr>
    <a:custClr>
      <a:srgbClr val="666666"/>
    </a:custClr>
    <a:custClr>
      <a:srgbClr val="333333"/>
    </a:custClr>
    <a:custClr>
      <a:srgbClr val="000000"/>
    </a:custClr>
  </a:custClrLst>
  <a:extLst>
    <a:ext uri="{05A4C25C-085E-4340-85A3-A5531E510DB2}">
      <thm15:themeFamily xmlns:thm15="http://schemas.microsoft.com/office/thememl/2012/main" name="Präsentation2" id="{B495AD99-0012-4F44-B281-545D9A582886}" vid="{FE1D8C61-6AA0-4EFE-A40D-B96E0A181592}"/>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C9AD9EBA13F3D4D944610359B871BE0" ma:contentTypeVersion="13" ma:contentTypeDescription="Create a new document." ma:contentTypeScope="" ma:versionID="721a3b3f80f34518a6fa7f99d07006ff">
  <xsd:schema xmlns:xsd="http://www.w3.org/2001/XMLSchema" xmlns:xs="http://www.w3.org/2001/XMLSchema" xmlns:p="http://schemas.microsoft.com/office/2006/metadata/properties" xmlns:ns3="17aa4704-7aed-413d-8a9a-c60d44b05089" xmlns:ns4="32e2eb3e-52c0-43a9-b66b-53c93d71b614" targetNamespace="http://schemas.microsoft.com/office/2006/metadata/properties" ma:root="true" ma:fieldsID="0a1306338b1bf695b274a05a9ad2a5f0" ns3:_="" ns4:_="">
    <xsd:import namespace="17aa4704-7aed-413d-8a9a-c60d44b05089"/>
    <xsd:import namespace="32e2eb3e-52c0-43a9-b66b-53c93d71b614"/>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aa4704-7aed-413d-8a9a-c60d44b0508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e2eb3e-52c0-43a9-b66b-53c93d71b614"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MediaServiceLocation" ma:internalName="MediaServiceLocatio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72E4AD-9B40-4873-B7B4-1A9CB9B50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aa4704-7aed-413d-8a9a-c60d44b05089"/>
    <ds:schemaRef ds:uri="32e2eb3e-52c0-43a9-b66b-53c93d71b6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400404-22A7-42B2-92E4-AA8F60FB1508}">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2e2eb3e-52c0-43a9-b66b-53c93d71b614"/>
    <ds:schemaRef ds:uri="http://purl.org/dc/elements/1.1/"/>
    <ds:schemaRef ds:uri="http://schemas.microsoft.com/office/2006/metadata/properties"/>
    <ds:schemaRef ds:uri="17aa4704-7aed-413d-8a9a-c60d44b05089"/>
    <ds:schemaRef ds:uri="http://www.w3.org/XML/1998/namespace"/>
    <ds:schemaRef ds:uri="http://purl.org/dc/dcmitype/"/>
  </ds:schemaRefs>
</ds:datastoreItem>
</file>

<file path=customXml/itemProps3.xml><?xml version="1.0" encoding="utf-8"?>
<ds:datastoreItem xmlns:ds="http://schemas.openxmlformats.org/officeDocument/2006/customXml" ds:itemID="{ABD39E57-820F-42ED-998B-8809E30033D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tmp25CD</Template>
  <TotalTime>0</TotalTime>
  <Words>4078</Words>
  <Application>Microsoft Office PowerPoint</Application>
  <PresentationFormat>Widescreen</PresentationFormat>
  <Paragraphs>1782</Paragraphs>
  <Slides>70</Slides>
  <Notes>2</Notes>
  <HiddenSlides>0</HiddenSlides>
  <MMClips>0</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70</vt:i4>
      </vt:variant>
    </vt:vector>
  </HeadingPairs>
  <TitlesOfParts>
    <vt:vector size="81" baseType="lpstr">
      <vt:lpstr>Arial</vt:lpstr>
      <vt:lpstr>Arial monospaced for SAP</vt:lpstr>
      <vt:lpstr>Calibri</vt:lpstr>
      <vt:lpstr>Cambria Math</vt:lpstr>
      <vt:lpstr>Wingdings</vt:lpstr>
      <vt:lpstr>Wingdings 3</vt:lpstr>
      <vt:lpstr>BASF_TitelDesign_V10</vt:lpstr>
      <vt:lpstr>BASF_FolienDesign_V10</vt:lpstr>
      <vt:lpstr>BASF_Finale_V10</vt:lpstr>
      <vt:lpstr>1_BASF_TitelDesign_V10</vt:lpstr>
      <vt:lpstr>think-cell Folie</vt:lpstr>
      <vt:lpstr>PowerPoint Presentation</vt:lpstr>
      <vt:lpstr>BASF Knowledge Graph Data (w/o detailled structure)</vt:lpstr>
      <vt:lpstr>BASF Knowledge Graph – Data (June 2019)</vt:lpstr>
      <vt:lpstr>BASF Knowledge Graph - Schema</vt:lpstr>
      <vt:lpstr>Meta Literature Author: “Xyz Schwartz“ ********* </vt:lpstr>
      <vt:lpstr>Author Disambiguation:  Ontology Concept Similarity Signal </vt:lpstr>
      <vt:lpstr>Literature Author: Homonyms “Xyz Schwartz“ *********     CITED_BY</vt:lpstr>
      <vt:lpstr>PowerPoint Presentation</vt:lpstr>
      <vt:lpstr>Literature Author  Disambiguation Signals:  Homonyms Partition   Cited-By Co-Author Organization (&gt;0.75) Ontology Concept (&gt;0.75)</vt:lpstr>
      <vt:lpstr>Literature Author: Organization Signal  Levenshtein Distance Similarity</vt:lpstr>
      <vt:lpstr>PowerPoint Presentation</vt:lpstr>
      <vt:lpstr>Graph Database Custom Load: ID Mapping + Neo4j  </vt:lpstr>
      <vt:lpstr>Traversals Framework (local and global)</vt:lpstr>
      <vt:lpstr>Enterprise  Architecture   Knowledge  Graph  Schema </vt:lpstr>
      <vt:lpstr>Enterprise  Architecture   Knowledge  Graph  Data  Sources </vt:lpstr>
      <vt:lpstr>Enterprise  Architecture   Knowledge  Graph  Recursive  Structures  Trees </vt:lpstr>
      <vt:lpstr>BASF Enterprise Knowledge Graph Evolution    Enterprise Architecture Application Use Analysis    MetaAppID  AppID   PersID  ParentID   AppID  MetaAppID </vt:lpstr>
      <vt:lpstr>Enterprise  Architecture   Knowledge  Graph  Data Nodes + Relationship  Context + TOPOLOGICAL  CLUSTERING </vt:lpstr>
      <vt:lpstr>Enterprise  Architecture   Knowledge  Graph  Data Nodes + Relationship  Context + TOPOLOGICAL  CLUSTERING </vt:lpstr>
      <vt:lpstr>Enterprise Architecture Knowledge Graph</vt:lpstr>
      <vt:lpstr>Enterprise Architecture Knowledge Graph Applications Sharing Resources</vt:lpstr>
      <vt:lpstr>Enterprise  Architecture  Knowledge  Graph</vt:lpstr>
      <vt:lpstr>Enterprise  Architecture  Knowledge  Graph</vt:lpstr>
      <vt:lpstr>Enterprise  Architecture  Knowledge  Graph    </vt:lpstr>
      <vt:lpstr>Enterprise Architecture  Knowledge Graph          Normalized OS Cost</vt:lpstr>
      <vt:lpstr>Enterprise Architecture  Knowledge Graph Normalized OS Cost       Similar Applications (similarity &gt; 0.85) Sorted by the Sum of Normalized OS Costs</vt:lpstr>
      <vt:lpstr>Enterprise Architecture Knowledge Graph Similar Applications (similarity &gt; 0.85) Sorted by the Sum of Normalized OS Costs </vt:lpstr>
      <vt:lpstr>Enterprise  Architecture  Knowledge  Graph  One Application  Resource  Dependency  Trees        </vt:lpstr>
      <vt:lpstr>Enterprise  Architecture  Knowledge  Graph  One Application  Resource  Dependency  Trees  many independent instalations     </vt:lpstr>
      <vt:lpstr>Holistic Steering  Knowledge Graph - Schema</vt:lpstr>
      <vt:lpstr>Holistic Steering  Knowledge Graph - Schema</vt:lpstr>
      <vt:lpstr>Holistic Steering  Knowledge Graph  (Sum of Shipments)  PBG: ********</vt:lpstr>
      <vt:lpstr>Holistic Steering  Knowledge Graph</vt:lpstr>
      <vt:lpstr>Holistic Steering  Knowledge Graph</vt:lpstr>
      <vt:lpstr>Holistic Steering  Knowledge Graph  SHIPMENT_pbg  &amp; COMPANY_CODE_pbg  &amp; fraction_** production_**   PBG ********   </vt:lpstr>
      <vt:lpstr>Holistic Steering  Knowledge Graph            PBG ********   </vt:lpstr>
      <vt:lpstr>Holistic Steering  Knowledge Graph   PBG ********      subgraphs (slices) meta nodes (seeds, collectors)  primal space (nodes=companies) dual space (edges=shipments)  core query along shipments (in dual space) statistics per company (in primal space)</vt:lpstr>
      <vt:lpstr>Holistic Steering  Knowledge Graph   </vt:lpstr>
      <vt:lpstr>Holistic  Steering  Knowledge  Graph  Node Types: ****** ****** ****** ****** ****** ******   </vt:lpstr>
      <vt:lpstr>Holistic  Steering  Knowledge  Graph  Node Types: ****** ****** ****** ****** ****** ******    </vt:lpstr>
      <vt:lpstr>Holistic  Steering  Knowledge  Graph  Node Types: ****** ****** ****** ****** ****** ******   </vt:lpstr>
      <vt:lpstr>Holistic  Steering  Knowledge  Graph  Node Types: ****** ****** ****** ****** ****** ******    </vt:lpstr>
      <vt:lpstr>Holistic  Steering  Knowledge  Graph  Node Types: ****** ****** ****** ****** ****** ******    </vt:lpstr>
      <vt:lpstr>Holistic Steering  Knowledge Graph           50 PBGs   </vt:lpstr>
      <vt:lpstr>Holistic Steering  Knowledge Graph           South America PBG 10172733   </vt:lpstr>
      <vt:lpstr>Holistic Steering  Knowledge Graph           South America PBG 10172733   </vt:lpstr>
      <vt:lpstr>Centar Knowledge Graph  BASF Group value chain steering capabilities  towards holistic value network optimization​  ​   Main LABELS:  ******  ****** Additional Labels:  ******  ******  ****** Meta Nodes:  ******  ******  ******  ******</vt:lpstr>
      <vt:lpstr>Centar Knowledge Graph  Material ********  One Period Max Depth *****</vt:lpstr>
      <vt:lpstr>Centar Knowledge Graph  Material ********  One Period</vt:lpstr>
      <vt:lpstr>Centar Knowledge Graph  Material ********  One Period</vt:lpstr>
      <vt:lpstr>Centar Knowledge Graph  Material ********  Two Periods</vt:lpstr>
      <vt:lpstr>Centar KG Material ********  LABELS: ****** ******  Labels: ****** ****** ******  Meta Nodes: ****** ****** ****** ******</vt:lpstr>
      <vt:lpstr>Centar KG Material ******** One Period </vt:lpstr>
      <vt:lpstr>Centar KG Material ******** Three Periods </vt:lpstr>
      <vt:lpstr>Centar KG Material ********  </vt:lpstr>
      <vt:lpstr>Centar KG Material ********  </vt:lpstr>
      <vt:lpstr>PowerPoint Presentation</vt:lpstr>
      <vt:lpstr>Centar KG Material ******** </vt:lpstr>
      <vt:lpstr>Centar KG Texapon  10937317 Tree-RT LABELS: BomNode StageNode  Labels: RawMaterial PurchaseStage TopBomNode  Meta Nodes: MM_Key Period IM_PBG_Key IM_Company_Code</vt:lpstr>
      <vt:lpstr>Centar  Knowledge Graph   </vt:lpstr>
      <vt:lpstr>FFURF: Horizontally scalable in memory graph platform BASF + DerwenAI  </vt:lpstr>
      <vt:lpstr>FFURF: Horizontally scalable in memory graph platform BASF + DerwenAI  </vt:lpstr>
      <vt:lpstr>FFURF: Horizontally scalable in memory graph platform  </vt:lpstr>
      <vt:lpstr>Traversal - Breadth First Search (BFS)  BFS (Python/Ray on Partition Actors) bfs (C++ on a Partition with Shadow Nodes)  </vt:lpstr>
      <vt:lpstr>ffurf – graphistry pipeline</vt:lpstr>
      <vt:lpstr>Centar KG Texapon  10937317 Tree-RT LABELS: BomNode StageNode  Labels: RawMaterial PurchaseStage TopBomNode  Meta Nodes: MM_Key Period IM_PBG_Key IM_Company_Code</vt:lpstr>
      <vt:lpstr>Thank you!    Juergen Mueller, Head of Knowledge Architecture, BASF  FFURF vision, project initiator   Large scale parallel ontology processing for QKNOWS KG (LPG)  Large scale parallel tabular finance data conversion for Centar KG     Paco Nathan, DerwenAI  FFURF project architect, initial/main committer     Sebastian Martschat, Knowledge Architecture, BASF  Application Similarity (NLP) for Enterprise Architecture KG     Leo Meyerovitch, Founder, Graphistry  Custom Features, Streamlit Driven Graphistry UI for Enterprise Architecture KG  </vt:lpstr>
      <vt:lpstr>PowerPoint Presentation</vt:lpstr>
      <vt:lpstr>Centar KG Material ********  BFS_Traversal result starting at a meta node:  M-key- ******** (on partition_0) EdgeDirection = incomming NodeType: BomNode A slice through 36 partitions (3 years worth of data)  B-2021_12_G_2-********-****-*-***-*** B-2021_11_G_2-********-****-*-***-*** B-2021_11_G_2-********-****-*-***-*** B-2021_11_G_2-********-****-*-***-*** … B-2020_08_G_2-********-****-*-**-*** B-2020_10_G_2-********-****-*-*-*** B-2020_10_G_2-********-****-*-*-***  RESULT: 180 edges, 181 nodes SHADOW:  0 edges, 0 nodes</vt:lpstr>
      <vt:lpstr>Centar KG Material ********  BFS_Traversal result starting at a node:  B-2021-11-G2-********-**** EdgeDirection: forward NodeType: any A production tree from ONE structure partition + meta nodes from meta partition  M-Period-2021-11-G2 N-2021-11-G2-********-****-* M-key-2021 MM- ******* M-IM_Company_Code-**** N-2021-11-G2- ******** -****-** … N-2021-11-G2- ******** -****-*** N-2021-11-G2- ******** -****-***  RESULT: 1054 edges, 1055 nodes SHADOW:  538 edges, 170 nodes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Juergen Mueller</dc:creator>
  <cp:lastModifiedBy>janez.ales@basf.com</cp:lastModifiedBy>
  <cp:revision>310</cp:revision>
  <dcterms:created xsi:type="dcterms:W3CDTF">2020-04-02T15:32:35Z</dcterms:created>
  <dcterms:modified xsi:type="dcterms:W3CDTF">2023-05-11T14:26:22Z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BASF_Wizard_PP">
    <vt:bool>true</vt:bool>
  </property>
  <property fmtid="{D5CDD505-2E9C-101B-9397-08002B2CF9AE}" pid="3" name="_BASF_Wizard_Version">
    <vt:lpwstr>10.1.2</vt:lpwstr>
  </property>
  <property fmtid="{D5CDD505-2E9C-101B-9397-08002B2CF9AE}" pid="4" name="Classification_to_AIP">
    <vt:i4>0</vt:i4>
  </property>
  <property fmtid="{D5CDD505-2E9C-101B-9397-08002B2CF9AE}" pid="5" name="_BASF_Wizard_Logo2015">
    <vt:lpwstr>1</vt:lpwstr>
  </property>
  <property fmtid="{D5CDD505-2E9C-101B-9397-08002B2CF9AE}" pid="6" name="ContentTypeId">
    <vt:lpwstr>0x0101007C9AD9EBA13F3D4D944610359B871BE0</vt:lpwstr>
  </property>
  <property fmtid="{D5CDD505-2E9C-101B-9397-08002B2CF9AE}" pid="7" name="MSIP_Label_c8c00982-80e1-41e6-a03a-12f4ca954faf_Enabled">
    <vt:lpwstr>True</vt:lpwstr>
  </property>
  <property fmtid="{D5CDD505-2E9C-101B-9397-08002B2CF9AE}" pid="8" name="MSIP_Label_c8c00982-80e1-41e6-a03a-12f4ca954faf_SiteId">
    <vt:lpwstr>ecaa386b-c8df-4ce0-ad01-740cbdb5ba55</vt:lpwstr>
  </property>
  <property fmtid="{D5CDD505-2E9C-101B-9397-08002B2CF9AE}" pid="9" name="MSIP_Label_c8c00982-80e1-41e6-a03a-12f4ca954faf_Owner">
    <vt:lpwstr>MUELLEJ3@BASFAD.BASF.NET</vt:lpwstr>
  </property>
  <property fmtid="{D5CDD505-2E9C-101B-9397-08002B2CF9AE}" pid="10" name="MSIP_Label_c8c00982-80e1-41e6-a03a-12f4ca954faf_SetDate">
    <vt:lpwstr>2020-04-02T16:02:22.8886660Z</vt:lpwstr>
  </property>
  <property fmtid="{D5CDD505-2E9C-101B-9397-08002B2CF9AE}" pid="11" name="MSIP_Label_c8c00982-80e1-41e6-a03a-12f4ca954faf_Name">
    <vt:lpwstr>Internal</vt:lpwstr>
  </property>
  <property fmtid="{D5CDD505-2E9C-101B-9397-08002B2CF9AE}" pid="12" name="MSIP_Label_c8c00982-80e1-41e6-a03a-12f4ca954faf_Application">
    <vt:lpwstr>Microsoft Azure Information Protection</vt:lpwstr>
  </property>
  <property fmtid="{D5CDD505-2E9C-101B-9397-08002B2CF9AE}" pid="13" name="MSIP_Label_c8c00982-80e1-41e6-a03a-12f4ca954faf_ActionId">
    <vt:lpwstr>09cf2dc4-9d49-4d21-8498-99ca2c342a7b</vt:lpwstr>
  </property>
  <property fmtid="{D5CDD505-2E9C-101B-9397-08002B2CF9AE}" pid="14" name="MSIP_Label_c8c00982-80e1-41e6-a03a-12f4ca954faf_Extended_MSFT_Method">
    <vt:lpwstr>Manual</vt:lpwstr>
  </property>
  <property fmtid="{D5CDD505-2E9C-101B-9397-08002B2CF9AE}" pid="15" name="MSIP_Label_06530cf4-8573-4c29-a912-bbcdac835909_Enabled">
    <vt:lpwstr>true</vt:lpwstr>
  </property>
  <property fmtid="{D5CDD505-2E9C-101B-9397-08002B2CF9AE}" pid="16" name="MSIP_Label_06530cf4-8573-4c29-a912-bbcdac835909_SetDate">
    <vt:lpwstr>2023-05-11T14:26:21Z</vt:lpwstr>
  </property>
  <property fmtid="{D5CDD505-2E9C-101B-9397-08002B2CF9AE}" pid="17" name="MSIP_Label_06530cf4-8573-4c29-a912-bbcdac835909_Method">
    <vt:lpwstr>Privileged</vt:lpwstr>
  </property>
  <property fmtid="{D5CDD505-2E9C-101B-9397-08002B2CF9AE}" pid="18" name="MSIP_Label_06530cf4-8573-4c29-a912-bbcdac835909_Name">
    <vt:lpwstr>06530cf4-8573-4c29-a912-bbcdac835909</vt:lpwstr>
  </property>
  <property fmtid="{D5CDD505-2E9C-101B-9397-08002B2CF9AE}" pid="19" name="MSIP_Label_06530cf4-8573-4c29-a912-bbcdac835909_SiteId">
    <vt:lpwstr>ecaa386b-c8df-4ce0-ad01-740cbdb5ba55</vt:lpwstr>
  </property>
  <property fmtid="{D5CDD505-2E9C-101B-9397-08002B2CF9AE}" pid="20" name="MSIP_Label_06530cf4-8573-4c29-a912-bbcdac835909_ActionId">
    <vt:lpwstr>51cbbb9a-9b9f-40d4-a054-b4b53026841a</vt:lpwstr>
  </property>
  <property fmtid="{D5CDD505-2E9C-101B-9397-08002B2CF9AE}" pid="21" name="MSIP_Label_06530cf4-8573-4c29-a912-bbcdac835909_ContentBits">
    <vt:lpwstr>2</vt:lpwstr>
  </property>
</Properties>
</file>