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7"/>
  </p:notesMasterIdLst>
  <p:handoutMasterIdLst>
    <p:handoutMasterId r:id="rId8"/>
  </p:handoutMasterIdLst>
  <p:sldIdLst>
    <p:sldId id="256" r:id="rId6"/>
  </p:sldIdLst>
  <p:sldSz cx="30275213" cy="42803763"/>
  <p:notesSz cx="6858000" cy="9144000"/>
  <p:defaultText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FDD634"/>
    <a:srgbClr val="C50F24"/>
    <a:srgbClr val="E77607"/>
    <a:srgbClr val="D22D0A"/>
    <a:srgbClr val="373A3A"/>
    <a:srgbClr val="78A22F"/>
    <a:srgbClr val="872175"/>
    <a:srgbClr val="569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5BBD8-B647-4BC6-BD87-6A8A3495D2BE}" v="9" dt="2023-03-06T16:23:44.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50" d="100"/>
          <a:sy n="50" d="100"/>
        </p:scale>
        <p:origin x="-2604" y="-1650"/>
      </p:cViewPr>
      <p:guideLst>
        <p:guide orient="horz" pos="13481"/>
        <p:guide pos="95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Aitkenhead" userId="b45349e0-1ac6-41b4-ad39-fe5193266327" providerId="ADAL" clId="{EA15BBD8-B647-4BC6-BD87-6A8A3495D2BE}"/>
    <pc:docChg chg="undo custSel modSld">
      <pc:chgData name="Matt Aitkenhead" userId="b45349e0-1ac6-41b4-ad39-fe5193266327" providerId="ADAL" clId="{EA15BBD8-B647-4BC6-BD87-6A8A3495D2BE}" dt="2023-03-06T16:38:34.851" v="5258" actId="20577"/>
      <pc:docMkLst>
        <pc:docMk/>
      </pc:docMkLst>
      <pc:sldChg chg="addSp modSp mod">
        <pc:chgData name="Matt Aitkenhead" userId="b45349e0-1ac6-41b4-ad39-fe5193266327" providerId="ADAL" clId="{EA15BBD8-B647-4BC6-BD87-6A8A3495D2BE}" dt="2023-03-06T16:38:34.851" v="5258" actId="20577"/>
        <pc:sldMkLst>
          <pc:docMk/>
          <pc:sldMk cId="0" sldId="256"/>
        </pc:sldMkLst>
        <pc:spChg chg="add mod">
          <ac:chgData name="Matt Aitkenhead" userId="b45349e0-1ac6-41b4-ad39-fe5193266327" providerId="ADAL" clId="{EA15BBD8-B647-4BC6-BD87-6A8A3495D2BE}" dt="2023-03-06T11:42:02.675" v="1680" actId="20577"/>
          <ac:spMkLst>
            <pc:docMk/>
            <pc:sldMk cId="0" sldId="256"/>
            <ac:spMk id="4" creationId="{557E6B9A-5AD8-A19B-996A-9D37DC0C4974}"/>
          </ac:spMkLst>
        </pc:spChg>
        <pc:spChg chg="add mod">
          <ac:chgData name="Matt Aitkenhead" userId="b45349e0-1ac6-41b4-ad39-fe5193266327" providerId="ADAL" clId="{EA15BBD8-B647-4BC6-BD87-6A8A3495D2BE}" dt="2023-03-06T16:25:42.692" v="3956" actId="14100"/>
          <ac:spMkLst>
            <pc:docMk/>
            <pc:sldMk cId="0" sldId="256"/>
            <ac:spMk id="5" creationId="{DE1CC2E5-1348-7559-385A-F2B372CE81E7}"/>
          </ac:spMkLst>
        </pc:spChg>
        <pc:spChg chg="mod">
          <ac:chgData name="Matt Aitkenhead" userId="b45349e0-1ac6-41b4-ad39-fe5193266327" providerId="ADAL" clId="{EA15BBD8-B647-4BC6-BD87-6A8A3495D2BE}" dt="2023-03-06T09:41:20.284" v="115" actId="20577"/>
          <ac:spMkLst>
            <pc:docMk/>
            <pc:sldMk cId="0" sldId="256"/>
            <ac:spMk id="9" creationId="{00000000-0000-0000-0000-000000000000}"/>
          </ac:spMkLst>
        </pc:spChg>
        <pc:spChg chg="mod">
          <ac:chgData name="Matt Aitkenhead" userId="b45349e0-1ac6-41b4-ad39-fe5193266327" providerId="ADAL" clId="{EA15BBD8-B647-4BC6-BD87-6A8A3495D2BE}" dt="2023-03-06T16:32:22.433" v="4971" actId="20577"/>
          <ac:spMkLst>
            <pc:docMk/>
            <pc:sldMk cId="0" sldId="256"/>
            <ac:spMk id="10" creationId="{00000000-0000-0000-0000-000000000000}"/>
          </ac:spMkLst>
        </pc:spChg>
        <pc:spChg chg="add mod">
          <ac:chgData name="Matt Aitkenhead" userId="b45349e0-1ac6-41b4-ad39-fe5193266327" providerId="ADAL" clId="{EA15BBD8-B647-4BC6-BD87-6A8A3495D2BE}" dt="2023-03-06T11:53:26.606" v="1928" actId="1076"/>
          <ac:spMkLst>
            <pc:docMk/>
            <pc:sldMk cId="0" sldId="256"/>
            <ac:spMk id="11" creationId="{6ACCEE83-B35F-EE7F-48EF-81F8C24E4CFF}"/>
          </ac:spMkLst>
        </pc:spChg>
        <pc:spChg chg="mod">
          <ac:chgData name="Matt Aitkenhead" userId="b45349e0-1ac6-41b4-ad39-fe5193266327" providerId="ADAL" clId="{EA15BBD8-B647-4BC6-BD87-6A8A3495D2BE}" dt="2023-03-06T16:33:41.539" v="5167" actId="20577"/>
          <ac:spMkLst>
            <pc:docMk/>
            <pc:sldMk cId="0" sldId="256"/>
            <ac:spMk id="12" creationId="{00000000-0000-0000-0000-000000000000}"/>
          </ac:spMkLst>
        </pc:spChg>
        <pc:spChg chg="mod">
          <ac:chgData name="Matt Aitkenhead" userId="b45349e0-1ac6-41b4-ad39-fe5193266327" providerId="ADAL" clId="{EA15BBD8-B647-4BC6-BD87-6A8A3495D2BE}" dt="2023-03-06T09:43:40.665" v="296" actId="20577"/>
          <ac:spMkLst>
            <pc:docMk/>
            <pc:sldMk cId="0" sldId="256"/>
            <ac:spMk id="17" creationId="{00000000-0000-0000-0000-000000000000}"/>
          </ac:spMkLst>
        </pc:spChg>
        <pc:spChg chg="mod">
          <ac:chgData name="Matt Aitkenhead" userId="b45349e0-1ac6-41b4-ad39-fe5193266327" providerId="ADAL" clId="{EA15BBD8-B647-4BC6-BD87-6A8A3495D2BE}" dt="2023-03-06T16:32:49.522" v="4974" actId="14100"/>
          <ac:spMkLst>
            <pc:docMk/>
            <pc:sldMk cId="0" sldId="256"/>
            <ac:spMk id="20" creationId="{00000000-0000-0000-0000-000000000000}"/>
          </ac:spMkLst>
        </pc:spChg>
        <pc:spChg chg="mod">
          <ac:chgData name="Matt Aitkenhead" userId="b45349e0-1ac6-41b4-ad39-fe5193266327" providerId="ADAL" clId="{EA15BBD8-B647-4BC6-BD87-6A8A3495D2BE}" dt="2023-03-06T11:53:42.035" v="1930" actId="20577"/>
          <ac:spMkLst>
            <pc:docMk/>
            <pc:sldMk cId="0" sldId="256"/>
            <ac:spMk id="22" creationId="{00000000-0000-0000-0000-000000000000}"/>
          </ac:spMkLst>
        </pc:spChg>
        <pc:spChg chg="mod">
          <ac:chgData name="Matt Aitkenhead" userId="b45349e0-1ac6-41b4-ad39-fe5193266327" providerId="ADAL" clId="{EA15BBD8-B647-4BC6-BD87-6A8A3495D2BE}" dt="2023-03-06T11:37:48.969" v="1553" actId="6549"/>
          <ac:spMkLst>
            <pc:docMk/>
            <pc:sldMk cId="0" sldId="256"/>
            <ac:spMk id="29" creationId="{00000000-0000-0000-0000-000000000000}"/>
          </ac:spMkLst>
        </pc:spChg>
        <pc:spChg chg="mod">
          <ac:chgData name="Matt Aitkenhead" userId="b45349e0-1ac6-41b4-ad39-fe5193266327" providerId="ADAL" clId="{EA15BBD8-B647-4BC6-BD87-6A8A3495D2BE}" dt="2023-03-06T16:38:34.851" v="5258" actId="20577"/>
          <ac:spMkLst>
            <pc:docMk/>
            <pc:sldMk cId="0" sldId="256"/>
            <ac:spMk id="31" creationId="{00000000-0000-0000-0000-000000000000}"/>
          </ac:spMkLst>
        </pc:spChg>
        <pc:spChg chg="mod">
          <ac:chgData name="Matt Aitkenhead" userId="b45349e0-1ac6-41b4-ad39-fe5193266327" providerId="ADAL" clId="{EA15BBD8-B647-4BC6-BD87-6A8A3495D2BE}" dt="2023-03-06T16:32:46.402" v="4973" actId="14100"/>
          <ac:spMkLst>
            <pc:docMk/>
            <pc:sldMk cId="0" sldId="256"/>
            <ac:spMk id="33" creationId="{00000000-0000-0000-0000-000000000000}"/>
          </ac:spMkLst>
        </pc:spChg>
        <pc:picChg chg="add mod">
          <ac:chgData name="Matt Aitkenhead" userId="b45349e0-1ac6-41b4-ad39-fe5193266327" providerId="ADAL" clId="{EA15BBD8-B647-4BC6-BD87-6A8A3495D2BE}" dt="2023-03-06T16:23:24.991" v="3750" actId="14100"/>
          <ac:picMkLst>
            <pc:docMk/>
            <pc:sldMk cId="0" sldId="256"/>
            <ac:picMk id="2" creationId="{C5161AAE-5B8F-81D4-BD78-1BE1DBBA7EEC}"/>
          </ac:picMkLst>
        </pc:picChg>
        <pc:picChg chg="add mod">
          <ac:chgData name="Matt Aitkenhead" userId="b45349e0-1ac6-41b4-ad39-fe5193266327" providerId="ADAL" clId="{EA15BBD8-B647-4BC6-BD87-6A8A3495D2BE}" dt="2023-03-06T11:40:59.346" v="1562" actId="1076"/>
          <ac:picMkLst>
            <pc:docMk/>
            <pc:sldMk cId="0" sldId="256"/>
            <ac:picMk id="3" creationId="{8BA9ADDA-0F89-7271-CAFB-1EEC7D6FE0A3}"/>
          </ac:picMkLst>
        </pc:picChg>
        <pc:picChg chg="add mod">
          <ac:chgData name="Matt Aitkenhead" userId="b45349e0-1ac6-41b4-ad39-fe5193266327" providerId="ADAL" clId="{EA15BBD8-B647-4BC6-BD87-6A8A3495D2BE}" dt="2023-03-06T11:45:21.256" v="1687" actId="1076"/>
          <ac:picMkLst>
            <pc:docMk/>
            <pc:sldMk cId="0" sldId="256"/>
            <ac:picMk id="6" creationId="{45E9B0C6-B290-6EA1-59A2-B6F7C9663D9E}"/>
          </ac:picMkLst>
        </pc:picChg>
        <pc:picChg chg="add mod">
          <ac:chgData name="Matt Aitkenhead" userId="b45349e0-1ac6-41b4-ad39-fe5193266327" providerId="ADAL" clId="{EA15BBD8-B647-4BC6-BD87-6A8A3495D2BE}" dt="2023-03-06T11:51:15.120" v="1702" actId="14100"/>
          <ac:picMkLst>
            <pc:docMk/>
            <pc:sldMk cId="0" sldId="256"/>
            <ac:picMk id="8" creationId="{9E99857B-C112-1D0E-CF3A-59761AD50B2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2EE934-69F3-5941-ADF8-9A478A38E988}" type="datetimeFigureOut">
              <a:rPr lang="en-GB"/>
              <a:pPr/>
              <a:t>06/03/2023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6ED16-3541-1041-9F96-E79E95DE9A67}" type="slidenum">
              <a:rPr/>
              <a:pPr/>
              <a:t>‹#›</a:t>
            </a:fld>
            <a:endParaRPr lang="en-US"/>
          </a:p>
        </p:txBody>
      </p:sp>
    </p:spTree>
    <p:extLst>
      <p:ext uri="{BB962C8B-B14F-4D97-AF65-F5344CB8AC3E}">
        <p14:creationId xmlns:p14="http://schemas.microsoft.com/office/powerpoint/2010/main" val="296864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4A823-6FA9-3743-9310-B3C829E3CFA1}" type="datetimeFigureOut">
              <a:rPr lang="en-GB"/>
              <a:pPr/>
              <a:t>06/03/2023</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ED9A5-F830-7F49-9B34-00E0ACAA11F8}" type="slidenum">
              <a:rPr/>
              <a:pPr/>
              <a:t>‹#›</a:t>
            </a:fld>
            <a:endParaRPr lang="en-US"/>
          </a:p>
        </p:txBody>
      </p:sp>
    </p:spTree>
    <p:extLst>
      <p:ext uri="{BB962C8B-B14F-4D97-AF65-F5344CB8AC3E}">
        <p14:creationId xmlns:p14="http://schemas.microsoft.com/office/powerpoint/2010/main" val="1492954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G logo_ post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7600" y="40771898"/>
            <a:ext cx="7379208" cy="1347216"/>
          </a:xfrm>
          <a:prstGeom prst="rect">
            <a:avLst/>
          </a:prstGeom>
          <a:noFill/>
          <a:ln>
            <a:noFill/>
          </a:ln>
        </p:spPr>
      </p:pic>
      <p:pic>
        <p:nvPicPr>
          <p:cNvPr id="7" name="Picture 6" descr="Calendar&#10;&#10;Description automatically generated">
            <a:extLst>
              <a:ext uri="{FF2B5EF4-FFF2-40B4-BE49-F238E27FC236}">
                <a16:creationId xmlns:a16="http://schemas.microsoft.com/office/drawing/2014/main" id="{356F0F41-AB78-6430-E955-62796154DE2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302942" y="1129629"/>
            <a:ext cx="3811034" cy="4318672"/>
          </a:xfrm>
          <a:prstGeom prst="rect">
            <a:avLst/>
          </a:prstGeom>
        </p:spPr>
      </p:pic>
      <p:pic>
        <p:nvPicPr>
          <p:cNvPr id="9" name="Picture 8">
            <a:extLst>
              <a:ext uri="{FF2B5EF4-FFF2-40B4-BE49-F238E27FC236}">
                <a16:creationId xmlns:a16="http://schemas.microsoft.com/office/drawing/2014/main" id="{F42E7849-4AB5-36AC-A579-A050AEDA8744}"/>
              </a:ext>
            </a:extLst>
          </p:cNvPr>
          <p:cNvPicPr>
            <a:picLocks noChangeAspect="1"/>
          </p:cNvPicPr>
          <p:nvPr userDrawn="1"/>
        </p:nvPicPr>
        <p:blipFill>
          <a:blip r:embed="rId5"/>
          <a:stretch>
            <a:fillRect/>
          </a:stretch>
        </p:blipFill>
        <p:spPr>
          <a:xfrm>
            <a:off x="2764949" y="38887729"/>
            <a:ext cx="4877000" cy="927615"/>
          </a:xfrm>
          <a:prstGeom prst="rect">
            <a:avLst/>
          </a:prstGeom>
        </p:spPr>
      </p:pic>
      <p:pic>
        <p:nvPicPr>
          <p:cNvPr id="1026" name="Picture 2">
            <a:extLst>
              <a:ext uri="{FF2B5EF4-FFF2-40B4-BE49-F238E27FC236}">
                <a16:creationId xmlns:a16="http://schemas.microsoft.com/office/drawing/2014/main" id="{4696F242-AC99-0BD9-F635-306216D9F313}"/>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895400" y="36213010"/>
            <a:ext cx="4746549" cy="21964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FARI_Logo_Strapline_RGB.png">
            <a:extLst>
              <a:ext uri="{FF2B5EF4-FFF2-40B4-BE49-F238E27FC236}">
                <a16:creationId xmlns:a16="http://schemas.microsoft.com/office/drawing/2014/main" id="{5E3C95BB-6C12-EB9C-C5D7-F89AE351497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883841" y="5669226"/>
            <a:ext cx="4645161" cy="15889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7941"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2087941" rtl="0" eaLnBrk="1" latinLnBrk="0" hangingPunct="1">
        <a:spcBef>
          <a:spcPct val="20000"/>
        </a:spcBef>
        <a:buFont typeface="Arial"/>
        <a:buChar char="•"/>
        <a:defRPr sz="14600" kern="1200">
          <a:solidFill>
            <a:schemeClr val="tx1"/>
          </a:solidFill>
          <a:latin typeface="+mn-lt"/>
          <a:ea typeface="+mn-ea"/>
          <a:cs typeface="+mn-cs"/>
        </a:defRPr>
      </a:lvl1pPr>
      <a:lvl2pPr marL="3392904" indent="-1304963" algn="l" defTabSz="2087941" rtl="0" eaLnBrk="1" latinLnBrk="0" hangingPunct="1">
        <a:spcBef>
          <a:spcPct val="20000"/>
        </a:spcBef>
        <a:buFont typeface="Arial"/>
        <a:buChar char="–"/>
        <a:defRPr sz="12800" kern="1200">
          <a:solidFill>
            <a:schemeClr val="tx1"/>
          </a:solidFill>
          <a:latin typeface="+mn-lt"/>
          <a:ea typeface="+mn-ea"/>
          <a:cs typeface="+mn-cs"/>
        </a:defRPr>
      </a:lvl2pPr>
      <a:lvl3pPr marL="5219852" indent="-1043970" algn="l" defTabSz="2087941" rtl="0" eaLnBrk="1" latinLnBrk="0" hangingPunct="1">
        <a:spcBef>
          <a:spcPct val="20000"/>
        </a:spcBef>
        <a:buFont typeface="Arial"/>
        <a:buChar char="•"/>
        <a:defRPr sz="11000" kern="1200">
          <a:solidFill>
            <a:schemeClr val="tx1"/>
          </a:solidFill>
          <a:latin typeface="+mn-lt"/>
          <a:ea typeface="+mn-ea"/>
          <a:cs typeface="+mn-cs"/>
        </a:defRPr>
      </a:lvl3pPr>
      <a:lvl4pPr marL="7307793" indent="-1043970" algn="l" defTabSz="2087941" rtl="0" eaLnBrk="1" latinLnBrk="0" hangingPunct="1">
        <a:spcBef>
          <a:spcPct val="20000"/>
        </a:spcBef>
        <a:buFont typeface="Arial"/>
        <a:buChar char="–"/>
        <a:defRPr sz="9100" kern="1200">
          <a:solidFill>
            <a:schemeClr val="tx1"/>
          </a:solidFill>
          <a:latin typeface="+mn-lt"/>
          <a:ea typeface="+mn-ea"/>
          <a:cs typeface="+mn-cs"/>
        </a:defRPr>
      </a:lvl4pPr>
      <a:lvl5pPr marL="9395734" indent="-1043970" algn="l" defTabSz="2087941" rtl="0" eaLnBrk="1" latinLnBrk="0" hangingPunct="1">
        <a:spcBef>
          <a:spcPct val="20000"/>
        </a:spcBef>
        <a:buFont typeface="Arial"/>
        <a:buChar char="»"/>
        <a:defRPr sz="9100" kern="1200">
          <a:solidFill>
            <a:schemeClr val="tx1"/>
          </a:solidFill>
          <a:latin typeface="+mn-lt"/>
          <a:ea typeface="+mn-ea"/>
          <a:cs typeface="+mn-cs"/>
        </a:defRPr>
      </a:lvl5pPr>
      <a:lvl6pPr marL="11483675" indent="-1043970" algn="l" defTabSz="2087941" rtl="0" eaLnBrk="1" latinLnBrk="0" hangingPunct="1">
        <a:spcBef>
          <a:spcPct val="20000"/>
        </a:spcBef>
        <a:buFont typeface="Arial"/>
        <a:buChar char="•"/>
        <a:defRPr sz="9100" kern="1200">
          <a:solidFill>
            <a:schemeClr val="tx1"/>
          </a:solidFill>
          <a:latin typeface="+mn-lt"/>
          <a:ea typeface="+mn-ea"/>
          <a:cs typeface="+mn-cs"/>
        </a:defRPr>
      </a:lvl6pPr>
      <a:lvl7pPr marL="13571616" indent="-1043970" algn="l" defTabSz="2087941" rtl="0" eaLnBrk="1" latinLnBrk="0" hangingPunct="1">
        <a:spcBef>
          <a:spcPct val="20000"/>
        </a:spcBef>
        <a:buFont typeface="Arial"/>
        <a:buChar char="•"/>
        <a:defRPr sz="9100" kern="1200">
          <a:solidFill>
            <a:schemeClr val="tx1"/>
          </a:solidFill>
          <a:latin typeface="+mn-lt"/>
          <a:ea typeface="+mn-ea"/>
          <a:cs typeface="+mn-cs"/>
        </a:defRPr>
      </a:lvl7pPr>
      <a:lvl8pPr marL="15659557" indent="-1043970" algn="l" defTabSz="2087941" rtl="0" eaLnBrk="1" latinLnBrk="0" hangingPunct="1">
        <a:spcBef>
          <a:spcPct val="20000"/>
        </a:spcBef>
        <a:buFont typeface="Arial"/>
        <a:buChar char="•"/>
        <a:defRPr sz="9100" kern="1200">
          <a:solidFill>
            <a:schemeClr val="tx1"/>
          </a:solidFill>
          <a:latin typeface="+mn-lt"/>
          <a:ea typeface="+mn-ea"/>
          <a:cs typeface="+mn-cs"/>
        </a:defRPr>
      </a:lvl8pPr>
      <a:lvl9pPr marL="17747498" indent="-1043970" algn="l" defTabSz="208794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11099220" y="35758192"/>
            <a:ext cx="19727898" cy="6882619"/>
          </a:xfrm>
          <a:prstGeom prst="roundRect">
            <a:avLst>
              <a:gd name="adj" fmla="val 0"/>
            </a:avLst>
          </a:prstGeom>
          <a:solidFill>
            <a:srgbClr val="C50F24">
              <a:alpha val="75000"/>
            </a:srgbClr>
          </a:solidFill>
          <a:ln w="508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30" name="Rounded Rectangle 29"/>
          <p:cNvSpPr/>
          <p:nvPr/>
        </p:nvSpPr>
        <p:spPr>
          <a:xfrm>
            <a:off x="-430306" y="8979525"/>
            <a:ext cx="10386584" cy="26421346"/>
          </a:xfrm>
          <a:prstGeom prst="roundRect">
            <a:avLst>
              <a:gd name="adj" fmla="val 0"/>
            </a:avLst>
          </a:prstGeom>
          <a:solidFill>
            <a:srgbClr val="E77607">
              <a:alpha val="75000"/>
            </a:srgbClr>
          </a:solidFill>
          <a:ln w="508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lumMod val="75000"/>
                  </a:schemeClr>
                </a:solidFill>
              </a:rPr>
              <a:t> </a:t>
            </a:r>
          </a:p>
        </p:txBody>
      </p:sp>
      <p:sp>
        <p:nvSpPr>
          <p:cNvPr id="9" name="TextBox 8"/>
          <p:cNvSpPr txBox="1"/>
          <p:nvPr/>
        </p:nvSpPr>
        <p:spPr>
          <a:xfrm>
            <a:off x="1383782" y="1637168"/>
            <a:ext cx="22096704" cy="2464842"/>
          </a:xfrm>
          <a:prstGeom prst="rect">
            <a:avLst/>
          </a:prstGeom>
          <a:noFill/>
        </p:spPr>
        <p:txBody>
          <a:bodyPr wrap="square" rtlCol="0">
            <a:spAutoFit/>
          </a:bodyPr>
          <a:lstStyle/>
          <a:p>
            <a:pPr>
              <a:lnSpc>
                <a:spcPts val="10000"/>
              </a:lnSpc>
            </a:pPr>
            <a:r>
              <a:rPr lang="en-US" sz="9600" b="1" dirty="0">
                <a:solidFill>
                  <a:srgbClr val="373A3A"/>
                </a:solidFill>
                <a:latin typeface="Calibri"/>
                <a:ea typeface="ヒラギノ角ゴ ProN W3"/>
                <a:cs typeface="ヒラギノ角ゴ ProN W3"/>
              </a:rPr>
              <a:t>Measuring soil properties with your phone</a:t>
            </a:r>
          </a:p>
          <a:p>
            <a:pPr>
              <a:lnSpc>
                <a:spcPts val="8800"/>
              </a:lnSpc>
            </a:pPr>
            <a:r>
              <a:rPr lang="en-US" sz="7200" dirty="0">
                <a:solidFill>
                  <a:srgbClr val="373A3A"/>
                </a:solidFill>
                <a:latin typeface="Calibri"/>
              </a:rPr>
              <a:t>Hybrid Digital Soil Mapping and image analysis</a:t>
            </a:r>
          </a:p>
        </p:txBody>
      </p:sp>
      <p:sp>
        <p:nvSpPr>
          <p:cNvPr id="10" name="TextBox 9"/>
          <p:cNvSpPr txBox="1"/>
          <p:nvPr/>
        </p:nvSpPr>
        <p:spPr>
          <a:xfrm>
            <a:off x="11099220" y="9519231"/>
            <a:ext cx="7645980" cy="8843318"/>
          </a:xfrm>
          <a:prstGeom prst="rect">
            <a:avLst/>
          </a:prstGeom>
          <a:noFill/>
        </p:spPr>
        <p:txBody>
          <a:bodyPr wrap="square" rtlCol="0">
            <a:spAutoFit/>
          </a:bodyPr>
          <a:lstStyle/>
          <a:p>
            <a:pPr>
              <a:lnSpc>
                <a:spcPts val="3600"/>
              </a:lnSpc>
            </a:pPr>
            <a:r>
              <a:rPr lang="en-US" sz="5200" b="1" dirty="0">
                <a:solidFill>
                  <a:srgbClr val="E77607"/>
                </a:solidFill>
                <a:latin typeface="Calibri"/>
              </a:rPr>
              <a:t>Methods</a:t>
            </a:r>
          </a:p>
          <a:p>
            <a:pPr>
              <a:lnSpc>
                <a:spcPts val="3600"/>
              </a:lnSpc>
            </a:pPr>
            <a:r>
              <a:rPr lang="en-US" sz="2800" dirty="0">
                <a:solidFill>
                  <a:srgbClr val="373A3A"/>
                </a:solidFill>
                <a:latin typeface="Calibri"/>
              </a:rPr>
              <a:t>Spatial datasets for topography (elevation, slope, aspect), land cover (LCM2019), soils (JHI 1:250k soils map) and remote sensing (</a:t>
            </a:r>
            <a:r>
              <a:rPr lang="en-US" sz="2800" dirty="0" err="1">
                <a:solidFill>
                  <a:srgbClr val="373A3A"/>
                </a:solidFill>
                <a:latin typeface="Calibri"/>
              </a:rPr>
              <a:t>GetMapping</a:t>
            </a:r>
            <a:r>
              <a:rPr lang="en-US" sz="2800" dirty="0">
                <a:solidFill>
                  <a:srgbClr val="373A3A"/>
                </a:solidFill>
                <a:latin typeface="Calibri"/>
              </a:rPr>
              <a:t> aerial photography) were developed at 2 </a:t>
            </a:r>
            <a:r>
              <a:rPr lang="en-US" sz="2800" dirty="0" err="1">
                <a:solidFill>
                  <a:srgbClr val="373A3A"/>
                </a:solidFill>
                <a:latin typeface="Calibri"/>
              </a:rPr>
              <a:t>metre</a:t>
            </a:r>
            <a:r>
              <a:rPr lang="en-US" sz="2800" dirty="0">
                <a:solidFill>
                  <a:srgbClr val="373A3A"/>
                </a:solidFill>
                <a:latin typeface="Calibri"/>
              </a:rPr>
              <a:t> resolution for the Estate boundary area.</a:t>
            </a:r>
          </a:p>
          <a:p>
            <a:pPr>
              <a:lnSpc>
                <a:spcPts val="3600"/>
              </a:lnSpc>
            </a:pPr>
            <a:endParaRPr lang="en-US" sz="2800" dirty="0">
              <a:solidFill>
                <a:srgbClr val="373A3A"/>
              </a:solidFill>
              <a:latin typeface="Calibri"/>
            </a:endParaRPr>
          </a:p>
          <a:p>
            <a:pPr>
              <a:lnSpc>
                <a:spcPts val="3600"/>
              </a:lnSpc>
            </a:pPr>
            <a:r>
              <a:rPr lang="en-US" sz="2800" dirty="0">
                <a:solidFill>
                  <a:srgbClr val="373A3A"/>
                </a:solidFill>
                <a:latin typeface="Calibri"/>
              </a:rPr>
              <a:t>Using R’s </a:t>
            </a:r>
            <a:r>
              <a:rPr lang="en-US" sz="2800" i="1" dirty="0" err="1">
                <a:solidFill>
                  <a:srgbClr val="373A3A"/>
                </a:solidFill>
                <a:latin typeface="Calibri"/>
              </a:rPr>
              <a:t>clhs</a:t>
            </a:r>
            <a:r>
              <a:rPr lang="en-US" sz="2800" dirty="0">
                <a:solidFill>
                  <a:srgbClr val="373A3A"/>
                </a:solidFill>
                <a:latin typeface="Calibri"/>
              </a:rPr>
              <a:t> package, successive populations of sampling locations from 5 to 100 were identified across the Estate. Comparisons between the variability shown within the full spatial datasets and the values of these covariates at the sample locations were made using the Bhattacharya Distance measure.</a:t>
            </a:r>
          </a:p>
          <a:p>
            <a:pPr>
              <a:lnSpc>
                <a:spcPts val="3600"/>
              </a:lnSpc>
            </a:pPr>
            <a:endParaRPr lang="en-US" sz="2800" dirty="0">
              <a:solidFill>
                <a:srgbClr val="373A3A"/>
              </a:solidFill>
              <a:latin typeface="Calibri"/>
            </a:endParaRPr>
          </a:p>
          <a:p>
            <a:pPr>
              <a:lnSpc>
                <a:spcPts val="3600"/>
              </a:lnSpc>
            </a:pPr>
            <a:r>
              <a:rPr lang="en-US" sz="2800" dirty="0">
                <a:solidFill>
                  <a:srgbClr val="373A3A"/>
                </a:solidFill>
                <a:latin typeface="Calibri"/>
              </a:rPr>
              <a:t>We determined that the optimum number of sampling points was 45, with sampling populations higher than this having the same variability as the full datasets.</a:t>
            </a:r>
          </a:p>
        </p:txBody>
      </p:sp>
      <p:sp>
        <p:nvSpPr>
          <p:cNvPr id="12" name="TextBox 11"/>
          <p:cNvSpPr txBox="1"/>
          <p:nvPr/>
        </p:nvSpPr>
        <p:spPr>
          <a:xfrm>
            <a:off x="10911910" y="19516327"/>
            <a:ext cx="7015143" cy="11151643"/>
          </a:xfrm>
          <a:prstGeom prst="rect">
            <a:avLst/>
          </a:prstGeom>
          <a:noFill/>
        </p:spPr>
        <p:txBody>
          <a:bodyPr wrap="square" rtlCol="0">
            <a:spAutoFit/>
          </a:bodyPr>
          <a:lstStyle/>
          <a:p>
            <a:pPr>
              <a:lnSpc>
                <a:spcPts val="3600"/>
              </a:lnSpc>
            </a:pPr>
            <a:r>
              <a:rPr lang="en-US" sz="5200" b="1" dirty="0">
                <a:solidFill>
                  <a:srgbClr val="E77607"/>
                </a:solidFill>
                <a:latin typeface="Calibri"/>
              </a:rPr>
              <a:t>Results</a:t>
            </a:r>
          </a:p>
          <a:p>
            <a:pPr>
              <a:lnSpc>
                <a:spcPts val="3600"/>
              </a:lnSpc>
            </a:pPr>
            <a:r>
              <a:rPr lang="en-US" sz="2800" dirty="0">
                <a:solidFill>
                  <a:srgbClr val="373A3A"/>
                </a:solidFill>
                <a:latin typeface="Calibri"/>
              </a:rPr>
              <a:t>We identified 50 locations that provided representation of the full variability of all spatial datasets used in the CLH analysis. Each of the locations was confirmed with the Estate owner and in two cases, alternative locations that matched the same covariate values were needed (because of access rights and ecologically sensitive species presence)</a:t>
            </a:r>
          </a:p>
          <a:p>
            <a:pPr>
              <a:lnSpc>
                <a:spcPts val="3600"/>
              </a:lnSpc>
            </a:pPr>
            <a:endParaRPr lang="en-US" sz="2800" dirty="0">
              <a:solidFill>
                <a:srgbClr val="373A3A"/>
              </a:solidFill>
              <a:latin typeface="Calibri"/>
            </a:endParaRPr>
          </a:p>
          <a:p>
            <a:pPr>
              <a:lnSpc>
                <a:spcPts val="3600"/>
              </a:lnSpc>
            </a:pPr>
            <a:r>
              <a:rPr lang="en-US" sz="2800" dirty="0">
                <a:solidFill>
                  <a:srgbClr val="373A3A"/>
                </a:solidFill>
                <a:latin typeface="Calibri"/>
              </a:rPr>
              <a:t>Soil sample analysis has enabled us to produce preliminary maps of some topsoil properties (BD, C concentration, pH) and these have been used to produce printed maps for the </a:t>
            </a:r>
            <a:r>
              <a:rPr lang="en-US" sz="2800" dirty="0" err="1">
                <a:solidFill>
                  <a:srgbClr val="373A3A"/>
                </a:solidFill>
                <a:latin typeface="Calibri"/>
              </a:rPr>
              <a:t>Finzean</a:t>
            </a:r>
            <a:r>
              <a:rPr lang="en-US" sz="2800" dirty="0">
                <a:solidFill>
                  <a:srgbClr val="373A3A"/>
                </a:solidFill>
                <a:latin typeface="Calibri"/>
              </a:rPr>
              <a:t> Estate owners and tenant farmers. At a stakeholder engagement event in </a:t>
            </a:r>
            <a:r>
              <a:rPr lang="en-US" sz="2800" dirty="0" err="1">
                <a:solidFill>
                  <a:srgbClr val="373A3A"/>
                </a:solidFill>
                <a:latin typeface="Calibri"/>
              </a:rPr>
              <a:t>Finzean</a:t>
            </a:r>
            <a:r>
              <a:rPr lang="en-US" sz="2800" dirty="0">
                <a:solidFill>
                  <a:srgbClr val="373A3A"/>
                </a:solidFill>
                <a:latin typeface="Calibri"/>
              </a:rPr>
              <a:t> Hall in January 2023, these maps were presented to the farmers, the Estate owners and colleagues from SAC Consulting.</a:t>
            </a:r>
          </a:p>
          <a:p>
            <a:pPr>
              <a:lnSpc>
                <a:spcPts val="3600"/>
              </a:lnSpc>
            </a:pPr>
            <a:endParaRPr lang="en-US" sz="2800" dirty="0">
              <a:solidFill>
                <a:srgbClr val="373A3A"/>
              </a:solidFill>
              <a:latin typeface="Calibri"/>
            </a:endParaRPr>
          </a:p>
          <a:p>
            <a:pPr>
              <a:lnSpc>
                <a:spcPts val="3600"/>
              </a:lnSpc>
            </a:pPr>
            <a:r>
              <a:rPr lang="en-US" sz="2800" dirty="0">
                <a:solidFill>
                  <a:srgbClr val="373A3A"/>
                </a:solidFill>
                <a:latin typeface="Calibri"/>
              </a:rPr>
              <a:t>Through ongoing engagement with </a:t>
            </a:r>
            <a:r>
              <a:rPr lang="en-US" sz="2800" dirty="0" err="1">
                <a:solidFill>
                  <a:srgbClr val="373A3A"/>
                </a:solidFill>
                <a:latin typeface="Calibri"/>
              </a:rPr>
              <a:t>Finzean</a:t>
            </a:r>
            <a:r>
              <a:rPr lang="en-US" sz="2800" dirty="0">
                <a:solidFill>
                  <a:srgbClr val="373A3A"/>
                </a:solidFill>
                <a:latin typeface="Calibri"/>
              </a:rPr>
              <a:t> Estate, we have agreed to provide farm-level mapping of all soil properties once the sample analysis is complete.</a:t>
            </a:r>
          </a:p>
        </p:txBody>
      </p:sp>
      <p:sp>
        <p:nvSpPr>
          <p:cNvPr id="17" name="TextBox 16"/>
          <p:cNvSpPr txBox="1"/>
          <p:nvPr/>
        </p:nvSpPr>
        <p:spPr>
          <a:xfrm>
            <a:off x="1438852" y="4825470"/>
            <a:ext cx="8076777" cy="2687915"/>
          </a:xfrm>
          <a:prstGeom prst="rect">
            <a:avLst/>
          </a:prstGeom>
          <a:noFill/>
        </p:spPr>
        <p:txBody>
          <a:bodyPr wrap="square" rtlCol="0">
            <a:spAutoFit/>
          </a:bodyPr>
          <a:lstStyle/>
          <a:p>
            <a:pPr>
              <a:lnSpc>
                <a:spcPts val="3200"/>
              </a:lnSpc>
            </a:pPr>
            <a:r>
              <a:rPr lang="en-US" sz="2800" dirty="0">
                <a:solidFill>
                  <a:srgbClr val="373A3A"/>
                </a:solidFill>
              </a:rPr>
              <a:t>Matt Aitkenhead</a:t>
            </a:r>
            <a:r>
              <a:rPr lang="en-US" sz="2800" baseline="30000" dirty="0">
                <a:solidFill>
                  <a:srgbClr val="373A3A"/>
                </a:solidFill>
              </a:rPr>
              <a:t>1</a:t>
            </a:r>
            <a:r>
              <a:rPr lang="en-US" sz="2800" dirty="0">
                <a:solidFill>
                  <a:srgbClr val="373A3A"/>
                </a:solidFill>
              </a:rPr>
              <a:t> &amp; Adnan Khan</a:t>
            </a:r>
            <a:r>
              <a:rPr lang="en-US" sz="2800" baseline="30000" dirty="0">
                <a:solidFill>
                  <a:srgbClr val="373A3A"/>
                </a:solidFill>
              </a:rPr>
              <a:t>2</a:t>
            </a:r>
          </a:p>
          <a:p>
            <a:pPr>
              <a:lnSpc>
                <a:spcPts val="2400"/>
              </a:lnSpc>
            </a:pPr>
            <a:r>
              <a:rPr lang="en-US" sz="2000" baseline="30000" dirty="0">
                <a:solidFill>
                  <a:srgbClr val="373A3A"/>
                </a:solidFill>
                <a:latin typeface="Calibri"/>
              </a:rPr>
              <a:t>1</a:t>
            </a:r>
            <a:r>
              <a:rPr lang="en-US" sz="2000" dirty="0">
                <a:solidFill>
                  <a:srgbClr val="373A3A"/>
                </a:solidFill>
                <a:latin typeface="Calibri"/>
              </a:rPr>
              <a:t>James Hutton Institute</a:t>
            </a:r>
          </a:p>
          <a:p>
            <a:pPr>
              <a:lnSpc>
                <a:spcPts val="2400"/>
              </a:lnSpc>
            </a:pPr>
            <a:r>
              <a:rPr lang="en-US" sz="2000" baseline="30000" dirty="0">
                <a:solidFill>
                  <a:srgbClr val="373A3A"/>
                </a:solidFill>
                <a:latin typeface="Calibri"/>
              </a:rPr>
              <a:t>2</a:t>
            </a:r>
            <a:r>
              <a:rPr lang="en-US" sz="2000" dirty="0">
                <a:solidFill>
                  <a:srgbClr val="373A3A"/>
                </a:solidFill>
                <a:latin typeface="Calibri"/>
              </a:rPr>
              <a:t>University of Abertay</a:t>
            </a:r>
          </a:p>
          <a:p>
            <a:pPr>
              <a:lnSpc>
                <a:spcPts val="2400"/>
              </a:lnSpc>
            </a:pPr>
            <a:r>
              <a:rPr lang="en-US" sz="2000" dirty="0">
                <a:solidFill>
                  <a:srgbClr val="373A3A"/>
                </a:solidFill>
                <a:latin typeface="Calibri"/>
              </a:rPr>
              <a:t>Email: matt.aitkenhead@hutton.ac.uk</a:t>
            </a:r>
          </a:p>
          <a:p>
            <a:endParaRPr lang="en-US" dirty="0">
              <a:solidFill>
                <a:srgbClr val="373A3A"/>
              </a:solidFill>
            </a:endParaRPr>
          </a:p>
        </p:txBody>
      </p:sp>
      <p:sp>
        <p:nvSpPr>
          <p:cNvPr id="22" name="TextBox 21"/>
          <p:cNvSpPr txBox="1"/>
          <p:nvPr/>
        </p:nvSpPr>
        <p:spPr>
          <a:xfrm>
            <a:off x="11099220" y="34722044"/>
            <a:ext cx="10738006" cy="338554"/>
          </a:xfrm>
          <a:prstGeom prst="rect">
            <a:avLst/>
          </a:prstGeom>
          <a:noFill/>
        </p:spPr>
        <p:txBody>
          <a:bodyPr wrap="square" rtlCol="0">
            <a:noAutofit/>
          </a:bodyPr>
          <a:lstStyle/>
          <a:p>
            <a:pPr>
              <a:lnSpc>
                <a:spcPts val="1920"/>
              </a:lnSpc>
            </a:pPr>
            <a:r>
              <a:rPr lang="en-US" sz="1600" b="1" dirty="0">
                <a:solidFill>
                  <a:srgbClr val="373A3A"/>
                </a:solidFill>
              </a:rPr>
              <a:t>Figure 4 Variability of the studied landscape across a short distance</a:t>
            </a:r>
            <a:endParaRPr lang="en-US" sz="1600" dirty="0">
              <a:solidFill>
                <a:srgbClr val="373A3A"/>
              </a:solidFill>
            </a:endParaRPr>
          </a:p>
        </p:txBody>
      </p:sp>
      <p:sp>
        <p:nvSpPr>
          <p:cNvPr id="29" name="TextBox 28"/>
          <p:cNvSpPr txBox="1"/>
          <p:nvPr/>
        </p:nvSpPr>
        <p:spPr>
          <a:xfrm>
            <a:off x="1726726" y="9510185"/>
            <a:ext cx="7451808" cy="12909624"/>
          </a:xfrm>
          <a:prstGeom prst="rect">
            <a:avLst/>
          </a:prstGeom>
          <a:noFill/>
        </p:spPr>
        <p:txBody>
          <a:bodyPr wrap="square" rtlCol="0">
            <a:spAutoFit/>
          </a:bodyPr>
          <a:lstStyle/>
          <a:p>
            <a:pPr>
              <a:lnSpc>
                <a:spcPts val="3600"/>
              </a:lnSpc>
            </a:pPr>
            <a:r>
              <a:rPr lang="en-US" sz="5200" b="1" dirty="0">
                <a:solidFill>
                  <a:schemeClr val="bg1"/>
                </a:solidFill>
                <a:latin typeface="Calibri"/>
              </a:rPr>
              <a:t>Introduction</a:t>
            </a:r>
          </a:p>
          <a:p>
            <a:pPr>
              <a:lnSpc>
                <a:spcPts val="4600"/>
              </a:lnSpc>
            </a:pPr>
            <a:r>
              <a:rPr lang="en-US" sz="3400" dirty="0">
                <a:solidFill>
                  <a:schemeClr val="bg1"/>
                </a:solidFill>
                <a:latin typeface="Calibri"/>
              </a:rPr>
              <a:t>Measuring soil properties is important for multiple reasons; there are multiple land uses and industries that rely on soil information such as carbon content, structure, pH, texture or density. However, soil analysis in the laboratory is often time-consuming and expensive.</a:t>
            </a:r>
          </a:p>
          <a:p>
            <a:pPr>
              <a:lnSpc>
                <a:spcPts val="4600"/>
              </a:lnSpc>
            </a:pPr>
            <a:r>
              <a:rPr lang="en-US" sz="3400" dirty="0">
                <a:solidFill>
                  <a:schemeClr val="bg1"/>
                </a:solidFill>
                <a:latin typeface="Calibri"/>
              </a:rPr>
              <a:t>We have been exploring the possibility of using mobile phone images as a fast and low-cost alternative to laboratory-based ‘wet chemistry’. Using the Conditioned Latin Hypercube (CLH) sampling strategy method, we identified sample locations at </a:t>
            </a:r>
            <a:r>
              <a:rPr lang="en-US" sz="3400" dirty="0" err="1">
                <a:solidFill>
                  <a:schemeClr val="bg1"/>
                </a:solidFill>
                <a:latin typeface="Calibri"/>
              </a:rPr>
              <a:t>Finzean</a:t>
            </a:r>
            <a:r>
              <a:rPr lang="en-US" sz="3400" dirty="0">
                <a:solidFill>
                  <a:schemeClr val="bg1"/>
                </a:solidFill>
                <a:latin typeface="Calibri"/>
              </a:rPr>
              <a:t> Estate that provided representative information for Digital Soil Mapping (DSM) and phone-based monitoring of soil properties. A database of imagery and topsoil sample properties has been developed and investigated for its potential to allow rapid assessment of use to land managers.</a:t>
            </a:r>
          </a:p>
        </p:txBody>
      </p:sp>
      <p:sp>
        <p:nvSpPr>
          <p:cNvPr id="31" name="TextBox 30"/>
          <p:cNvSpPr txBox="1"/>
          <p:nvPr/>
        </p:nvSpPr>
        <p:spPr>
          <a:xfrm>
            <a:off x="11173114" y="36511213"/>
            <a:ext cx="18208001" cy="5830763"/>
          </a:xfrm>
          <a:prstGeom prst="rect">
            <a:avLst/>
          </a:prstGeom>
          <a:noFill/>
        </p:spPr>
        <p:txBody>
          <a:bodyPr wrap="square" rtlCol="0">
            <a:spAutoFit/>
          </a:bodyPr>
          <a:lstStyle/>
          <a:p>
            <a:pPr>
              <a:lnSpc>
                <a:spcPts val="3600"/>
              </a:lnSpc>
            </a:pPr>
            <a:r>
              <a:rPr lang="en-US" sz="5200" b="1" dirty="0">
                <a:solidFill>
                  <a:schemeClr val="bg1"/>
                </a:solidFill>
                <a:latin typeface="Calibri"/>
              </a:rPr>
              <a:t>Conclusions</a:t>
            </a:r>
          </a:p>
          <a:p>
            <a:pPr marL="457200" indent="-457200">
              <a:lnSpc>
                <a:spcPts val="4600"/>
              </a:lnSpc>
              <a:buFont typeface="Wingdings" charset="2"/>
              <a:buChar char="§"/>
            </a:pPr>
            <a:r>
              <a:rPr lang="en-US" sz="3400" dirty="0">
                <a:solidFill>
                  <a:schemeClr val="bg1"/>
                </a:solidFill>
                <a:latin typeface="Calibri"/>
              </a:rPr>
              <a:t> The Conditioned Latin Hypercube (CLH) approach was successfully applied to a stack of spatial datasets extracted for the </a:t>
            </a:r>
            <a:r>
              <a:rPr lang="en-US" sz="3400" dirty="0" err="1">
                <a:solidFill>
                  <a:schemeClr val="bg1"/>
                </a:solidFill>
                <a:latin typeface="Calibri"/>
              </a:rPr>
              <a:t>Finzean</a:t>
            </a:r>
            <a:r>
              <a:rPr lang="en-US" sz="3400" dirty="0">
                <a:solidFill>
                  <a:schemeClr val="bg1"/>
                </a:solidFill>
                <a:latin typeface="Calibri"/>
              </a:rPr>
              <a:t> Estate in Deeside, allowing 50 sample locations to be identified.</a:t>
            </a:r>
          </a:p>
          <a:p>
            <a:pPr marL="457200" indent="-457200">
              <a:lnSpc>
                <a:spcPts val="4600"/>
              </a:lnSpc>
              <a:buFont typeface="Wingdings" charset="2"/>
              <a:buChar char="§"/>
            </a:pPr>
            <a:r>
              <a:rPr lang="en-US" sz="3400" dirty="0">
                <a:solidFill>
                  <a:schemeClr val="bg1"/>
                </a:solidFill>
                <a:latin typeface="Calibri"/>
              </a:rPr>
              <a:t>Analysis of the extracted points showed that the variability in spatial datasets is appropriately captured by these points.</a:t>
            </a:r>
          </a:p>
          <a:p>
            <a:pPr marL="457200" indent="-457200">
              <a:lnSpc>
                <a:spcPts val="4600"/>
              </a:lnSpc>
              <a:buFont typeface="Wingdings" charset="2"/>
              <a:buChar char="§"/>
            </a:pPr>
            <a:r>
              <a:rPr lang="en-US" sz="3400" dirty="0">
                <a:solidFill>
                  <a:schemeClr val="bg1"/>
                </a:solidFill>
                <a:latin typeface="Calibri"/>
              </a:rPr>
              <a:t>Laboratory analysis of the topsoil samples is ongoing, with several of the properties (C, LOI, pH, bulk density) already determined.</a:t>
            </a:r>
          </a:p>
          <a:p>
            <a:pPr marL="457200" indent="-457200">
              <a:lnSpc>
                <a:spcPts val="4600"/>
              </a:lnSpc>
              <a:buFont typeface="Wingdings" charset="2"/>
              <a:buChar char="§"/>
            </a:pPr>
            <a:r>
              <a:rPr lang="en-US" sz="3400" dirty="0">
                <a:solidFill>
                  <a:schemeClr val="bg1"/>
                </a:solidFill>
                <a:latin typeface="Calibri"/>
              </a:rPr>
              <a:t>Work is ongoing to develop an image analysis approach for extracting meaningful image characteristics that can be linked to soil properties alongside the spatial covariate values.</a:t>
            </a:r>
          </a:p>
          <a:p>
            <a:pPr marL="457200" indent="-457200">
              <a:lnSpc>
                <a:spcPts val="4600"/>
              </a:lnSpc>
              <a:buFont typeface="Wingdings" charset="2"/>
              <a:buChar char="§"/>
            </a:pPr>
            <a:r>
              <a:rPr lang="en-US" sz="3400" dirty="0">
                <a:solidFill>
                  <a:schemeClr val="bg1"/>
                </a:solidFill>
                <a:latin typeface="Calibri"/>
              </a:rPr>
              <a:t>An expanded field campaign with more samples across Scotland is planned for 2023/24.</a:t>
            </a:r>
          </a:p>
        </p:txBody>
      </p:sp>
      <p:sp>
        <p:nvSpPr>
          <p:cNvPr id="20" name="Rectangle 19"/>
          <p:cNvSpPr/>
          <p:nvPr/>
        </p:nvSpPr>
        <p:spPr>
          <a:xfrm>
            <a:off x="10602536" y="8997489"/>
            <a:ext cx="18380027" cy="9400391"/>
          </a:xfrm>
          <a:prstGeom prst="rect">
            <a:avLst/>
          </a:prstGeom>
          <a:noFill/>
          <a:ln w="127000" cap="sq">
            <a:solidFill>
              <a:srgbClr val="373A3A"/>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0618866" y="19016980"/>
            <a:ext cx="18363697" cy="16269194"/>
          </a:xfrm>
          <a:prstGeom prst="rect">
            <a:avLst/>
          </a:prstGeom>
          <a:noFill/>
          <a:ln w="127000" cap="sq">
            <a:solidFill>
              <a:srgbClr val="373A3A"/>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A9ADDA-0F89-7271-CAFB-1EEC7D6FE0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663962" y="23874036"/>
            <a:ext cx="11633818" cy="8725363"/>
          </a:xfrm>
          <a:prstGeom prst="rect">
            <a:avLst/>
          </a:prstGeom>
        </p:spPr>
      </p:pic>
      <p:sp>
        <p:nvSpPr>
          <p:cNvPr id="4" name="TextBox 3">
            <a:extLst>
              <a:ext uri="{FF2B5EF4-FFF2-40B4-BE49-F238E27FC236}">
                <a16:creationId xmlns:a16="http://schemas.microsoft.com/office/drawing/2014/main" id="{557E6B9A-5AD8-A19B-996A-9D37DC0C4974}"/>
              </a:ext>
            </a:extLst>
          </p:cNvPr>
          <p:cNvSpPr txBox="1"/>
          <p:nvPr/>
        </p:nvSpPr>
        <p:spPr>
          <a:xfrm>
            <a:off x="790265" y="34053627"/>
            <a:ext cx="8725364" cy="430005"/>
          </a:xfrm>
          <a:prstGeom prst="rect">
            <a:avLst/>
          </a:prstGeom>
          <a:noFill/>
        </p:spPr>
        <p:txBody>
          <a:bodyPr wrap="square" rtlCol="0">
            <a:noAutofit/>
          </a:bodyPr>
          <a:lstStyle/>
          <a:p>
            <a:pPr>
              <a:lnSpc>
                <a:spcPts val="1920"/>
              </a:lnSpc>
            </a:pPr>
            <a:r>
              <a:rPr lang="en-US" sz="1600" b="1" dirty="0">
                <a:solidFill>
                  <a:srgbClr val="373A3A"/>
                </a:solidFill>
              </a:rPr>
              <a:t>Figure 1 An example of a topsoil image (with colour correction card) taken with a mobile phone</a:t>
            </a:r>
            <a:endParaRPr lang="en-US" sz="1600" dirty="0">
              <a:solidFill>
                <a:srgbClr val="373A3A"/>
              </a:solidFill>
            </a:endParaRPr>
          </a:p>
        </p:txBody>
      </p:sp>
      <p:pic>
        <p:nvPicPr>
          <p:cNvPr id="6" name="Picture 5" descr="A picture containing grass, outdoor, sky, field&#10;&#10;Description automatically generated">
            <a:extLst>
              <a:ext uri="{FF2B5EF4-FFF2-40B4-BE49-F238E27FC236}">
                <a16:creationId xmlns:a16="http://schemas.microsoft.com/office/drawing/2014/main" id="{45E9B0C6-B290-6EA1-59A2-B6F7C9663D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30840" y="9730716"/>
            <a:ext cx="9780948" cy="7335711"/>
          </a:xfrm>
          <a:prstGeom prst="rect">
            <a:avLst/>
          </a:prstGeom>
        </p:spPr>
      </p:pic>
      <p:pic>
        <p:nvPicPr>
          <p:cNvPr id="8" name="Picture 7" descr="A picture containing grass, outdoor, field, plant&#10;&#10;Description automatically generated">
            <a:extLst>
              <a:ext uri="{FF2B5EF4-FFF2-40B4-BE49-F238E27FC236}">
                <a16:creationId xmlns:a16="http://schemas.microsoft.com/office/drawing/2014/main" id="{9E99857B-C112-1D0E-CF3A-59761AD50B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99220" y="30761383"/>
            <a:ext cx="17439685" cy="3960661"/>
          </a:xfrm>
          <a:prstGeom prst="rect">
            <a:avLst/>
          </a:prstGeom>
        </p:spPr>
      </p:pic>
      <p:sp>
        <p:nvSpPr>
          <p:cNvPr id="11" name="TextBox 10">
            <a:extLst>
              <a:ext uri="{FF2B5EF4-FFF2-40B4-BE49-F238E27FC236}">
                <a16:creationId xmlns:a16="http://schemas.microsoft.com/office/drawing/2014/main" id="{6ACCEE83-B35F-EE7F-48EF-81F8C24E4CFF}"/>
              </a:ext>
            </a:extLst>
          </p:cNvPr>
          <p:cNvSpPr txBox="1"/>
          <p:nvPr/>
        </p:nvSpPr>
        <p:spPr>
          <a:xfrm>
            <a:off x="20761007" y="17059359"/>
            <a:ext cx="7950781" cy="416142"/>
          </a:xfrm>
          <a:prstGeom prst="rect">
            <a:avLst/>
          </a:prstGeom>
          <a:noFill/>
        </p:spPr>
        <p:txBody>
          <a:bodyPr wrap="square" rtlCol="0">
            <a:noAutofit/>
          </a:bodyPr>
          <a:lstStyle/>
          <a:p>
            <a:pPr algn="r">
              <a:lnSpc>
                <a:spcPts val="1920"/>
              </a:lnSpc>
            </a:pPr>
            <a:r>
              <a:rPr lang="en-US" sz="1600" b="1" dirty="0">
                <a:solidFill>
                  <a:srgbClr val="373A3A"/>
                </a:solidFill>
              </a:rPr>
              <a:t>Figure 2 View across </a:t>
            </a:r>
            <a:r>
              <a:rPr lang="en-US" sz="1600" b="1" dirty="0" err="1">
                <a:solidFill>
                  <a:srgbClr val="373A3A"/>
                </a:solidFill>
              </a:rPr>
              <a:t>Finzean</a:t>
            </a:r>
            <a:r>
              <a:rPr lang="en-US" sz="1600" b="1" dirty="0">
                <a:solidFill>
                  <a:srgbClr val="373A3A"/>
                </a:solidFill>
              </a:rPr>
              <a:t> Estate from the south-west</a:t>
            </a:r>
            <a:endParaRPr lang="en-US" sz="1600" dirty="0">
              <a:solidFill>
                <a:srgbClr val="373A3A"/>
              </a:solidFill>
            </a:endParaRPr>
          </a:p>
        </p:txBody>
      </p:sp>
      <p:pic>
        <p:nvPicPr>
          <p:cNvPr id="2" name="Picture 1">
            <a:extLst>
              <a:ext uri="{FF2B5EF4-FFF2-40B4-BE49-F238E27FC236}">
                <a16:creationId xmlns:a16="http://schemas.microsoft.com/office/drawing/2014/main" id="{C5161AAE-5B8F-81D4-BD78-1BE1DBBA7EEC}"/>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7927053" y="19483530"/>
            <a:ext cx="10784735" cy="9961765"/>
          </a:xfrm>
          <a:prstGeom prst="rect">
            <a:avLst/>
          </a:prstGeom>
          <a:noFill/>
          <a:ln>
            <a:noFill/>
          </a:ln>
        </p:spPr>
      </p:pic>
      <p:sp>
        <p:nvSpPr>
          <p:cNvPr id="5" name="TextBox 4">
            <a:extLst>
              <a:ext uri="{FF2B5EF4-FFF2-40B4-BE49-F238E27FC236}">
                <a16:creationId xmlns:a16="http://schemas.microsoft.com/office/drawing/2014/main" id="{DE1CC2E5-1348-7559-385A-F2B372CE81E7}"/>
              </a:ext>
            </a:extLst>
          </p:cNvPr>
          <p:cNvSpPr txBox="1"/>
          <p:nvPr/>
        </p:nvSpPr>
        <p:spPr>
          <a:xfrm>
            <a:off x="21640799" y="29445294"/>
            <a:ext cx="7047623" cy="717881"/>
          </a:xfrm>
          <a:prstGeom prst="rect">
            <a:avLst/>
          </a:prstGeom>
          <a:noFill/>
        </p:spPr>
        <p:txBody>
          <a:bodyPr wrap="square" rtlCol="0">
            <a:noAutofit/>
          </a:bodyPr>
          <a:lstStyle/>
          <a:p>
            <a:pPr algn="r">
              <a:lnSpc>
                <a:spcPts val="1920"/>
              </a:lnSpc>
            </a:pPr>
            <a:r>
              <a:rPr lang="en-US" sz="1600" b="1" dirty="0">
                <a:solidFill>
                  <a:srgbClr val="373A3A"/>
                </a:solidFill>
              </a:rPr>
              <a:t>Figure 3 Distribution of sample points across </a:t>
            </a:r>
            <a:r>
              <a:rPr lang="en-US" sz="1600" b="1" dirty="0" err="1">
                <a:solidFill>
                  <a:srgbClr val="373A3A"/>
                </a:solidFill>
              </a:rPr>
              <a:t>Finzean</a:t>
            </a:r>
            <a:r>
              <a:rPr lang="en-US" sz="1600" b="1" dirty="0">
                <a:solidFill>
                  <a:srgbClr val="373A3A"/>
                </a:solidFill>
              </a:rPr>
              <a:t> Estate (thanks to Malcolm Coull for producing and providing an Estate boundary shapefile)</a:t>
            </a:r>
            <a:endParaRPr lang="en-US" sz="1600" dirty="0">
              <a:solidFill>
                <a:srgbClr val="373A3A"/>
              </a:solidFill>
            </a:endParaRPr>
          </a:p>
        </p:txBody>
      </p:sp>
    </p:spTree>
  </p:cSld>
  <p:clrMapOvr>
    <a:masterClrMapping/>
  </p:clrMapOvr>
</p:sld>
</file>

<file path=ppt/theme/theme1.xml><?xml version="1.0" encoding="utf-8"?>
<a:theme xmlns:a="http://schemas.openxmlformats.org/drawingml/2006/main" name="Hutton_Portrait_poster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FARI poster template [Read-Only]" id="{B48B90E5-2A3D-4A6D-8C1C-1EF4B25AD960}" vid="{5DB14180-2D5B-42EF-8FFC-8E4ED66827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dd4118c1-80c0-4fd0-a895-4f8cc7b15db9">
      <Terms xmlns="http://schemas.microsoft.com/office/infopath/2007/PartnerControls"/>
    </TaxKeywordTaxHTField>
    <TaxCatchAll xmlns="dd4118c1-80c0-4fd0-a895-4f8cc7b15db9"/>
    <PublishingExpirationDate xmlns="http://schemas.microsoft.com/sharepoint/v3" xsi:nil="true"/>
    <PublishingStartDate xmlns="http://schemas.microsoft.com/sharepoint/v3" xsi:nil="true"/>
    <_dlc_DocId xmlns="dd4118c1-80c0-4fd0-a895-4f8cc7b15db9">6X5HV3WVA3CC-138-180</_dlc_DocId>
    <_dlc_DocIdUrl xmlns="dd4118c1-80c0-4fd0-a895-4f8cc7b15db9">
      <Url>http://connect.hutton.ac.uk/Organisation/Comms/_layouts/15/DocIdRedir.aspx?ID=6X5HV3WVA3CC-138-180</Url>
      <Description>6X5HV3WVA3CC-138-180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362D038233C51469147F003D8E0F8C5" ma:contentTypeVersion="2" ma:contentTypeDescription="Create a new document." ma:contentTypeScope="" ma:versionID="460adbf0d06597c5193aeeffe506f3a5">
  <xsd:schema xmlns:xsd="http://www.w3.org/2001/XMLSchema" xmlns:xs="http://www.w3.org/2001/XMLSchema" xmlns:p="http://schemas.microsoft.com/office/2006/metadata/properties" xmlns:ns1="http://schemas.microsoft.com/sharepoint/v3" xmlns:ns2="dd4118c1-80c0-4fd0-a895-4f8cc7b15db9" targetNamespace="http://schemas.microsoft.com/office/2006/metadata/properties" ma:root="true" ma:fieldsID="7fdb9e80014ce22284f30f74730fcf76" ns1:_="" ns2:_="">
    <xsd:import namespace="http://schemas.microsoft.com/sharepoint/v3"/>
    <xsd:import namespace="dd4118c1-80c0-4fd0-a895-4f8cc7b15db9"/>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4118c1-80c0-4fd0-a895-4f8cc7b15db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0fbbd0a1-8703-46e1-8d9e-cad271c09ae8"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7a9d32c9-126f-4343-9ebe-808524d350ec}" ma:internalName="TaxCatchAll" ma:showField="CatchAllData" ma:web="dd4118c1-80c0-4fd0-a895-4f8cc7b15db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a9d32c9-126f-4343-9ebe-808524d350ec}" ma:internalName="TaxCatchAllLabel" ma:readOnly="true" ma:showField="CatchAllDataLabel" ma:web="dd4118c1-80c0-4fd0-a895-4f8cc7b15db9">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5EF51-E148-4AFF-991E-99ED394E22C8}">
  <ds:schemaRefs>
    <ds:schemaRef ds:uri="http://schemas.microsoft.com/office/2006/metadata/properties"/>
    <ds:schemaRef ds:uri="http://schemas.microsoft.com/office/infopath/2007/PartnerControls"/>
    <ds:schemaRef ds:uri="dd4118c1-80c0-4fd0-a895-4f8cc7b15db9"/>
    <ds:schemaRef ds:uri="http://schemas.microsoft.com/sharepoint/v3"/>
  </ds:schemaRefs>
</ds:datastoreItem>
</file>

<file path=customXml/itemProps2.xml><?xml version="1.0" encoding="utf-8"?>
<ds:datastoreItem xmlns:ds="http://schemas.openxmlformats.org/officeDocument/2006/customXml" ds:itemID="{5A00A39B-3E50-447C-94A7-CF07E9ACC2FA}">
  <ds:schemaRefs>
    <ds:schemaRef ds:uri="http://schemas.microsoft.com/sharepoint/v3/contenttype/forms"/>
  </ds:schemaRefs>
</ds:datastoreItem>
</file>

<file path=customXml/itemProps3.xml><?xml version="1.0" encoding="utf-8"?>
<ds:datastoreItem xmlns:ds="http://schemas.openxmlformats.org/officeDocument/2006/customXml" ds:itemID="{AD74AC56-D601-4440-9003-8D3E020E1DDF}">
  <ds:schemaRefs>
    <ds:schemaRef ds:uri="http://schemas.microsoft.com/sharepoint/events"/>
  </ds:schemaRefs>
</ds:datastoreItem>
</file>

<file path=customXml/itemProps4.xml><?xml version="1.0" encoding="utf-8"?>
<ds:datastoreItem xmlns:ds="http://schemas.openxmlformats.org/officeDocument/2006/customXml" ds:itemID="{08208F4A-826A-4D61-96FD-6BFCF992E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4118c1-80c0-4fd0-a895-4f8cc7b15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SEFARI poster template 30-01-19</Template>
  <TotalTime>327</TotalTime>
  <Words>626</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Hutton_Portrait_poster 2017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Loades</dc:creator>
  <cp:keywords/>
  <cp:lastModifiedBy>Matt Aitkenhead</cp:lastModifiedBy>
  <cp:revision>2</cp:revision>
  <cp:lastPrinted>2011-03-22T13:38:00Z</cp:lastPrinted>
  <dcterms:created xsi:type="dcterms:W3CDTF">2023-02-27T10:29:19Z</dcterms:created>
  <dcterms:modified xsi:type="dcterms:W3CDTF">2023-03-06T16:38:43Z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0x0101008362D038233C51469147F003D8E0F8C5</vt:lpwstr>
  </property>
  <property fmtid="{D5CDD505-2E9C-101B-9397-08002B2CF9AE}" pid="3" name="_dlc_DocIdItemGuid">
    <vt:lpwstr>3cdf5c46-b1b5-4b3a-852d-03e45d08c289</vt:lpwstr>
  </property>
  <property fmtid="{D5CDD505-2E9C-101B-9397-08002B2CF9AE}" pid="4" name="TaxKeyword">
    <vt:lpwstr/>
  </property>
</Properties>
</file>