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0" r:id="rId5"/>
    <p:sldId id="259" r:id="rId6"/>
    <p:sldId id="265" r:id="rId7"/>
    <p:sldId id="266" r:id="rId8"/>
    <p:sldId id="267" r:id="rId9"/>
    <p:sldId id="261" r:id="rId10"/>
    <p:sldId id="262" r:id="rId11"/>
    <p:sldId id="270" r:id="rId12"/>
    <p:sldId id="263" r:id="rId13"/>
    <p:sldId id="264" r:id="rId14"/>
    <p:sldId id="268" r:id="rId15"/>
    <p:sldId id="269" r:id="rId16"/>
    <p:sldId id="271" r:id="rId17"/>
    <p:sldId id="272" r:id="rId18"/>
    <p:sldId id="273" r:id="rId19"/>
    <p:sldId id="274" r:id="rId20"/>
    <p:sldId id="279" r:id="rId21"/>
    <p:sldId id="275" r:id="rId22"/>
    <p:sldId id="276" r:id="rId23"/>
    <p:sldId id="277" r:id="rId24"/>
    <p:sldId id="278"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5190" autoAdjust="0"/>
  </p:normalViewPr>
  <p:slideViewPr>
    <p:cSldViewPr>
      <p:cViewPr>
        <p:scale>
          <a:sx n="60" d="100"/>
          <a:sy n="60" d="100"/>
        </p:scale>
        <p:origin x="-13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26619-369D-4F95-B3F7-2427D37AE339}" type="datetimeFigureOut">
              <a:rPr lang="it-IT" smtClean="0"/>
              <a:t>11/10/2023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314EC-8EDE-444A-BA1E-BF35251F393D}" type="slidenum">
              <a:rPr lang="it-IT" smtClean="0"/>
              <a:t>‹N›</a:t>
            </a:fld>
            <a:endParaRPr lang="it-IT"/>
          </a:p>
        </p:txBody>
      </p:sp>
    </p:spTree>
    <p:extLst>
      <p:ext uri="{BB962C8B-B14F-4D97-AF65-F5344CB8AC3E}">
        <p14:creationId xmlns:p14="http://schemas.microsoft.com/office/powerpoint/2010/main" val="94025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1</a:t>
            </a:r>
            <a:r>
              <a:rPr lang="it-IT" sz="1200" kern="1200" dirty="0" smtClean="0">
                <a:solidFill>
                  <a:schemeClr val="tx1"/>
                </a:solidFill>
                <a:effectLst/>
                <a:latin typeface="+mn-lt"/>
                <a:ea typeface="+mn-ea"/>
                <a:cs typeface="+mn-cs"/>
              </a:rPr>
              <a:t> - E’ disponibile tra gli atti del Convegno una Relazione per l’inquadramento generale, con l’intento di fornire una visione maturata sui temi qui trattati, sui quali si auspica un approfondimento in sede universitaria, oltre che industriale. Essa emerge anche da simulazioni effettuate su 7 possibili opzioni di impianti come si dirà di seguito. Ovviamente si tratta di risultati approssimati e solo indicativi, i cui errori di stima si possono ridurre solo affinando l’analisi e progredendo con lo sviluppo del progetto.</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1</a:t>
            </a:fld>
            <a:endParaRPr lang="it-IT"/>
          </a:p>
        </p:txBody>
      </p:sp>
    </p:spTree>
    <p:extLst>
      <p:ext uri="{BB962C8B-B14F-4D97-AF65-F5344CB8AC3E}">
        <p14:creationId xmlns:p14="http://schemas.microsoft.com/office/powerpoint/2010/main" val="493572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10</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Per l’Analisi di Redditività sono stati calcolati 4 indici tipici per la valutazione progetti: VAN, TIR, BREAK EVEN (Punto di Pareggio), DSCR (Rapporto di Copertura del Servizio del Debito). Questi indici ricadono su valori che possono rendere bancabile il progetto se il collocamento in rete dell’energia prodotta avviene a prezzi superiori all’attuale mercato. Una  svolta al riguardo la possono produrre sia le ottimizzazioni geologiche ed ingegneristiche conseguibili con lo sviluppo del progetto; sia un oculato ed appropriato funzionamento dei titoli di emissione (</a:t>
            </a:r>
            <a:r>
              <a:rPr lang="it-IT" sz="1200" kern="1200" dirty="0" err="1" smtClean="0">
                <a:solidFill>
                  <a:schemeClr val="tx1"/>
                </a:solidFill>
                <a:effectLst/>
                <a:latin typeface="+mn-lt"/>
                <a:ea typeface="+mn-ea"/>
                <a:cs typeface="+mn-cs"/>
              </a:rPr>
              <a:t>Emission</a:t>
            </a:r>
            <a:r>
              <a:rPr lang="it-IT" sz="1200" kern="1200" dirty="0" smtClean="0">
                <a:solidFill>
                  <a:schemeClr val="tx1"/>
                </a:solidFill>
                <a:effectLst/>
                <a:latin typeface="+mn-lt"/>
                <a:ea typeface="+mn-ea"/>
                <a:cs typeface="+mn-cs"/>
              </a:rPr>
              <a:t> Trading) per la CO</a:t>
            </a:r>
            <a:r>
              <a:rPr lang="it-IT" sz="1200" kern="1200" baseline="-25000" dirty="0" smtClean="0">
                <a:solidFill>
                  <a:schemeClr val="tx1"/>
                </a:solidFill>
                <a:effectLst/>
                <a:latin typeface="+mn-lt"/>
                <a:ea typeface="+mn-ea"/>
                <a:cs typeface="+mn-cs"/>
              </a:rPr>
              <a:t>2</a:t>
            </a:r>
            <a:r>
              <a:rPr lang="it-IT" sz="1200" kern="1200" dirty="0" smtClean="0">
                <a:solidFill>
                  <a:schemeClr val="tx1"/>
                </a:solidFill>
                <a:effectLst/>
                <a:latin typeface="+mn-lt"/>
                <a:ea typeface="+mn-ea"/>
                <a:cs typeface="+mn-cs"/>
              </a:rPr>
              <a:t> evitata con il progetto stesso.</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10</a:t>
            </a:fld>
            <a:endParaRPr lang="it-IT"/>
          </a:p>
        </p:txBody>
      </p:sp>
    </p:spTree>
    <p:extLst>
      <p:ext uri="{BB962C8B-B14F-4D97-AF65-F5344CB8AC3E}">
        <p14:creationId xmlns:p14="http://schemas.microsoft.com/office/powerpoint/2010/main" val="376714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11</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Si consideri, comunque, che il presente è uno studio preliminare di opportunità, affetto da grossi margini di errori, che ne rendono indicativi e non esaustivi i risultati. Ciò nondimeno si può parlare di una antitesi tra prezzi dell’energia sul mercato e bancabilità del progetto. </a:t>
            </a:r>
            <a:r>
              <a:rPr lang="it-IT" sz="1200" kern="1200" smtClean="0">
                <a:solidFill>
                  <a:schemeClr val="tx1"/>
                </a:solidFill>
                <a:effectLst/>
                <a:latin typeface="+mn-lt"/>
                <a:ea typeface="+mn-ea"/>
                <a:cs typeface="+mn-cs"/>
              </a:rPr>
              <a:t>Se si favorisce l’uno si affligge l’altro e viceversa.</a:t>
            </a:r>
            <a:endParaRPr lang="it-IT" sz="1200" kern="120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11</a:t>
            </a:fld>
            <a:endParaRPr lang="it-IT"/>
          </a:p>
        </p:txBody>
      </p:sp>
    </p:spTree>
    <p:extLst>
      <p:ext uri="{BB962C8B-B14F-4D97-AF65-F5344CB8AC3E}">
        <p14:creationId xmlns:p14="http://schemas.microsoft.com/office/powerpoint/2010/main" val="2667642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12</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Questo grafico mostra che in quasi tutto il 2021 il valore di mercato della CO</a:t>
            </a:r>
            <a:r>
              <a:rPr lang="it-IT" sz="1200" kern="1200" baseline="-25000" dirty="0" smtClean="0">
                <a:solidFill>
                  <a:schemeClr val="tx1"/>
                </a:solidFill>
                <a:effectLst/>
                <a:latin typeface="+mn-lt"/>
                <a:ea typeface="+mn-ea"/>
                <a:cs typeface="+mn-cs"/>
              </a:rPr>
              <a:t>2 </a:t>
            </a:r>
            <a:r>
              <a:rPr lang="it-IT" sz="1200" kern="1200" dirty="0" smtClean="0">
                <a:solidFill>
                  <a:schemeClr val="tx1"/>
                </a:solidFill>
                <a:effectLst/>
                <a:latin typeface="+mn-lt"/>
                <a:ea typeface="+mn-ea"/>
                <a:cs typeface="+mn-cs"/>
              </a:rPr>
              <a:t>ha oscillato tra ~30 e ~60 €/t. Mediamente ~44 €/t. </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12</a:t>
            </a:fld>
            <a:endParaRPr lang="it-IT"/>
          </a:p>
        </p:txBody>
      </p:sp>
    </p:spTree>
    <p:extLst>
      <p:ext uri="{BB962C8B-B14F-4D97-AF65-F5344CB8AC3E}">
        <p14:creationId xmlns:p14="http://schemas.microsoft.com/office/powerpoint/2010/main" val="364713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13</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Se si ipotizza una stabilità, piuttosto che volatilità, del prezzo medio per la CO</a:t>
            </a:r>
            <a:r>
              <a:rPr lang="it-IT" sz="1200" kern="1200" baseline="-25000" dirty="0" smtClean="0">
                <a:solidFill>
                  <a:schemeClr val="tx1"/>
                </a:solidFill>
                <a:effectLst/>
                <a:latin typeface="+mn-lt"/>
                <a:ea typeface="+mn-ea"/>
                <a:cs typeface="+mn-cs"/>
              </a:rPr>
              <a:t>2</a:t>
            </a:r>
            <a:r>
              <a:rPr lang="it-IT" sz="1200" kern="1200" dirty="0" smtClean="0">
                <a:solidFill>
                  <a:schemeClr val="tx1"/>
                </a:solidFill>
                <a:effectLst/>
                <a:latin typeface="+mn-lt"/>
                <a:ea typeface="+mn-ea"/>
                <a:cs typeface="+mn-cs"/>
              </a:rPr>
              <a:t> intorno ~44 €/t , si può calcolare che l’</a:t>
            </a:r>
            <a:r>
              <a:rPr lang="it-IT" sz="1200" kern="1200" dirty="0" err="1" smtClean="0">
                <a:solidFill>
                  <a:schemeClr val="tx1"/>
                </a:solidFill>
                <a:effectLst/>
                <a:latin typeface="+mn-lt"/>
                <a:ea typeface="+mn-ea"/>
                <a:cs typeface="+mn-cs"/>
              </a:rPr>
              <a:t>emission</a:t>
            </a:r>
            <a:r>
              <a:rPr lang="it-IT" sz="1200" kern="1200" dirty="0" smtClean="0">
                <a:solidFill>
                  <a:schemeClr val="tx1"/>
                </a:solidFill>
                <a:effectLst/>
                <a:latin typeface="+mn-lt"/>
                <a:ea typeface="+mn-ea"/>
                <a:cs typeface="+mn-cs"/>
              </a:rPr>
              <a:t> trading mette a disposizione degli impianti ad energie rinnovabili valori che cumulati per l’intero ciclo di vita dell’impianto (che nella fattispecie è 30 anni per l’idroelettrico e 25 per il fotovoltaico) rappresentano quote significative utili al finanziamento degli impianti stessi e ciò può mitigare significativamente l’antitesi rilevata tra bancabilità dei progetti e mercato elettrico. Ma è possibile stabilizzare il prezzo di mercato della CO</a:t>
            </a:r>
            <a:r>
              <a:rPr lang="it-IT" sz="1200" kern="1200" baseline="-25000" dirty="0" smtClean="0">
                <a:solidFill>
                  <a:schemeClr val="tx1"/>
                </a:solidFill>
                <a:effectLst/>
                <a:latin typeface="+mn-lt"/>
                <a:ea typeface="+mn-ea"/>
                <a:cs typeface="+mn-cs"/>
              </a:rPr>
              <a:t>2</a:t>
            </a:r>
            <a:r>
              <a:rPr lang="it-IT" sz="1200" kern="1200" dirty="0" smtClean="0">
                <a:solidFill>
                  <a:schemeClr val="tx1"/>
                </a:solidFill>
                <a:effectLst/>
                <a:latin typeface="+mn-lt"/>
                <a:ea typeface="+mn-ea"/>
                <a:cs typeface="+mn-cs"/>
              </a:rPr>
              <a:t>?</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13</a:t>
            </a:fld>
            <a:endParaRPr lang="it-IT"/>
          </a:p>
        </p:txBody>
      </p:sp>
    </p:spTree>
    <p:extLst>
      <p:ext uri="{BB962C8B-B14F-4D97-AF65-F5344CB8AC3E}">
        <p14:creationId xmlns:p14="http://schemas.microsoft.com/office/powerpoint/2010/main" val="2279018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14</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L’antitesi tra Mercato e Bancabilità cui si è fatto cenno sopra si può vedere sui valori di prezzo di mercato  nei Riepiloghi 1 e 2, oppure visivamente nei grafici qui mostrati. Essi si riferiscono alle due Opzioni principali esaminate, ma la situazione è la stessa per tutte le opzioni.</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14</a:t>
            </a:fld>
            <a:endParaRPr lang="it-IT"/>
          </a:p>
        </p:txBody>
      </p:sp>
    </p:spTree>
    <p:extLst>
      <p:ext uri="{BB962C8B-B14F-4D97-AF65-F5344CB8AC3E}">
        <p14:creationId xmlns:p14="http://schemas.microsoft.com/office/powerpoint/2010/main" val="1860276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15</a:t>
            </a:r>
            <a:r>
              <a:rPr lang="it-IT" sz="1200" b="1" kern="12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Idem c. s. – Qualora non sia possibile stabilizzare e rendere affidabile (con volatilità quasi nulla) il meccanismo dell’</a:t>
            </a:r>
            <a:r>
              <a:rPr lang="it-IT" sz="1200" kern="1200" dirty="0" err="1" smtClean="0">
                <a:solidFill>
                  <a:schemeClr val="tx1"/>
                </a:solidFill>
                <a:effectLst/>
                <a:latin typeface="+mn-lt"/>
                <a:ea typeface="+mn-ea"/>
                <a:cs typeface="+mn-cs"/>
              </a:rPr>
              <a:t>Emission</a:t>
            </a:r>
            <a:r>
              <a:rPr lang="it-IT" sz="1200" kern="1200" dirty="0" smtClean="0">
                <a:solidFill>
                  <a:schemeClr val="tx1"/>
                </a:solidFill>
                <a:effectLst/>
                <a:latin typeface="+mn-lt"/>
                <a:ea typeface="+mn-ea"/>
                <a:cs typeface="+mn-cs"/>
              </a:rPr>
              <a:t> Trading, il contributo di questo meccanismo alla finanziabilità di un progetto diviene trascurabile. In tal caso queste tipologie di progetti per rinnovabili non possono che essere sviluppate se non attraverso un FINANZIATORE ISTITUZIONALE PUBBLICO. </a:t>
            </a:r>
            <a:endParaRPr lang="it-IT" dirty="0"/>
          </a:p>
        </p:txBody>
      </p:sp>
      <p:sp>
        <p:nvSpPr>
          <p:cNvPr id="4" name="Segnaposto numero diapositiva 3"/>
          <p:cNvSpPr>
            <a:spLocks noGrp="1"/>
          </p:cNvSpPr>
          <p:nvPr>
            <p:ph type="sldNum" sz="quarter" idx="10"/>
          </p:nvPr>
        </p:nvSpPr>
        <p:spPr/>
        <p:txBody>
          <a:bodyPr/>
          <a:lstStyle/>
          <a:p>
            <a:fld id="{55E314EC-8EDE-444A-BA1E-BF35251F393D}" type="slidenum">
              <a:rPr lang="it-IT" smtClean="0"/>
              <a:t>15</a:t>
            </a:fld>
            <a:endParaRPr lang="it-IT"/>
          </a:p>
        </p:txBody>
      </p:sp>
    </p:spTree>
    <p:extLst>
      <p:ext uri="{BB962C8B-B14F-4D97-AF65-F5344CB8AC3E}">
        <p14:creationId xmlns:p14="http://schemas.microsoft.com/office/powerpoint/2010/main" val="3028081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16</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Ora per gli HYDRO SOLAR POWER PROJECTS I COSTI SONO NOTI, MA LO SONO ANCHE I BENEFICI? Li possiamo cosi ricordare:</a:t>
            </a:r>
          </a:p>
          <a:p>
            <a:pPr lvl="0"/>
            <a:r>
              <a:rPr lang="it-IT" sz="1200" kern="1200" dirty="0" smtClean="0">
                <a:solidFill>
                  <a:schemeClr val="tx1"/>
                </a:solidFill>
                <a:effectLst/>
                <a:latin typeface="+mn-lt"/>
                <a:ea typeface="+mn-ea"/>
                <a:cs typeface="+mn-cs"/>
              </a:rPr>
              <a:t>riducono la dipendenza energetica e favoriscono la Regolazione e Stabilità di Rete</a:t>
            </a:r>
          </a:p>
          <a:p>
            <a:pPr lvl="0"/>
            <a:r>
              <a:rPr lang="it-IT" sz="1200" kern="1200" dirty="0" smtClean="0">
                <a:solidFill>
                  <a:schemeClr val="tx1"/>
                </a:solidFill>
                <a:effectLst/>
                <a:latin typeface="+mn-lt"/>
                <a:ea typeface="+mn-ea"/>
                <a:cs typeface="+mn-cs"/>
              </a:rPr>
              <a:t>nascono e si sviluppano localmente, senza dipendenze di tipo geopolitico.</a:t>
            </a:r>
          </a:p>
          <a:p>
            <a:pPr lvl="0"/>
            <a:r>
              <a:rPr lang="it-IT" sz="1200" kern="1200" dirty="0" smtClean="0">
                <a:solidFill>
                  <a:schemeClr val="tx1"/>
                </a:solidFill>
                <a:effectLst/>
                <a:latin typeface="+mn-lt"/>
                <a:ea typeface="+mn-ea"/>
                <a:cs typeface="+mn-cs"/>
              </a:rPr>
              <a:t>sono ancorati al territorio e possono creare “comunità energetiche e di autoconsumo collettivo”.</a:t>
            </a:r>
          </a:p>
          <a:p>
            <a:pPr lvl="0"/>
            <a:r>
              <a:rPr lang="it-IT" sz="1200" kern="1200" dirty="0" smtClean="0">
                <a:solidFill>
                  <a:schemeClr val="tx1"/>
                </a:solidFill>
                <a:effectLst/>
                <a:latin typeface="+mn-lt"/>
                <a:ea typeface="+mn-ea"/>
                <a:cs typeface="+mn-cs"/>
              </a:rPr>
              <a:t>sono ad alta intensità di lavoro privilegiando l’intrapresa industriale piuttosto che la finanza.</a:t>
            </a:r>
          </a:p>
          <a:p>
            <a:pPr lvl="0"/>
            <a:r>
              <a:rPr lang="it-IT" sz="1200" kern="1200" dirty="0" smtClean="0">
                <a:solidFill>
                  <a:schemeClr val="tx1"/>
                </a:solidFill>
                <a:effectLst/>
                <a:latin typeface="+mn-lt"/>
                <a:ea typeface="+mn-ea"/>
                <a:cs typeface="+mn-cs"/>
              </a:rPr>
              <a:t>hanno una elevata ricaduta dell’investimento in sede locale.</a:t>
            </a:r>
          </a:p>
          <a:p>
            <a:pPr lvl="0"/>
            <a:r>
              <a:rPr lang="it-IT" sz="1200" kern="1200" dirty="0" smtClean="0">
                <a:solidFill>
                  <a:schemeClr val="tx1"/>
                </a:solidFill>
                <a:effectLst/>
                <a:latin typeface="+mn-lt"/>
                <a:ea typeface="+mn-ea"/>
                <a:cs typeface="+mn-cs"/>
              </a:rPr>
              <a:t>integrano fotovoltaico e idroelettrico rispondendo a criteri di sostenibilità e transizione energetica.</a:t>
            </a:r>
          </a:p>
          <a:p>
            <a:pPr lvl="0"/>
            <a:r>
              <a:rPr lang="it-IT" sz="1200" kern="1200" dirty="0" smtClean="0">
                <a:solidFill>
                  <a:schemeClr val="tx1"/>
                </a:solidFill>
                <a:effectLst/>
                <a:latin typeface="+mn-lt"/>
                <a:ea typeface="+mn-ea"/>
                <a:cs typeface="+mn-cs"/>
              </a:rPr>
              <a:t>mutano “artificialmente”  il potenziale idroelettrico di una regione purché abbia ancora un rilievo a monte ed un fiume a valle, nonché sufficienti superfici destinabili al fotovoltaico.</a:t>
            </a:r>
          </a:p>
          <a:p>
            <a:pPr lvl="0"/>
            <a:r>
              <a:rPr lang="it-IT" sz="1200" kern="1200" dirty="0" smtClean="0">
                <a:solidFill>
                  <a:schemeClr val="tx1"/>
                </a:solidFill>
                <a:effectLst/>
                <a:latin typeface="+mn-lt"/>
                <a:ea typeface="+mn-ea"/>
                <a:cs typeface="+mn-cs"/>
              </a:rPr>
              <a:t>consentono di generare in borsa certificati verdi per </a:t>
            </a:r>
            <a:r>
              <a:rPr lang="it-IT" sz="1200" i="1" kern="1200" dirty="0" err="1" smtClean="0">
                <a:solidFill>
                  <a:schemeClr val="tx1"/>
                </a:solidFill>
                <a:effectLst/>
                <a:latin typeface="+mn-lt"/>
                <a:ea typeface="+mn-ea"/>
                <a:cs typeface="+mn-cs"/>
              </a:rPr>
              <a:t>emission</a:t>
            </a:r>
            <a:r>
              <a:rPr lang="it-IT" sz="1200" i="1" kern="1200" dirty="0" smtClean="0">
                <a:solidFill>
                  <a:schemeClr val="tx1"/>
                </a:solidFill>
                <a:effectLst/>
                <a:latin typeface="+mn-lt"/>
                <a:ea typeface="+mn-ea"/>
                <a:cs typeface="+mn-cs"/>
              </a:rPr>
              <a:t> trading</a:t>
            </a:r>
            <a:r>
              <a:rPr lang="it-IT" sz="1200" kern="1200" dirty="0" smtClean="0">
                <a:solidFill>
                  <a:schemeClr val="tx1"/>
                </a:solidFill>
                <a:effectLst/>
                <a:latin typeface="+mn-lt"/>
                <a:ea typeface="+mn-ea"/>
                <a:cs typeface="+mn-cs"/>
              </a:rPr>
              <a:t> per porzioni discrete del costo d’investimento, utili al ripagamento del progetto.</a:t>
            </a:r>
          </a:p>
          <a:p>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Se l’obiezione fosse che consumano tanto spazio, e se lo spazio invece ci fosse e fosse su aree scarsamente utilizzate o infrastrutture dismesse, la domanda finale allora è : perché opporsi alle rinnovabili?</a:t>
            </a:r>
          </a:p>
          <a:p>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 </a:t>
            </a:r>
          </a:p>
          <a:p>
            <a:r>
              <a:rPr lang="it-IT" sz="1200" kern="1200" dirty="0" err="1" smtClean="0">
                <a:solidFill>
                  <a:schemeClr val="tx1"/>
                </a:solidFill>
                <a:effectLst/>
                <a:latin typeface="+mn-lt"/>
                <a:ea typeface="+mn-ea"/>
                <a:cs typeface="+mn-cs"/>
              </a:rPr>
              <a:t>RMo</a:t>
            </a:r>
            <a:r>
              <a:rPr lang="it-IT" sz="1200" kern="1200" dirty="0" smtClean="0">
                <a:solidFill>
                  <a:schemeClr val="tx1"/>
                </a:solidFill>
                <a:effectLst/>
                <a:latin typeface="+mn-lt"/>
                <a:ea typeface="+mn-ea"/>
                <a:cs typeface="+mn-cs"/>
              </a:rPr>
              <a:t>/</a:t>
            </a:r>
            <a:r>
              <a:rPr lang="it-IT" sz="1200" kern="1200" dirty="0" err="1" smtClean="0">
                <a:solidFill>
                  <a:schemeClr val="tx1"/>
                </a:solidFill>
                <a:effectLst/>
                <a:latin typeface="+mn-lt"/>
                <a:ea typeface="+mn-ea"/>
                <a:cs typeface="+mn-cs"/>
              </a:rPr>
              <a:t>rmo</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23/09/2023</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16</a:t>
            </a:fld>
            <a:endParaRPr lang="it-IT"/>
          </a:p>
        </p:txBody>
      </p:sp>
    </p:spTree>
    <p:extLst>
      <p:ext uri="{BB962C8B-B14F-4D97-AF65-F5344CB8AC3E}">
        <p14:creationId xmlns:p14="http://schemas.microsoft.com/office/powerpoint/2010/main" val="3561420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17</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Queste sono foto dell’Impianto Idroelettrico di pompaggio dell’ ENEL,  a Presenzano (Caserta)  - 1000 MW – N°4 Gruppi da 250 MW ciascuno Vista del Bacino Inferiore e delle 4 condotte. C’è anche una  Vista Aerea del «Salto»  di circa 500 metri tra Bacino Superiore ed   Inferiore.</a:t>
            </a:r>
            <a:endParaRPr lang="it-IT" dirty="0"/>
          </a:p>
        </p:txBody>
      </p:sp>
      <p:sp>
        <p:nvSpPr>
          <p:cNvPr id="4" name="Segnaposto numero diapositiva 3"/>
          <p:cNvSpPr>
            <a:spLocks noGrp="1"/>
          </p:cNvSpPr>
          <p:nvPr>
            <p:ph type="sldNum" sz="quarter" idx="10"/>
          </p:nvPr>
        </p:nvSpPr>
        <p:spPr/>
        <p:txBody>
          <a:bodyPr/>
          <a:lstStyle/>
          <a:p>
            <a:fld id="{55E314EC-8EDE-444A-BA1E-BF35251F393D}" type="slidenum">
              <a:rPr lang="it-IT" smtClean="0"/>
              <a:t>17</a:t>
            </a:fld>
            <a:endParaRPr lang="it-IT"/>
          </a:p>
        </p:txBody>
      </p:sp>
    </p:spTree>
    <p:extLst>
      <p:ext uri="{BB962C8B-B14F-4D97-AF65-F5344CB8AC3E}">
        <p14:creationId xmlns:p14="http://schemas.microsoft.com/office/powerpoint/2010/main" val="2489937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u="sng" kern="1200" dirty="0" smtClean="0">
                <a:solidFill>
                  <a:schemeClr val="tx1"/>
                </a:solidFill>
                <a:effectLst/>
                <a:latin typeface="+mn-lt"/>
                <a:ea typeface="+mn-ea"/>
                <a:cs typeface="+mn-cs"/>
              </a:rPr>
              <a:t>SLIDE 18</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Dal 2014, la </a:t>
            </a:r>
            <a:r>
              <a:rPr lang="it-IT" sz="1200" b="1" kern="1200" dirty="0" smtClean="0">
                <a:solidFill>
                  <a:schemeClr val="tx1"/>
                </a:solidFill>
                <a:effectLst/>
                <a:latin typeface="+mn-lt"/>
                <a:ea typeface="+mn-ea"/>
                <a:cs typeface="+mn-cs"/>
              </a:rPr>
              <a:t>potenza fotovoltaica </a:t>
            </a:r>
            <a:r>
              <a:rPr lang="it-IT" sz="1200" kern="1200" dirty="0" smtClean="0">
                <a:solidFill>
                  <a:schemeClr val="tx1"/>
                </a:solidFill>
                <a:effectLst/>
                <a:latin typeface="+mn-lt"/>
                <a:ea typeface="+mn-ea"/>
                <a:cs typeface="+mn-cs"/>
              </a:rPr>
              <a:t>installata è </a:t>
            </a:r>
            <a:r>
              <a:rPr lang="it-IT" sz="1200" b="1" kern="1200" dirty="0" smtClean="0">
                <a:solidFill>
                  <a:schemeClr val="tx1"/>
                </a:solidFill>
                <a:effectLst/>
                <a:latin typeface="+mn-lt"/>
                <a:ea typeface="+mn-ea"/>
                <a:cs typeface="+mn-cs"/>
              </a:rPr>
              <a:t>cresciuta </a:t>
            </a:r>
            <a:r>
              <a:rPr lang="it-IT" sz="1200" kern="1200" dirty="0" smtClean="0">
                <a:solidFill>
                  <a:schemeClr val="tx1"/>
                </a:solidFill>
                <a:effectLst/>
                <a:latin typeface="+mn-lt"/>
                <a:ea typeface="+mn-ea"/>
                <a:cs typeface="+mn-cs"/>
              </a:rPr>
              <a:t> al ritmo di circa </a:t>
            </a:r>
            <a:r>
              <a:rPr lang="it-IT" sz="1200" b="1" kern="1200" dirty="0" smtClean="0">
                <a:solidFill>
                  <a:schemeClr val="tx1"/>
                </a:solidFill>
                <a:effectLst/>
                <a:latin typeface="+mn-lt"/>
                <a:ea typeface="+mn-ea"/>
                <a:cs typeface="+mn-cs"/>
              </a:rPr>
              <a:t>12 GW al decennio</a:t>
            </a:r>
            <a:r>
              <a:rPr lang="it-IT" sz="1200" kern="1200" dirty="0" smtClean="0">
                <a:solidFill>
                  <a:schemeClr val="tx1"/>
                </a:solidFill>
                <a:effectLst/>
                <a:latin typeface="+mn-lt"/>
                <a:ea typeface="+mn-ea"/>
                <a:cs typeface="+mn-cs"/>
              </a:rPr>
              <a:t>, con una </a:t>
            </a:r>
            <a:r>
              <a:rPr lang="it-IT" sz="1200" b="1" kern="1200" dirty="0" smtClean="0">
                <a:solidFill>
                  <a:schemeClr val="tx1"/>
                </a:solidFill>
                <a:effectLst/>
                <a:latin typeface="+mn-lt"/>
                <a:ea typeface="+mn-ea"/>
                <a:cs typeface="+mn-cs"/>
              </a:rPr>
              <a:t>produzione </a:t>
            </a:r>
            <a:r>
              <a:rPr lang="it-IT" sz="1200" kern="1200" dirty="0" smtClean="0">
                <a:solidFill>
                  <a:schemeClr val="tx1"/>
                </a:solidFill>
                <a:effectLst/>
                <a:latin typeface="+mn-lt"/>
                <a:ea typeface="+mn-ea"/>
                <a:cs typeface="+mn-cs"/>
              </a:rPr>
              <a:t>elettrica solare che ha raggiunto </a:t>
            </a:r>
            <a:r>
              <a:rPr lang="it-IT" sz="1200" b="1" kern="1200" dirty="0" smtClean="0">
                <a:solidFill>
                  <a:schemeClr val="tx1"/>
                </a:solidFill>
                <a:effectLst/>
                <a:latin typeface="+mn-lt"/>
                <a:ea typeface="+mn-ea"/>
                <a:cs typeface="+mn-cs"/>
              </a:rPr>
              <a:t>27,5 </a:t>
            </a:r>
            <a:r>
              <a:rPr lang="it-IT" sz="1200" b="1" kern="1200" dirty="0" err="1" smtClean="0">
                <a:solidFill>
                  <a:schemeClr val="tx1"/>
                </a:solidFill>
                <a:effectLst/>
                <a:latin typeface="+mn-lt"/>
                <a:ea typeface="+mn-ea"/>
                <a:cs typeface="+mn-cs"/>
              </a:rPr>
              <a:t>TWh</a:t>
            </a:r>
            <a:r>
              <a:rPr lang="it-IT" sz="1200" b="1" kern="1200" dirty="0" smtClean="0">
                <a:solidFill>
                  <a:schemeClr val="tx1"/>
                </a:solidFill>
                <a:effectLst/>
                <a:latin typeface="+mn-lt"/>
                <a:ea typeface="+mn-ea"/>
                <a:cs typeface="+mn-cs"/>
              </a:rPr>
              <a:t>/anno</a:t>
            </a:r>
            <a:r>
              <a:rPr lang="it-IT" sz="1200" kern="1200" dirty="0" smtClean="0">
                <a:solidFill>
                  <a:schemeClr val="tx1"/>
                </a:solidFill>
                <a:effectLst/>
                <a:latin typeface="+mn-lt"/>
                <a:ea typeface="+mn-ea"/>
                <a:cs typeface="+mn-cs"/>
              </a:rPr>
              <a:t>. Ciò è ancora molto distante dal trend necessario per raggiungere gli obiettivi 2030. Infatti, il </a:t>
            </a:r>
            <a:r>
              <a:rPr lang="it-IT" sz="1200" b="1" kern="1200" dirty="0" smtClean="0">
                <a:solidFill>
                  <a:schemeClr val="tx1"/>
                </a:solidFill>
                <a:effectLst/>
                <a:latin typeface="+mn-lt"/>
                <a:ea typeface="+mn-ea"/>
                <a:cs typeface="+mn-cs"/>
              </a:rPr>
              <a:t>fotovoltaico a fine decennio dovrà poter dare una produzione annuale di circa 100 </a:t>
            </a:r>
            <a:r>
              <a:rPr lang="it-IT" sz="1200" b="1" kern="1200" dirty="0" err="1" smtClean="0">
                <a:solidFill>
                  <a:schemeClr val="tx1"/>
                </a:solidFill>
                <a:effectLst/>
                <a:latin typeface="+mn-lt"/>
                <a:ea typeface="+mn-ea"/>
                <a:cs typeface="+mn-cs"/>
              </a:rPr>
              <a:t>TWh</a:t>
            </a:r>
            <a:r>
              <a:rPr lang="it-IT" sz="1200" b="1" kern="1200" dirty="0" smtClean="0">
                <a:solidFill>
                  <a:schemeClr val="tx1"/>
                </a:solidFill>
                <a:effectLst/>
                <a:latin typeface="+mn-lt"/>
                <a:ea typeface="+mn-ea"/>
                <a:cs typeface="+mn-cs"/>
              </a:rPr>
              <a:t>, così da far evitare l’importazione di 20 miliardi di metri cubi di gas all’anno</a:t>
            </a:r>
            <a:r>
              <a:rPr lang="it-IT" sz="1200" kern="1200" dirty="0" smtClean="0">
                <a:solidFill>
                  <a:schemeClr val="tx1"/>
                </a:solidFill>
                <a:effectLst/>
                <a:latin typeface="+mn-lt"/>
                <a:ea typeface="+mn-ea"/>
                <a:cs typeface="+mn-cs"/>
              </a:rPr>
              <a:t>. Mancano  ancora  da coprire circa 70 </a:t>
            </a:r>
            <a:r>
              <a:rPr lang="it-IT" sz="1200" kern="1200" dirty="0" err="1" smtClean="0">
                <a:solidFill>
                  <a:schemeClr val="tx1"/>
                </a:solidFill>
                <a:effectLst/>
                <a:latin typeface="+mn-lt"/>
                <a:ea typeface="+mn-ea"/>
                <a:cs typeface="+mn-cs"/>
              </a:rPr>
              <a:t>TWh</a:t>
            </a:r>
            <a:r>
              <a:rPr lang="it-IT" sz="1200" kern="1200" dirty="0" smtClean="0">
                <a:solidFill>
                  <a:schemeClr val="tx1"/>
                </a:solidFill>
                <a:effectLst/>
                <a:latin typeface="+mn-lt"/>
                <a:ea typeface="+mn-ea"/>
                <a:cs typeface="+mn-cs"/>
              </a:rPr>
              <a:t>, cosa </a:t>
            </a:r>
            <a:r>
              <a:rPr lang="it-IT" sz="1200" b="1" kern="1200" dirty="0" smtClean="0">
                <a:solidFill>
                  <a:schemeClr val="tx1"/>
                </a:solidFill>
                <a:effectLst/>
                <a:latin typeface="+mn-lt"/>
                <a:ea typeface="+mn-ea"/>
                <a:cs typeface="+mn-cs"/>
              </a:rPr>
              <a:t>improbabile visto che la generazione solare in Italia è aumentata appena di 5,8 </a:t>
            </a:r>
            <a:r>
              <a:rPr lang="it-IT" sz="1200" b="1" kern="1200" dirty="0" err="1" smtClean="0">
                <a:solidFill>
                  <a:schemeClr val="tx1"/>
                </a:solidFill>
                <a:effectLst/>
                <a:latin typeface="+mn-lt"/>
                <a:ea typeface="+mn-ea"/>
                <a:cs typeface="+mn-cs"/>
              </a:rPr>
              <a:t>TWh</a:t>
            </a:r>
            <a:r>
              <a:rPr lang="it-IT" sz="1200" b="1" kern="1200" dirty="0" smtClean="0">
                <a:solidFill>
                  <a:schemeClr val="tx1"/>
                </a:solidFill>
                <a:effectLst/>
                <a:latin typeface="+mn-lt"/>
                <a:ea typeface="+mn-ea"/>
                <a:cs typeface="+mn-cs"/>
              </a:rPr>
              <a:t>/anno</a:t>
            </a:r>
            <a:r>
              <a:rPr lang="it-IT" sz="1200" kern="1200" dirty="0" smtClean="0">
                <a:solidFill>
                  <a:schemeClr val="tx1"/>
                </a:solidFill>
                <a:effectLst/>
                <a:latin typeface="+mn-lt"/>
                <a:ea typeface="+mn-ea"/>
                <a:cs typeface="+mn-cs"/>
              </a:rPr>
              <a:t>, anche per i freni posti dalla politica nazionale e locale, secondo alcuni osservatori</a:t>
            </a:r>
            <a:r>
              <a:rPr lang="it-IT" sz="1200" kern="1200" baseline="0" dirty="0" smtClean="0">
                <a:solidFill>
                  <a:schemeClr val="tx1"/>
                </a:solidFill>
                <a:effectLst/>
                <a:latin typeface="+mn-lt"/>
                <a:ea typeface="+mn-ea"/>
                <a:cs typeface="+mn-cs"/>
              </a:rPr>
              <a:t> che forse non hanno tutti i torti.</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55E314EC-8EDE-444A-BA1E-BF35251F393D}" type="slidenum">
              <a:rPr lang="it-IT" smtClean="0"/>
              <a:t>18</a:t>
            </a:fld>
            <a:endParaRPr lang="it-IT"/>
          </a:p>
        </p:txBody>
      </p:sp>
    </p:spTree>
    <p:extLst>
      <p:ext uri="{BB962C8B-B14F-4D97-AF65-F5344CB8AC3E}">
        <p14:creationId xmlns:p14="http://schemas.microsoft.com/office/powerpoint/2010/main" val="1674383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u="sng" kern="1200" dirty="0" smtClean="0">
                <a:solidFill>
                  <a:schemeClr val="tx1"/>
                </a:solidFill>
                <a:effectLst/>
                <a:latin typeface="+mn-lt"/>
                <a:ea typeface="+mn-ea"/>
                <a:cs typeface="+mn-cs"/>
              </a:rPr>
              <a:t>SLIDE 19</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Tutta la rete in alta tensione (380 e 220 </a:t>
            </a:r>
            <a:r>
              <a:rPr lang="it-IT" sz="1200" kern="1200" dirty="0" err="1" smtClean="0">
                <a:solidFill>
                  <a:schemeClr val="tx1"/>
                </a:solidFill>
                <a:effectLst/>
                <a:latin typeface="+mn-lt"/>
                <a:ea typeface="+mn-ea"/>
                <a:cs typeface="+mn-cs"/>
              </a:rPr>
              <a:t>kV</a:t>
            </a:r>
            <a:r>
              <a:rPr lang="it-IT" sz="1200" kern="1200" dirty="0" smtClean="0">
                <a:solidFill>
                  <a:schemeClr val="tx1"/>
                </a:solidFill>
                <a:effectLst/>
                <a:latin typeface="+mn-lt"/>
                <a:ea typeface="+mn-ea"/>
                <a:cs typeface="+mn-cs"/>
              </a:rPr>
              <a:t>) è fortemente interconnessa alla rete Europea,  ma la potenza idraulica di  pompaggio è rimasta sostanzialmente  a ~1,5 GWe , ossia meno dell’1% della potenza efficiente lorda italiana di 123,3 GWe. Tutto ciò mentre è in forte espansione la potenza intermittente fotovoltaica ed eolica. La Sicilia, propaggine di rete interconnessa in un solo punto alla penisola, merita attenzione per  regolazione di rete e stabilità del servizio elettrico.</a:t>
            </a:r>
          </a:p>
          <a:p>
            <a:endParaRPr lang="it-IT" dirty="0"/>
          </a:p>
        </p:txBody>
      </p:sp>
      <p:sp>
        <p:nvSpPr>
          <p:cNvPr id="4" name="Segnaposto numero diapositiva 3"/>
          <p:cNvSpPr>
            <a:spLocks noGrp="1"/>
          </p:cNvSpPr>
          <p:nvPr>
            <p:ph type="sldNum" sz="quarter" idx="10"/>
          </p:nvPr>
        </p:nvSpPr>
        <p:spPr/>
        <p:txBody>
          <a:bodyPr/>
          <a:lstStyle/>
          <a:p>
            <a:fld id="{3E04C747-E215-4E5D-A71A-FA23B093C27A}" type="slidenum">
              <a:rPr lang="it-IT" smtClean="0"/>
              <a:t>19</a:t>
            </a:fld>
            <a:endParaRPr lang="it-IT"/>
          </a:p>
        </p:txBody>
      </p:sp>
    </p:spTree>
    <p:extLst>
      <p:ext uri="{BB962C8B-B14F-4D97-AF65-F5344CB8AC3E}">
        <p14:creationId xmlns:p14="http://schemas.microsoft.com/office/powerpoint/2010/main" val="152100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u="sng" kern="1200" dirty="0" smtClean="0">
                <a:solidFill>
                  <a:schemeClr val="tx1"/>
                </a:solidFill>
                <a:effectLst/>
                <a:latin typeface="+mn-lt"/>
                <a:ea typeface="+mn-ea"/>
                <a:cs typeface="+mn-cs"/>
              </a:rPr>
              <a:t>SLIDE 2</a:t>
            </a:r>
            <a:r>
              <a:rPr lang="it-IT" sz="1200" kern="1200" dirty="0" smtClean="0">
                <a:solidFill>
                  <a:schemeClr val="tx1"/>
                </a:solidFill>
                <a:effectLst/>
                <a:latin typeface="+mn-lt"/>
                <a:ea typeface="+mn-ea"/>
                <a:cs typeface="+mn-cs"/>
              </a:rPr>
              <a:t> - L’alta dipendenza energetica dell’Italia (78%) è un dato oggettivo. Come pure lo è il fatto che 2 impianti da 50 MW ciascuno, a produzione sovrapposta, uno eolico e l’altro fotovoltaico, producono insieme come un impianto ideale di altro tipo che funziona alla potenza di 20 MW in modo continuo (vedi Rivista Energia 2021 04). A causa della loro intermittenza, eolico e fotovoltaico creano problemi di regolazione e stabilità di rete, specie in una rete interconnessa come quella Europea, dove «un problema sugli scambi energetici nell’area dei Balcani si ripercuote sull’intero continente» (vedasi ricerca RSE citata).</a:t>
            </a:r>
          </a:p>
          <a:p>
            <a:endParaRPr lang="it-IT" dirty="0"/>
          </a:p>
        </p:txBody>
      </p:sp>
      <p:sp>
        <p:nvSpPr>
          <p:cNvPr id="4" name="Segnaposto numero diapositiva 3"/>
          <p:cNvSpPr>
            <a:spLocks noGrp="1"/>
          </p:cNvSpPr>
          <p:nvPr>
            <p:ph type="sldNum" sz="quarter" idx="10"/>
          </p:nvPr>
        </p:nvSpPr>
        <p:spPr/>
        <p:txBody>
          <a:bodyPr/>
          <a:lstStyle/>
          <a:p>
            <a:fld id="{55E314EC-8EDE-444A-BA1E-BF35251F393D}" type="slidenum">
              <a:rPr lang="it-IT" smtClean="0"/>
              <a:t>2</a:t>
            </a:fld>
            <a:endParaRPr lang="it-IT"/>
          </a:p>
        </p:txBody>
      </p:sp>
    </p:spTree>
    <p:extLst>
      <p:ext uri="{BB962C8B-B14F-4D97-AF65-F5344CB8AC3E}">
        <p14:creationId xmlns:p14="http://schemas.microsoft.com/office/powerpoint/2010/main" val="2243172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SLIDE 20 – Questa è la situazione globale di potenza elettrica installata. In </a:t>
            </a:r>
            <a:r>
              <a:rPr lang="it-IT" dirty="0" err="1" smtClean="0"/>
              <a:t>italia</a:t>
            </a:r>
            <a:r>
              <a:rPr lang="it-IT" dirty="0" smtClean="0"/>
              <a:t> e nel Mondo siamo ben lontani dagli obiettivi della transizione e quindi della </a:t>
            </a:r>
            <a:r>
              <a:rPr lang="it-IT" dirty="0" err="1" smtClean="0"/>
              <a:t>sostenibilita’</a:t>
            </a:r>
            <a:r>
              <a:rPr lang="it-IT" dirty="0" smtClean="0"/>
              <a:t>; e continuiamo a non tener conto che le rinnovabili producono energia intermittente e che 50+50 MW di eolico e fotovoltaico insieme equivalgono a 20 MW di potenza continuativa. Bisogna tenerne conto nella pianificazione, poiché sostenibilità implica anche «analisi di sufficienza!», Ignorarlo, sarebbe condannarci ad un futuro di freddo e gelo in inverno e di caldo ed afa in estate, o a </a:t>
            </a:r>
            <a:r>
              <a:rPr lang="it-IT" dirty="0" err="1" smtClean="0"/>
              <a:t>quell’energy</a:t>
            </a:r>
            <a:r>
              <a:rPr lang="it-IT" dirty="0" smtClean="0"/>
              <a:t> </a:t>
            </a:r>
            <a:r>
              <a:rPr lang="it-IT" dirty="0" err="1" smtClean="0"/>
              <a:t>poverty</a:t>
            </a:r>
            <a:r>
              <a:rPr lang="it-IT" dirty="0" smtClean="0"/>
              <a:t> che già affligge non poche famiglie, di cui si parla nelle sedi UE. A meno di non riconsiderare anche il “Nucleare”, come sembra si stia già pensando. </a:t>
            </a:r>
            <a:endParaRPr lang="it-IT" dirty="0"/>
          </a:p>
        </p:txBody>
      </p:sp>
      <p:sp>
        <p:nvSpPr>
          <p:cNvPr id="4" name="Segnaposto numero diapositiva 3"/>
          <p:cNvSpPr>
            <a:spLocks noGrp="1"/>
          </p:cNvSpPr>
          <p:nvPr>
            <p:ph type="sldNum" sz="quarter" idx="10"/>
          </p:nvPr>
        </p:nvSpPr>
        <p:spPr/>
        <p:txBody>
          <a:bodyPr/>
          <a:lstStyle/>
          <a:p>
            <a:fld id="{3E04C747-E215-4E5D-A71A-FA23B093C27A}" type="slidenum">
              <a:rPr lang="it-IT" smtClean="0"/>
              <a:t>21</a:t>
            </a:fld>
            <a:endParaRPr lang="it-IT"/>
          </a:p>
        </p:txBody>
      </p:sp>
    </p:spTree>
    <p:extLst>
      <p:ext uri="{BB962C8B-B14F-4D97-AF65-F5344CB8AC3E}">
        <p14:creationId xmlns:p14="http://schemas.microsoft.com/office/powerpoint/2010/main" val="229241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5E314EC-8EDE-444A-BA1E-BF35251F393D}" type="slidenum">
              <a:rPr lang="it-IT" smtClean="0"/>
              <a:t>22</a:t>
            </a:fld>
            <a:endParaRPr lang="it-IT"/>
          </a:p>
        </p:txBody>
      </p:sp>
    </p:spTree>
    <p:extLst>
      <p:ext uri="{BB962C8B-B14F-4D97-AF65-F5344CB8AC3E}">
        <p14:creationId xmlns:p14="http://schemas.microsoft.com/office/powerpoint/2010/main" val="1962349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E314EC-8EDE-444A-BA1E-BF35251F393D}" type="slidenum">
              <a:rPr lang="it-IT" smtClean="0"/>
              <a:t>23</a:t>
            </a:fld>
            <a:endParaRPr lang="it-IT"/>
          </a:p>
        </p:txBody>
      </p:sp>
    </p:spTree>
    <p:extLst>
      <p:ext uri="{BB962C8B-B14F-4D97-AF65-F5344CB8AC3E}">
        <p14:creationId xmlns:p14="http://schemas.microsoft.com/office/powerpoint/2010/main" val="157017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u="sng" kern="1200" dirty="0" smtClean="0">
                <a:solidFill>
                  <a:schemeClr val="tx1"/>
                </a:solidFill>
                <a:effectLst/>
                <a:latin typeface="+mn-lt"/>
                <a:ea typeface="+mn-ea"/>
                <a:cs typeface="+mn-cs"/>
              </a:rPr>
              <a:t>SLIDE 3</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La grande espansione di fotovoltaico ed eolico prevista in Sicilia (ma non solo) dovrebbe suscitare maggiore attenzione per la regolazione e stabilità di rete, perché a fronte di una potenza disponibile (ma non tutta utilizzata, perché “fossile”) di 9,5 </a:t>
            </a:r>
            <a:r>
              <a:rPr lang="it-IT" sz="1200" kern="1200" dirty="0" err="1" smtClean="0">
                <a:solidFill>
                  <a:schemeClr val="tx1"/>
                </a:solidFill>
                <a:effectLst/>
                <a:latin typeface="+mn-lt"/>
                <a:ea typeface="+mn-ea"/>
                <a:cs typeface="+mn-cs"/>
              </a:rPr>
              <a:t>GWe</a:t>
            </a:r>
            <a:r>
              <a:rPr lang="it-IT" sz="1200" kern="1200" dirty="0" smtClean="0">
                <a:solidFill>
                  <a:schemeClr val="tx1"/>
                </a:solidFill>
                <a:effectLst/>
                <a:latin typeface="+mn-lt"/>
                <a:ea typeface="+mn-ea"/>
                <a:cs typeface="+mn-cs"/>
              </a:rPr>
              <a:t>  si prevedono 7 </a:t>
            </a:r>
            <a:r>
              <a:rPr lang="it-IT" sz="1200" kern="1200" dirty="0" err="1" smtClean="0">
                <a:solidFill>
                  <a:schemeClr val="tx1"/>
                </a:solidFill>
                <a:effectLst/>
                <a:latin typeface="+mn-lt"/>
                <a:ea typeface="+mn-ea"/>
                <a:cs typeface="+mn-cs"/>
              </a:rPr>
              <a:t>GWe</a:t>
            </a:r>
            <a:r>
              <a:rPr lang="it-IT" sz="1200" kern="1200" dirty="0" smtClean="0">
                <a:solidFill>
                  <a:schemeClr val="tx1"/>
                </a:solidFill>
                <a:effectLst/>
                <a:latin typeface="+mn-lt"/>
                <a:ea typeface="+mn-ea"/>
                <a:cs typeface="+mn-cs"/>
              </a:rPr>
              <a:t> tra eolico e fotovoltaico, che sono a produzione intermittente. Ci potrà essere STABILITA’ DI RETE E DI SERVIZIO? Chissà?</a:t>
            </a:r>
          </a:p>
          <a:p>
            <a:endParaRPr lang="it-IT" dirty="0"/>
          </a:p>
        </p:txBody>
      </p:sp>
      <p:sp>
        <p:nvSpPr>
          <p:cNvPr id="4" name="Segnaposto numero diapositiva 3"/>
          <p:cNvSpPr>
            <a:spLocks noGrp="1"/>
          </p:cNvSpPr>
          <p:nvPr>
            <p:ph type="sldNum" sz="quarter" idx="10"/>
          </p:nvPr>
        </p:nvSpPr>
        <p:spPr/>
        <p:txBody>
          <a:bodyPr/>
          <a:lstStyle/>
          <a:p>
            <a:fld id="{55E314EC-8EDE-444A-BA1E-BF35251F393D}" type="slidenum">
              <a:rPr lang="it-IT" smtClean="0"/>
              <a:t>3</a:t>
            </a:fld>
            <a:endParaRPr lang="it-IT"/>
          </a:p>
        </p:txBody>
      </p:sp>
    </p:spTree>
    <p:extLst>
      <p:ext uri="{BB962C8B-B14F-4D97-AF65-F5344CB8AC3E}">
        <p14:creationId xmlns:p14="http://schemas.microsoft.com/office/powerpoint/2010/main" val="81511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4</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Comunque, possiamo ridurre l’elevata dipendenza energetica attraverso l’energia solare, specie con impianti fotovoltaici nel centro sud, con producibilità come da cartina d’Italia, e facilitare la Regolazione e Stabilità di Rete a spese del Sole con impianti idroelettrici di pompaggio con servizio giornaliero (7 ore). Il pompaggio può essere alimentato da fotovoltaico che immette energia in rete di giorno, per essere ripresa dalla rete per il pompaggio durante la notte </a:t>
            </a:r>
            <a:r>
              <a:rPr lang="it-IT" sz="1200" kern="1200" smtClean="0">
                <a:solidFill>
                  <a:schemeClr val="tx1"/>
                </a:solidFill>
                <a:effectLst/>
                <a:latin typeface="+mn-lt"/>
                <a:ea typeface="+mn-ea"/>
                <a:cs typeface="+mn-cs"/>
              </a:rPr>
              <a:t>(10 </a:t>
            </a:r>
            <a:r>
              <a:rPr lang="it-IT" sz="1200" kern="1200" dirty="0" smtClean="0">
                <a:solidFill>
                  <a:schemeClr val="tx1"/>
                </a:solidFill>
                <a:effectLst/>
                <a:latin typeface="+mn-lt"/>
                <a:ea typeface="+mn-ea"/>
                <a:cs typeface="+mn-cs"/>
              </a:rPr>
              <a:t>ore). In pratica, si sfrutterebbe la differenza di domanda giorno/notte per ridurre al minimo le necessità di accumulo.</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4</a:t>
            </a:fld>
            <a:endParaRPr lang="it-IT"/>
          </a:p>
        </p:txBody>
      </p:sp>
    </p:spTree>
    <p:extLst>
      <p:ext uri="{BB962C8B-B14F-4D97-AF65-F5344CB8AC3E}">
        <p14:creationId xmlns:p14="http://schemas.microsoft.com/office/powerpoint/2010/main" val="385839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5</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Questo è lo schema concettuale dell’impianto integrato. Impianto di pompaggio con bacini per servizio giornaliero (~1,5 Mm</a:t>
            </a:r>
            <a:r>
              <a:rPr lang="it-IT" sz="1200" kern="1200" baseline="30000" dirty="0" smtClean="0">
                <a:solidFill>
                  <a:schemeClr val="tx1"/>
                </a:solidFill>
                <a:effectLst/>
                <a:latin typeface="+mn-lt"/>
                <a:ea typeface="+mn-ea"/>
                <a:cs typeface="+mn-cs"/>
              </a:rPr>
              <a:t>3</a:t>
            </a:r>
            <a:r>
              <a:rPr lang="it-IT" sz="1200" kern="1200" dirty="0" smtClean="0">
                <a:solidFill>
                  <a:schemeClr val="tx1"/>
                </a:solidFill>
                <a:effectLst/>
                <a:latin typeface="+mn-lt"/>
                <a:ea typeface="+mn-ea"/>
                <a:cs typeface="+mn-cs"/>
              </a:rPr>
              <a:t>). Il bacino superiore viene riempito di notte e svuotato di giorno; viceversa il bacino inferiore. L’impianto fotovoltaico da 300 MW è connesso all’idroelettrico e alla rete. </a:t>
            </a:r>
            <a:endParaRPr lang="it-IT" dirty="0"/>
          </a:p>
        </p:txBody>
      </p:sp>
      <p:sp>
        <p:nvSpPr>
          <p:cNvPr id="4" name="Segnaposto numero diapositiva 3"/>
          <p:cNvSpPr>
            <a:spLocks noGrp="1"/>
          </p:cNvSpPr>
          <p:nvPr>
            <p:ph type="sldNum" sz="quarter" idx="10"/>
          </p:nvPr>
        </p:nvSpPr>
        <p:spPr/>
        <p:txBody>
          <a:bodyPr/>
          <a:lstStyle/>
          <a:p>
            <a:fld id="{55E314EC-8EDE-444A-BA1E-BF35251F393D}" type="slidenum">
              <a:rPr lang="it-IT" smtClean="0"/>
              <a:t>5</a:t>
            </a:fld>
            <a:endParaRPr lang="it-IT"/>
          </a:p>
        </p:txBody>
      </p:sp>
    </p:spTree>
    <p:extLst>
      <p:ext uri="{BB962C8B-B14F-4D97-AF65-F5344CB8AC3E}">
        <p14:creationId xmlns:p14="http://schemas.microsoft.com/office/powerpoint/2010/main" val="110445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6</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Per il pompaggio da 100 MW s’ipotizza un programma con 3 anni di sviluppo del progetto e 9 anni di costruzione in sito per centrale in caverna, che si può ridurre a 6 anni per un impianto a piè di diga, ove possibile. Non si è scesi nel dettaglio delle attività perché dipende molto dal tipo di progetto.</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6</a:t>
            </a:fld>
            <a:endParaRPr lang="it-IT"/>
          </a:p>
        </p:txBody>
      </p:sp>
    </p:spTree>
    <p:extLst>
      <p:ext uri="{BB962C8B-B14F-4D97-AF65-F5344CB8AC3E}">
        <p14:creationId xmlns:p14="http://schemas.microsoft.com/office/powerpoint/2010/main" val="22461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7</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Per il fotovoltaico da 300 MW s’ipotizza un programma con 1 anno di sviluppo del progetto e 3 anni di costruzione in sito. Per i 400 MW si può assumere che il programma non varia molto essendo il fronte di lavoro ampio e sostanzialmente lineare. Per cui dipende solo dalle risorse impiegate.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7</a:t>
            </a:fld>
            <a:endParaRPr lang="it-IT"/>
          </a:p>
        </p:txBody>
      </p:sp>
    </p:spTree>
    <p:extLst>
      <p:ext uri="{BB962C8B-B14F-4D97-AF65-F5344CB8AC3E}">
        <p14:creationId xmlns:p14="http://schemas.microsoft.com/office/powerpoint/2010/main" val="1085512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u="sng" kern="1200" dirty="0" smtClean="0">
                <a:solidFill>
                  <a:schemeClr val="tx1"/>
                </a:solidFill>
                <a:effectLst/>
                <a:latin typeface="+mn-lt"/>
                <a:ea typeface="+mn-ea"/>
                <a:cs typeface="+mn-cs"/>
              </a:rPr>
              <a:t>SLIDE 8</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La tabella ed i grafici mostrano che a parità di potenza occorre privilegiare progetti con alti salti geodetici e basse portate, poiché si riducono i volumi dei bacini superiore ed inferiore, delle condotte e delle turbine-pompe impiegate, riducendo così i costi di investimento, facilitando la bancabilità del progetto e contenendo i costi di produzione; quindi prezzi dell’energia immessa in rete più bassi.</a:t>
            </a:r>
          </a:p>
          <a:p>
            <a:endParaRPr lang="it-IT" dirty="0"/>
          </a:p>
        </p:txBody>
      </p:sp>
      <p:sp>
        <p:nvSpPr>
          <p:cNvPr id="4" name="Segnaposto numero diapositiva 3"/>
          <p:cNvSpPr>
            <a:spLocks noGrp="1"/>
          </p:cNvSpPr>
          <p:nvPr>
            <p:ph type="sldNum" sz="quarter" idx="10"/>
          </p:nvPr>
        </p:nvSpPr>
        <p:spPr/>
        <p:txBody>
          <a:bodyPr/>
          <a:lstStyle/>
          <a:p>
            <a:fld id="{55E314EC-8EDE-444A-BA1E-BF35251F393D}" type="slidenum">
              <a:rPr lang="it-IT" smtClean="0"/>
              <a:t>8</a:t>
            </a:fld>
            <a:endParaRPr lang="it-IT"/>
          </a:p>
        </p:txBody>
      </p:sp>
    </p:spTree>
    <p:extLst>
      <p:ext uri="{BB962C8B-B14F-4D97-AF65-F5344CB8AC3E}">
        <p14:creationId xmlns:p14="http://schemas.microsoft.com/office/powerpoint/2010/main" val="91722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smtClean="0">
                <a:solidFill>
                  <a:schemeClr val="tx1"/>
                </a:solidFill>
                <a:effectLst/>
                <a:latin typeface="+mn-lt"/>
                <a:ea typeface="+mn-ea"/>
                <a:cs typeface="+mn-cs"/>
              </a:rPr>
              <a:t>SLIDE 9</a:t>
            </a:r>
            <a:r>
              <a:rPr lang="it-IT" sz="1200" b="1" kern="1200" dirty="0" smtClean="0">
                <a:solidFill>
                  <a:schemeClr val="tx1"/>
                </a:solidFill>
                <a:effectLst/>
                <a:latin typeface="+mn-lt"/>
                <a:ea typeface="+mn-ea"/>
                <a:cs typeface="+mn-cs"/>
              </a:rPr>
              <a:t> - </a:t>
            </a:r>
            <a:r>
              <a:rPr lang="it-IT" sz="1200" kern="1200" dirty="0" smtClean="0">
                <a:solidFill>
                  <a:schemeClr val="tx1"/>
                </a:solidFill>
                <a:effectLst/>
                <a:latin typeface="+mn-lt"/>
                <a:ea typeface="+mn-ea"/>
                <a:cs typeface="+mn-cs"/>
              </a:rPr>
              <a:t>Sono state simulate 7 diverse opzioni d’impianto riportate nei Riepiloghi 1 e 2. L’opzione 1 può esistere solo in abbinamento con la 2 o la 3. Per ciascuna di essa è stata eseguita una analisi economica ed una analisi simulata di redditività. In assenza di un vero progetto ingegneristico sono stati utilizzati gli Overnight </a:t>
            </a:r>
            <a:r>
              <a:rPr lang="it-IT" sz="1200" kern="1200" dirty="0" err="1" smtClean="0">
                <a:solidFill>
                  <a:schemeClr val="tx1"/>
                </a:solidFill>
                <a:effectLst/>
                <a:latin typeface="+mn-lt"/>
                <a:ea typeface="+mn-ea"/>
                <a:cs typeface="+mn-cs"/>
              </a:rPr>
              <a:t>Cost</a:t>
            </a:r>
            <a:r>
              <a:rPr lang="it-IT" sz="1200" kern="1200" dirty="0" smtClean="0">
                <a:solidFill>
                  <a:schemeClr val="tx1"/>
                </a:solidFill>
                <a:effectLst/>
                <a:latin typeface="+mn-lt"/>
                <a:ea typeface="+mn-ea"/>
                <a:cs typeface="+mn-cs"/>
              </a:rPr>
              <a:t> forniti da </a:t>
            </a:r>
            <a:r>
              <a:rPr lang="it-IT" sz="1200" b="1" kern="1200" dirty="0" err="1" smtClean="0">
                <a:solidFill>
                  <a:schemeClr val="tx1"/>
                </a:solidFill>
                <a:effectLst/>
                <a:latin typeface="+mn-lt"/>
                <a:ea typeface="+mn-ea"/>
                <a:cs typeface="+mn-cs"/>
              </a:rPr>
              <a:t>eia</a:t>
            </a:r>
            <a:r>
              <a:rPr lang="it-IT" sz="1200" kern="1200" dirty="0" smtClean="0">
                <a:solidFill>
                  <a:schemeClr val="tx1"/>
                </a:solidFill>
                <a:effectLst/>
                <a:latin typeface="+mn-lt"/>
                <a:ea typeface="+mn-ea"/>
                <a:cs typeface="+mn-cs"/>
              </a:rPr>
              <a:t>. Pertanto i risultati nei riepiloghi 1 e 2 e nelle altre tabelle hanno solo valore indicativo preliminare. Per realizzare 100 MW di idroelettrico (con pompaggio notturno, servizio diurno di 7 ore, ~1,5 Mm</a:t>
            </a:r>
            <a:r>
              <a:rPr lang="it-IT" sz="1200" kern="1200" baseline="30000" dirty="0" smtClean="0">
                <a:solidFill>
                  <a:schemeClr val="tx1"/>
                </a:solidFill>
                <a:effectLst/>
                <a:latin typeface="+mn-lt"/>
                <a:ea typeface="+mn-ea"/>
                <a:cs typeface="+mn-cs"/>
              </a:rPr>
              <a:t>3</a:t>
            </a:r>
            <a:r>
              <a:rPr lang="it-IT" sz="1200" kern="1200" dirty="0" smtClean="0">
                <a:solidFill>
                  <a:schemeClr val="tx1"/>
                </a:solidFill>
                <a:effectLst/>
                <a:latin typeface="+mn-lt"/>
                <a:ea typeface="+mn-ea"/>
                <a:cs typeface="+mn-cs"/>
              </a:rPr>
              <a:t> di bacino)   occorrono 300 MW di fotovoltaico su 450 ettari di terreno (equivalente ad un’area di 2,1x2,1 km). I costi di produzione calcolati nel Riepilogo 1 sono prossimi a quelli di mercato e quindi i prezzi di collocazione sul mercato  dell’energia prodotta rende difficile la bancabilità, sebbene il servizio di ripagamento del finanziamento sembra assicurato (ma con alto rischio e scarsa rimuneratività).</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5E314EC-8EDE-444A-BA1E-BF35251F393D}" type="slidenum">
              <a:rPr lang="it-IT" smtClean="0"/>
              <a:t>9</a:t>
            </a:fld>
            <a:endParaRPr lang="it-IT"/>
          </a:p>
        </p:txBody>
      </p:sp>
    </p:spTree>
    <p:extLst>
      <p:ext uri="{BB962C8B-B14F-4D97-AF65-F5344CB8AC3E}">
        <p14:creationId xmlns:p14="http://schemas.microsoft.com/office/powerpoint/2010/main" val="82049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273C3FE-1632-4697-B6D8-B82EA441FFE8}" type="datetime1">
              <a:rPr lang="it-IT" smtClean="0"/>
              <a:t>11/10/2023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141820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33FC1F-AEA1-406C-BBAF-513316E6B8F8}" type="datetime1">
              <a:rPr lang="it-IT" smtClean="0"/>
              <a:t>11/10/2023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75858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E4D2749-AF07-42C1-B9EF-C719C9905C01}" type="datetime1">
              <a:rPr lang="it-IT" smtClean="0"/>
              <a:t>11/10/2023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230314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6E3D10-4509-4118-A5CE-C9E139AA2CC5}" type="datetime1">
              <a:rPr lang="it-IT" smtClean="0"/>
              <a:t>11/10/2023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243877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3F5DEA6-2AC8-4C89-88F1-6EC95941816C}" type="datetime1">
              <a:rPr lang="it-IT" smtClean="0"/>
              <a:t>11/10/2023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349912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1AED37F-60F9-4A4D-8DD0-C95BD16C7E5B}" type="datetime1">
              <a:rPr lang="it-IT" smtClean="0"/>
              <a:t>11/10/2023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11124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719E58D-1BE5-4E3D-ADD0-CD5402C774D5}" type="datetime1">
              <a:rPr lang="it-IT" smtClean="0"/>
              <a:t>11/10/2023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2146985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330F820-49D8-4C9B-9643-A1CDA61CAA5A}" type="datetime1">
              <a:rPr lang="it-IT" smtClean="0"/>
              <a:t>11/10/2023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426473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E79D96A-79E8-4AF0-BD59-05D723A9534E}" type="datetime1">
              <a:rPr lang="it-IT" smtClean="0"/>
              <a:t>11/10/2023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70513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58EA07-EA05-44BE-94A9-44523258DBAB}" type="datetime1">
              <a:rPr lang="it-IT" smtClean="0"/>
              <a:t>11/10/2023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140652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503A5FD-7F59-42D5-BE80-19EDE5B92C8F}" type="datetime1">
              <a:rPr lang="it-IT" smtClean="0"/>
              <a:t>11/10/2023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815D8A-9B39-4465-83FF-4C5E212D4A14}" type="slidenum">
              <a:rPr lang="it-IT" smtClean="0"/>
              <a:t>‹N›</a:t>
            </a:fld>
            <a:endParaRPr lang="it-IT"/>
          </a:p>
        </p:txBody>
      </p:sp>
    </p:spTree>
    <p:extLst>
      <p:ext uri="{BB962C8B-B14F-4D97-AF65-F5344CB8AC3E}">
        <p14:creationId xmlns:p14="http://schemas.microsoft.com/office/powerpoint/2010/main" val="101088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84A8A-EA13-4552-96B5-344B80D9C836}" type="datetime1">
              <a:rPr lang="it-IT" smtClean="0"/>
              <a:t>11/10/2023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15D8A-9B39-4465-83FF-4C5E212D4A14}" type="slidenum">
              <a:rPr lang="it-IT" smtClean="0"/>
              <a:t>‹N›</a:t>
            </a:fld>
            <a:endParaRPr lang="it-IT"/>
          </a:p>
        </p:txBody>
      </p:sp>
    </p:spTree>
    <p:extLst>
      <p:ext uri="{BB962C8B-B14F-4D97-AF65-F5344CB8AC3E}">
        <p14:creationId xmlns:p14="http://schemas.microsoft.com/office/powerpoint/2010/main" val="213443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unido.org/sites/default/files/files/2021-02/manual_for_the_preparation_of_industrial_feasibility_studies.pdf"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rivistaenergia.it/2021/04/variabilita-e-intermittenza-di-eolico-e-fotovoltaico/"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unece.org/sites/default/files/2021-09/202109_UNECE_LCA_1.2_clean.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unece.org/sites/default/files/2021-09/202109_UNECE_LCA_1.2_clean.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ossierse-archivio.it/images/2018/04/DossieRSE_4.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268760"/>
            <a:ext cx="7772400" cy="1470025"/>
          </a:xfrm>
        </p:spPr>
        <p:txBody>
          <a:bodyPr/>
          <a:lstStyle/>
          <a:p>
            <a:r>
              <a:rPr lang="it-IT" b="1" u="sng" dirty="0" smtClean="0">
                <a:solidFill>
                  <a:srgbClr val="002060"/>
                </a:solidFill>
              </a:rPr>
              <a:t>«HYDRO </a:t>
            </a:r>
            <a:r>
              <a:rPr lang="it-IT" b="1" u="sng" dirty="0">
                <a:solidFill>
                  <a:srgbClr val="002060"/>
                </a:solidFill>
              </a:rPr>
              <a:t>SOLAR POWER </a:t>
            </a:r>
            <a:r>
              <a:rPr lang="it-IT" b="1" u="sng" dirty="0" smtClean="0">
                <a:solidFill>
                  <a:srgbClr val="002060"/>
                </a:solidFill>
              </a:rPr>
              <a:t>PROJECTS» </a:t>
            </a:r>
            <a:r>
              <a:rPr lang="it-IT" b="1" u="sng" dirty="0">
                <a:solidFill>
                  <a:srgbClr val="002060"/>
                </a:solidFill>
              </a:rPr>
              <a:t>: PERCHE’?</a:t>
            </a:r>
            <a:endParaRPr lang="it-IT" dirty="0">
              <a:solidFill>
                <a:srgbClr val="002060"/>
              </a:solidFill>
            </a:endParaRPr>
          </a:p>
        </p:txBody>
      </p:sp>
      <p:sp>
        <p:nvSpPr>
          <p:cNvPr id="3" name="Sottotitolo 2"/>
          <p:cNvSpPr>
            <a:spLocks noGrp="1"/>
          </p:cNvSpPr>
          <p:nvPr>
            <p:ph type="subTitle" idx="1"/>
          </p:nvPr>
        </p:nvSpPr>
        <p:spPr>
          <a:xfrm>
            <a:off x="935596" y="3212976"/>
            <a:ext cx="7344816" cy="1752600"/>
          </a:xfrm>
        </p:spPr>
        <p:txBody>
          <a:bodyPr>
            <a:normAutofit fontScale="85000" lnSpcReduction="10000"/>
          </a:bodyPr>
          <a:lstStyle/>
          <a:p>
            <a:r>
              <a:rPr lang="it-IT" b="1" dirty="0" smtClean="0">
                <a:effectLst/>
              </a:rPr>
              <a:t>Riflessioni per promuovere lo sviluppo di grandi impianti a energie rinnovabili in sede locale </a:t>
            </a:r>
            <a:endParaRPr lang="it-IT" dirty="0" smtClean="0">
              <a:effectLst/>
            </a:endParaRPr>
          </a:p>
          <a:p>
            <a:r>
              <a:rPr lang="it-IT" b="1" dirty="0" smtClean="0">
                <a:effectLst/>
              </a:rPr>
              <a:t>su aree scarsamente utilizzate o infrastrutture dismesse</a:t>
            </a:r>
            <a:endParaRPr lang="it-IT" dirty="0" smtClean="0">
              <a:effectLst/>
            </a:endParaRPr>
          </a:p>
          <a:p>
            <a:endParaRPr lang="it-IT" dirty="0"/>
          </a:p>
        </p:txBody>
      </p:sp>
      <p:sp>
        <p:nvSpPr>
          <p:cNvPr id="5" name="Rettangolo 4"/>
          <p:cNvSpPr/>
          <p:nvPr/>
        </p:nvSpPr>
        <p:spPr>
          <a:xfrm>
            <a:off x="683568" y="476672"/>
            <a:ext cx="7344816" cy="369332"/>
          </a:xfrm>
          <a:prstGeom prst="rect">
            <a:avLst/>
          </a:prstGeom>
        </p:spPr>
        <p:txBody>
          <a:bodyPr wrap="square">
            <a:spAutoFit/>
          </a:bodyPr>
          <a:lstStyle/>
          <a:p>
            <a:pPr algn="ctr"/>
            <a:r>
              <a:rPr lang="it-IT" b="1" dirty="0"/>
              <a:t>INCONTRO ALL’UNIVERSITA’ DI ROMA “LA SAPIENZA” DEL </a:t>
            </a:r>
            <a:r>
              <a:rPr lang="it-IT" b="1" dirty="0" smtClean="0"/>
              <a:t>12/10/2023</a:t>
            </a:r>
            <a:endParaRPr lang="it-IT"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288242"/>
            <a:ext cx="8568952" cy="102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A0815D8A-9B39-4465-83FF-4C5E212D4A14}" type="slidenum">
              <a:rPr lang="it-IT" smtClean="0"/>
              <a:t>1</a:t>
            </a:fld>
            <a:endParaRPr lang="it-IT"/>
          </a:p>
        </p:txBody>
      </p:sp>
    </p:spTree>
    <p:extLst>
      <p:ext uri="{BB962C8B-B14F-4D97-AF65-F5344CB8AC3E}">
        <p14:creationId xmlns:p14="http://schemas.microsoft.com/office/powerpoint/2010/main" val="312715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3008313" cy="1162050"/>
          </a:xfrm>
        </p:spPr>
        <p:txBody>
          <a:bodyPr vert="horz" lIns="91440" tIns="45720" rIns="91440" bIns="45720" rtlCol="0" anchor="b">
            <a:noAutofit/>
          </a:bodyPr>
          <a:lstStyle/>
          <a:p>
            <a:r>
              <a:rPr lang="it-IT" sz="2400" dirty="0"/>
              <a:t>Le </a:t>
            </a:r>
            <a:r>
              <a:rPr lang="it-IT" sz="2400" dirty="0" smtClean="0"/>
              <a:t>stesse 7 </a:t>
            </a:r>
            <a:r>
              <a:rPr lang="it-IT" sz="2400" dirty="0"/>
              <a:t>Opzioni Analizzate con prezzi del kWh </a:t>
            </a:r>
            <a:r>
              <a:rPr lang="it-IT" sz="2400" dirty="0" smtClean="0"/>
              <a:t>più alti </a:t>
            </a:r>
            <a:r>
              <a:rPr lang="it-IT" sz="2400" dirty="0"/>
              <a:t>all’Attuale Mercato</a:t>
            </a:r>
          </a:p>
        </p:txBody>
      </p:sp>
      <p:sp>
        <p:nvSpPr>
          <p:cNvPr id="4" name="Segnaposto testo 3"/>
          <p:cNvSpPr>
            <a:spLocks noGrp="1"/>
          </p:cNvSpPr>
          <p:nvPr>
            <p:ph type="body" sz="half" idx="2"/>
          </p:nvPr>
        </p:nvSpPr>
        <p:spPr/>
        <p:txBody>
          <a:bodyPr>
            <a:normAutofit fontScale="62500" lnSpcReduction="20000"/>
          </a:bodyPr>
          <a:lstStyle/>
          <a:p>
            <a:endParaRPr lang="it-IT" b="1" dirty="0"/>
          </a:p>
          <a:p>
            <a:endParaRPr lang="it-IT" b="1" dirty="0" smtClean="0"/>
          </a:p>
          <a:p>
            <a:r>
              <a:rPr lang="it-IT" sz="2200" b="1" dirty="0" smtClean="0"/>
              <a:t>Indici Utilizzati</a:t>
            </a:r>
            <a:r>
              <a:rPr lang="it-IT" sz="2200" b="1" dirty="0"/>
              <a:t> </a:t>
            </a:r>
            <a:r>
              <a:rPr lang="it-IT" sz="2200" b="1" dirty="0" smtClean="0"/>
              <a:t>per </a:t>
            </a:r>
            <a:r>
              <a:rPr lang="it-IT" sz="2200" b="1" dirty="0"/>
              <a:t>la valutazione progetti: </a:t>
            </a:r>
            <a:endParaRPr lang="it-IT" sz="2200" b="1" dirty="0" smtClean="0"/>
          </a:p>
          <a:p>
            <a:pPr marL="285750" indent="-285750">
              <a:buFontTx/>
              <a:buChar char="-"/>
            </a:pPr>
            <a:r>
              <a:rPr lang="it-IT" sz="2200" b="1" dirty="0" smtClean="0"/>
              <a:t>VAN</a:t>
            </a:r>
            <a:r>
              <a:rPr lang="it-IT" sz="2200" b="1" dirty="0"/>
              <a:t>, </a:t>
            </a:r>
            <a:endParaRPr lang="it-IT" sz="2200" b="1" dirty="0" smtClean="0"/>
          </a:p>
          <a:p>
            <a:pPr marL="285750" indent="-285750">
              <a:buFontTx/>
              <a:buChar char="-"/>
            </a:pPr>
            <a:r>
              <a:rPr lang="it-IT" sz="2200" b="1" dirty="0" smtClean="0"/>
              <a:t>TIR</a:t>
            </a:r>
            <a:r>
              <a:rPr lang="it-IT" sz="2200" b="1" dirty="0"/>
              <a:t>, </a:t>
            </a:r>
            <a:endParaRPr lang="it-IT" sz="2200" b="1" dirty="0" smtClean="0"/>
          </a:p>
          <a:p>
            <a:pPr marL="285750" indent="-285750">
              <a:buFontTx/>
              <a:buChar char="-"/>
            </a:pPr>
            <a:r>
              <a:rPr lang="it-IT" sz="2200" b="1" dirty="0" smtClean="0"/>
              <a:t>BREAK </a:t>
            </a:r>
            <a:r>
              <a:rPr lang="it-IT" sz="2200" b="1" dirty="0"/>
              <a:t>EVEN (Punto di Pareggio), </a:t>
            </a:r>
            <a:endParaRPr lang="it-IT" sz="2200" b="1" dirty="0" smtClean="0"/>
          </a:p>
          <a:p>
            <a:pPr marL="285750" indent="-285750">
              <a:buFontTx/>
              <a:buChar char="-"/>
            </a:pPr>
            <a:r>
              <a:rPr lang="it-IT" sz="2200" b="1" dirty="0" smtClean="0"/>
              <a:t>DSCR </a:t>
            </a:r>
            <a:r>
              <a:rPr lang="it-IT" sz="2200" b="1" dirty="0"/>
              <a:t>(Rapporto di Copertura del Servizio del Debito). </a:t>
            </a:r>
            <a:endParaRPr lang="it-IT" sz="2200" b="1" dirty="0" smtClean="0"/>
          </a:p>
          <a:p>
            <a:endParaRPr lang="it-IT" sz="2200" b="1" dirty="0"/>
          </a:p>
          <a:p>
            <a:endParaRPr lang="it-IT" sz="2200" b="1" dirty="0"/>
          </a:p>
          <a:p>
            <a:endParaRPr lang="it-IT" sz="2200" b="1" dirty="0" smtClean="0"/>
          </a:p>
          <a:p>
            <a:r>
              <a:rPr lang="it-IT" sz="2200" b="1" dirty="0"/>
              <a:t>Valore preliminare e indicativo dell’Analisi condotta</a:t>
            </a:r>
          </a:p>
          <a:p>
            <a:endParaRPr lang="it-IT" sz="2200" b="1" dirty="0"/>
          </a:p>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a:p>
          <a:p>
            <a:r>
              <a:rPr lang="it-IT" sz="2000" b="1" dirty="0" smtClean="0"/>
              <a:t>PRESUMIBILMENTE  BANCABILI</a:t>
            </a:r>
          </a:p>
          <a:p>
            <a:endParaRPr lang="it-IT" dirty="0"/>
          </a:p>
        </p:txBody>
      </p:sp>
      <p:pic>
        <p:nvPicPr>
          <p:cNvPr id="6" name="Segnaposto contenuto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06652" y="273050"/>
            <a:ext cx="4713820" cy="6180286"/>
          </a:xfrm>
          <a:prstGeom prst="rect">
            <a:avLst/>
          </a:prstGeom>
          <a:noFill/>
          <a:ln>
            <a:noFill/>
          </a:ln>
        </p:spPr>
      </p:pic>
      <p:sp>
        <p:nvSpPr>
          <p:cNvPr id="3" name="Segnaposto numero diapositiva 2"/>
          <p:cNvSpPr>
            <a:spLocks noGrp="1"/>
          </p:cNvSpPr>
          <p:nvPr>
            <p:ph type="sldNum" sz="quarter" idx="12"/>
          </p:nvPr>
        </p:nvSpPr>
        <p:spPr/>
        <p:txBody>
          <a:bodyPr/>
          <a:lstStyle/>
          <a:p>
            <a:fld id="{A0815D8A-9B39-4465-83FF-4C5E212D4A14}" type="slidenum">
              <a:rPr lang="it-IT" smtClean="0"/>
              <a:t>10</a:t>
            </a:fld>
            <a:endParaRPr lang="it-IT"/>
          </a:p>
        </p:txBody>
      </p:sp>
    </p:spTree>
    <p:extLst>
      <p:ext uri="{BB962C8B-B14F-4D97-AF65-F5344CB8AC3E}">
        <p14:creationId xmlns:p14="http://schemas.microsoft.com/office/powerpoint/2010/main" val="2359831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75" y="777046"/>
            <a:ext cx="377825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869160"/>
            <a:ext cx="561352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4332561" y="2131695"/>
            <a:ext cx="3983855" cy="1200329"/>
          </a:xfrm>
          <a:prstGeom prst="rect">
            <a:avLst/>
          </a:prstGeom>
        </p:spPr>
        <p:txBody>
          <a:bodyPr wrap="square">
            <a:spAutoFit/>
          </a:bodyPr>
          <a:lstStyle/>
          <a:p>
            <a:r>
              <a:rPr lang="it-IT" dirty="0" smtClean="0">
                <a:hlinkClick r:id="rId5"/>
              </a:rPr>
              <a:t>https://www.unido.org/sites/default/files/files/2021-02/manual_for_the_preparation_of_industrial_feasibility_studies.pdf</a:t>
            </a:r>
            <a:r>
              <a:rPr lang="it-IT" dirty="0" smtClean="0"/>
              <a:t> </a:t>
            </a:r>
            <a:endParaRPr lang="it-IT" dirty="0"/>
          </a:p>
        </p:txBody>
      </p:sp>
      <p:sp>
        <p:nvSpPr>
          <p:cNvPr id="8" name="Rettangolo 7"/>
          <p:cNvSpPr/>
          <p:nvPr/>
        </p:nvSpPr>
        <p:spPr>
          <a:xfrm>
            <a:off x="114091" y="20523"/>
            <a:ext cx="8962077" cy="769441"/>
          </a:xfrm>
          <a:prstGeom prst="rect">
            <a:avLst/>
          </a:prstGeom>
        </p:spPr>
        <p:txBody>
          <a:bodyPr wrap="square">
            <a:spAutoFit/>
          </a:bodyPr>
          <a:lstStyle/>
          <a:p>
            <a:r>
              <a:rPr lang="it-IT" sz="2200" b="1" dirty="0" smtClean="0"/>
              <a:t>Margini di Errore e Costi degli Studi di Sviluppo di un Progetto in Funzione del Costo di Investimento Secondo UNIDO</a:t>
            </a:r>
            <a:endParaRPr lang="it-IT" sz="2200" b="1" dirty="0"/>
          </a:p>
        </p:txBody>
      </p:sp>
      <p:sp>
        <p:nvSpPr>
          <p:cNvPr id="9" name="Rettangolo 8"/>
          <p:cNvSpPr/>
          <p:nvPr/>
        </p:nvSpPr>
        <p:spPr>
          <a:xfrm>
            <a:off x="4332561" y="1700808"/>
            <a:ext cx="936104" cy="430887"/>
          </a:xfrm>
          <a:prstGeom prst="rect">
            <a:avLst/>
          </a:prstGeom>
        </p:spPr>
        <p:txBody>
          <a:bodyPr wrap="square">
            <a:spAutoFit/>
          </a:bodyPr>
          <a:lstStyle/>
          <a:p>
            <a:r>
              <a:rPr lang="it-IT" sz="2200" b="1" dirty="0" smtClean="0"/>
              <a:t>Fonte:</a:t>
            </a:r>
            <a:endParaRPr lang="it-IT" sz="2200" b="1" dirty="0"/>
          </a:p>
        </p:txBody>
      </p:sp>
      <p:sp>
        <p:nvSpPr>
          <p:cNvPr id="3" name="Segnaposto numero diapositiva 2"/>
          <p:cNvSpPr>
            <a:spLocks noGrp="1"/>
          </p:cNvSpPr>
          <p:nvPr>
            <p:ph type="sldNum" sz="quarter" idx="12"/>
          </p:nvPr>
        </p:nvSpPr>
        <p:spPr/>
        <p:txBody>
          <a:bodyPr/>
          <a:lstStyle/>
          <a:p>
            <a:fld id="{A0815D8A-9B39-4465-83FF-4C5E212D4A14}" type="slidenum">
              <a:rPr lang="it-IT" smtClean="0"/>
              <a:t>11</a:t>
            </a:fld>
            <a:endParaRPr lang="it-IT"/>
          </a:p>
        </p:txBody>
      </p:sp>
    </p:spTree>
    <p:extLst>
      <p:ext uri="{BB962C8B-B14F-4D97-AF65-F5344CB8AC3E}">
        <p14:creationId xmlns:p14="http://schemas.microsoft.com/office/powerpoint/2010/main" val="3167836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8" y="692696"/>
            <a:ext cx="8678880" cy="465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491880" y="5661247"/>
            <a:ext cx="2880320" cy="461665"/>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a:t>
            </a:r>
            <a:r>
              <a:rPr lang="it-IT" sz="2400" b="1" i="1" dirty="0" err="1" smtClean="0">
                <a:latin typeface="Times New Roman" pitchFamily="18" charset="0"/>
                <a:cs typeface="Times New Roman" pitchFamily="18" charset="0"/>
              </a:rPr>
              <a:t>Emission</a:t>
            </a:r>
            <a:r>
              <a:rPr lang="it-IT" sz="2400" b="1" i="1" dirty="0" smtClean="0">
                <a:latin typeface="Times New Roman" pitchFamily="18" charset="0"/>
                <a:cs typeface="Times New Roman" pitchFamily="18" charset="0"/>
              </a:rPr>
              <a:t> Trading»</a:t>
            </a:r>
            <a:endParaRPr lang="it-IT" sz="2400" b="1" i="1"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A0815D8A-9B39-4465-83FF-4C5E212D4A14}" type="slidenum">
              <a:rPr lang="it-IT" smtClean="0"/>
              <a:t>12</a:t>
            </a:fld>
            <a:endParaRPr lang="it-IT"/>
          </a:p>
        </p:txBody>
      </p:sp>
    </p:spTree>
    <p:extLst>
      <p:ext uri="{BB962C8B-B14F-4D97-AF65-F5344CB8AC3E}">
        <p14:creationId xmlns:p14="http://schemas.microsoft.com/office/powerpoint/2010/main" val="2478130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0820"/>
            <a:ext cx="898388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p:cNvSpPr>
            <a:spLocks noGrp="1"/>
          </p:cNvSpPr>
          <p:nvPr>
            <p:ph type="sldNum" sz="quarter" idx="12"/>
          </p:nvPr>
        </p:nvSpPr>
        <p:spPr/>
        <p:txBody>
          <a:bodyPr/>
          <a:lstStyle/>
          <a:p>
            <a:fld id="{A0815D8A-9B39-4465-83FF-4C5E212D4A14}" type="slidenum">
              <a:rPr lang="it-IT" smtClean="0"/>
              <a:t>13</a:t>
            </a:fld>
            <a:endParaRPr lang="it-IT"/>
          </a:p>
        </p:txBody>
      </p:sp>
    </p:spTree>
    <p:extLst>
      <p:ext uri="{BB962C8B-B14F-4D97-AF65-F5344CB8AC3E}">
        <p14:creationId xmlns:p14="http://schemas.microsoft.com/office/powerpoint/2010/main" val="1035260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4" y="479183"/>
            <a:ext cx="8891153" cy="597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37946" y="0"/>
            <a:ext cx="8640960" cy="646331"/>
          </a:xfrm>
          <a:prstGeom prst="rect">
            <a:avLst/>
          </a:prstGeom>
          <a:solidFill>
            <a:srgbClr val="FFFF00"/>
          </a:solidFill>
        </p:spPr>
        <p:txBody>
          <a:bodyPr wrap="square" rtlCol="0">
            <a:spAutoFit/>
          </a:bodyPr>
          <a:lstStyle/>
          <a:p>
            <a:r>
              <a:rPr lang="it-IT" b="1" dirty="0" err="1"/>
              <a:t>Hydro</a:t>
            </a:r>
            <a:r>
              <a:rPr lang="it-IT" b="1" dirty="0"/>
              <a:t> 100 </a:t>
            </a:r>
            <a:r>
              <a:rPr lang="it-IT" b="1" dirty="0" smtClean="0"/>
              <a:t>MW -  Prezzo di Mercato dell’Energia e Bancabilità sono antitetici ? </a:t>
            </a:r>
          </a:p>
          <a:p>
            <a:r>
              <a:rPr lang="it-IT" b="1" dirty="0" smtClean="0"/>
              <a:t>Un Ruolo per </a:t>
            </a:r>
            <a:r>
              <a:rPr lang="it-IT" b="1" dirty="0" err="1" smtClean="0"/>
              <a:t>Emission</a:t>
            </a:r>
            <a:r>
              <a:rPr lang="it-IT" b="1" dirty="0" smtClean="0"/>
              <a:t> Trading  o necessità di Investitore Istituzionale!</a:t>
            </a:r>
            <a:endParaRPr lang="it-IT" b="1" dirty="0"/>
          </a:p>
        </p:txBody>
      </p:sp>
      <p:sp>
        <p:nvSpPr>
          <p:cNvPr id="4" name="Segnaposto numero diapositiva 3"/>
          <p:cNvSpPr>
            <a:spLocks noGrp="1"/>
          </p:cNvSpPr>
          <p:nvPr>
            <p:ph type="sldNum" sz="quarter" idx="12"/>
          </p:nvPr>
        </p:nvSpPr>
        <p:spPr/>
        <p:txBody>
          <a:bodyPr/>
          <a:lstStyle/>
          <a:p>
            <a:fld id="{A0815D8A-9B39-4465-83FF-4C5E212D4A14}" type="slidenum">
              <a:rPr lang="it-IT" smtClean="0"/>
              <a:t>14</a:t>
            </a:fld>
            <a:endParaRPr lang="it-IT"/>
          </a:p>
        </p:txBody>
      </p:sp>
    </p:spTree>
    <p:extLst>
      <p:ext uri="{BB962C8B-B14F-4D97-AF65-F5344CB8AC3E}">
        <p14:creationId xmlns:p14="http://schemas.microsoft.com/office/powerpoint/2010/main" val="1250800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48680"/>
            <a:ext cx="889080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37946" y="0"/>
            <a:ext cx="8640960" cy="646331"/>
          </a:xfrm>
          <a:prstGeom prst="rect">
            <a:avLst/>
          </a:prstGeom>
          <a:solidFill>
            <a:srgbClr val="92D050"/>
          </a:solidFill>
        </p:spPr>
        <p:txBody>
          <a:bodyPr wrap="square" rtlCol="0">
            <a:spAutoFit/>
          </a:bodyPr>
          <a:lstStyle/>
          <a:p>
            <a:r>
              <a:rPr lang="it-IT" b="1" dirty="0" smtClean="0"/>
              <a:t>Fotovoltaico 300 MW - Prezzo </a:t>
            </a:r>
            <a:r>
              <a:rPr lang="it-IT" b="1" dirty="0"/>
              <a:t>di Mercato dell’Energia e Bancabilità sono antitetici ? </a:t>
            </a:r>
          </a:p>
          <a:p>
            <a:r>
              <a:rPr lang="it-IT" b="1" dirty="0"/>
              <a:t>Un Ruolo per </a:t>
            </a:r>
            <a:r>
              <a:rPr lang="it-IT" b="1" dirty="0" err="1"/>
              <a:t>Emission</a:t>
            </a:r>
            <a:r>
              <a:rPr lang="it-IT" b="1" dirty="0"/>
              <a:t> Trading  o necessità di Investitore Istituzionale!</a:t>
            </a:r>
          </a:p>
        </p:txBody>
      </p:sp>
      <p:sp>
        <p:nvSpPr>
          <p:cNvPr id="3" name="Segnaposto numero diapositiva 2"/>
          <p:cNvSpPr>
            <a:spLocks noGrp="1"/>
          </p:cNvSpPr>
          <p:nvPr>
            <p:ph type="sldNum" sz="quarter" idx="12"/>
          </p:nvPr>
        </p:nvSpPr>
        <p:spPr/>
        <p:txBody>
          <a:bodyPr/>
          <a:lstStyle/>
          <a:p>
            <a:fld id="{A0815D8A-9B39-4465-83FF-4C5E212D4A14}" type="slidenum">
              <a:rPr lang="it-IT" smtClean="0"/>
              <a:t>15</a:t>
            </a:fld>
            <a:endParaRPr lang="it-IT"/>
          </a:p>
        </p:txBody>
      </p:sp>
    </p:spTree>
    <p:extLst>
      <p:ext uri="{BB962C8B-B14F-4D97-AF65-F5344CB8AC3E}">
        <p14:creationId xmlns:p14="http://schemas.microsoft.com/office/powerpoint/2010/main" val="264444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504" y="1010204"/>
            <a:ext cx="8784976" cy="5847755"/>
          </a:xfrm>
          <a:prstGeom prst="rect">
            <a:avLst/>
          </a:prstGeom>
        </p:spPr>
        <p:txBody>
          <a:bodyPr wrap="square">
            <a:spAutoFit/>
          </a:bodyPr>
          <a:lstStyle/>
          <a:p>
            <a:pPr marL="342900" lvl="0" indent="-342900">
              <a:spcAft>
                <a:spcPts val="0"/>
              </a:spcAft>
              <a:buFont typeface="+mj-lt"/>
              <a:buAutoNum type="romanLcPeriod"/>
            </a:pPr>
            <a:r>
              <a:rPr lang="it-IT" sz="2200" b="1" dirty="0">
                <a:ea typeface="Calibri"/>
                <a:cs typeface="Times New Roman"/>
              </a:rPr>
              <a:t>riducono la dipendenza energetica e favoriscono la Regolazione e Stabilità di Rete</a:t>
            </a:r>
          </a:p>
          <a:p>
            <a:pPr marL="342900" lvl="0" indent="-342900">
              <a:spcAft>
                <a:spcPts val="0"/>
              </a:spcAft>
              <a:buFont typeface="+mj-lt"/>
              <a:buAutoNum type="romanLcPeriod"/>
            </a:pPr>
            <a:r>
              <a:rPr lang="it-IT" sz="2200" b="1" dirty="0">
                <a:ea typeface="Calibri"/>
                <a:cs typeface="Times New Roman"/>
              </a:rPr>
              <a:t>nascono e si sviluppano localmente, senza dipendenze di tipo geopolitico.</a:t>
            </a:r>
          </a:p>
          <a:p>
            <a:pPr marL="342900" lvl="0" indent="-342900">
              <a:spcAft>
                <a:spcPts val="0"/>
              </a:spcAft>
              <a:buFont typeface="+mj-lt"/>
              <a:buAutoNum type="romanLcPeriod"/>
            </a:pPr>
            <a:r>
              <a:rPr lang="it-IT" sz="2200" b="1" dirty="0">
                <a:ea typeface="Calibri"/>
                <a:cs typeface="Times New Roman"/>
              </a:rPr>
              <a:t>sono ancorati al territorio e </a:t>
            </a:r>
            <a:r>
              <a:rPr lang="it-IT" sz="2200" b="1" dirty="0" smtClean="0">
                <a:ea typeface="Calibri"/>
                <a:cs typeface="Times New Roman"/>
              </a:rPr>
              <a:t>possono creare </a:t>
            </a:r>
            <a:r>
              <a:rPr lang="it-IT" sz="2200" b="1" dirty="0">
                <a:ea typeface="Calibri"/>
                <a:cs typeface="Times New Roman"/>
              </a:rPr>
              <a:t>“comunità energetiche e di autoconsumo collettivo”.</a:t>
            </a:r>
          </a:p>
          <a:p>
            <a:pPr marL="342900" lvl="0" indent="-342900">
              <a:spcAft>
                <a:spcPts val="0"/>
              </a:spcAft>
              <a:buFont typeface="+mj-lt"/>
              <a:buAutoNum type="romanLcPeriod"/>
            </a:pPr>
            <a:r>
              <a:rPr lang="it-IT" sz="2200" b="1" dirty="0">
                <a:ea typeface="Calibri"/>
                <a:cs typeface="Times New Roman"/>
              </a:rPr>
              <a:t>sono ad alta intensità di lavoro privilegiando l’intrapresa industriale piuttosto che la finanza.</a:t>
            </a:r>
          </a:p>
          <a:p>
            <a:pPr marL="342900" lvl="0" indent="-342900">
              <a:spcAft>
                <a:spcPts val="0"/>
              </a:spcAft>
              <a:buFont typeface="+mj-lt"/>
              <a:buAutoNum type="romanLcPeriod"/>
            </a:pPr>
            <a:r>
              <a:rPr lang="it-IT" sz="2200" b="1" dirty="0">
                <a:ea typeface="Calibri"/>
                <a:cs typeface="Times New Roman"/>
              </a:rPr>
              <a:t>hanno una elevata ricaduta dell’investimento in sede locale.</a:t>
            </a:r>
          </a:p>
          <a:p>
            <a:pPr marL="342900" lvl="0" indent="-342900">
              <a:spcAft>
                <a:spcPts val="0"/>
              </a:spcAft>
              <a:buFont typeface="+mj-lt"/>
              <a:buAutoNum type="romanLcPeriod"/>
            </a:pPr>
            <a:r>
              <a:rPr lang="it-IT" sz="2200" b="1" dirty="0">
                <a:ea typeface="Calibri"/>
                <a:cs typeface="Times New Roman"/>
              </a:rPr>
              <a:t>integrano fotovoltaico e idroelettrico rispondendo a criteri di sostenibilità e transizione </a:t>
            </a:r>
            <a:r>
              <a:rPr lang="it-IT" sz="2200" b="1" dirty="0" smtClean="0">
                <a:ea typeface="Calibri"/>
                <a:cs typeface="Times New Roman"/>
              </a:rPr>
              <a:t>energetica.</a:t>
            </a:r>
            <a:endParaRPr lang="it-IT" sz="2200" b="1" dirty="0">
              <a:ea typeface="Calibri"/>
              <a:cs typeface="Times New Roman"/>
            </a:endParaRPr>
          </a:p>
          <a:p>
            <a:pPr marL="342900" lvl="0" indent="-342900">
              <a:spcAft>
                <a:spcPts val="0"/>
              </a:spcAft>
              <a:buFont typeface="+mj-lt"/>
              <a:buAutoNum type="romanLcPeriod"/>
            </a:pPr>
            <a:r>
              <a:rPr lang="it-IT" sz="2200" b="1" dirty="0">
                <a:ea typeface="Calibri"/>
                <a:cs typeface="Times New Roman"/>
              </a:rPr>
              <a:t>mutano “artificialmente”  </a:t>
            </a:r>
            <a:r>
              <a:rPr lang="it-IT" sz="2200" b="1" dirty="0" smtClean="0">
                <a:ea typeface="Calibri"/>
                <a:cs typeface="Times New Roman"/>
              </a:rPr>
              <a:t>il potenziale </a:t>
            </a:r>
            <a:r>
              <a:rPr lang="it-IT" sz="2200" b="1" dirty="0">
                <a:ea typeface="Calibri"/>
                <a:cs typeface="Times New Roman"/>
              </a:rPr>
              <a:t>idroelettrico di una regione purché abbia ancora un rilievo a monte ed un fiume a valle, nonché sufficienti superfici destinabili al fotovoltaico.</a:t>
            </a:r>
          </a:p>
          <a:p>
            <a:pPr marL="342900" lvl="0" indent="-342900">
              <a:spcAft>
                <a:spcPts val="1000"/>
              </a:spcAft>
              <a:buFont typeface="+mj-lt"/>
              <a:buAutoNum type="romanLcPeriod"/>
            </a:pPr>
            <a:r>
              <a:rPr lang="it-IT" sz="2200" b="1" dirty="0">
                <a:ea typeface="Calibri"/>
                <a:cs typeface="Times New Roman"/>
              </a:rPr>
              <a:t>consentono di generare </a:t>
            </a:r>
            <a:r>
              <a:rPr lang="it-IT" sz="2200" b="1" dirty="0" smtClean="0">
                <a:ea typeface="Calibri"/>
                <a:cs typeface="Times New Roman"/>
              </a:rPr>
              <a:t>in borsa certificati </a:t>
            </a:r>
            <a:r>
              <a:rPr lang="it-IT" sz="2200" b="1" dirty="0">
                <a:ea typeface="Calibri"/>
                <a:cs typeface="Times New Roman"/>
              </a:rPr>
              <a:t>verdi </a:t>
            </a:r>
            <a:r>
              <a:rPr lang="it-IT" sz="2200" b="1" dirty="0" smtClean="0">
                <a:ea typeface="Calibri"/>
                <a:cs typeface="Times New Roman"/>
              </a:rPr>
              <a:t>per </a:t>
            </a:r>
            <a:r>
              <a:rPr lang="it-IT" sz="2200" b="1" i="1" dirty="0" err="1">
                <a:ea typeface="Calibri"/>
                <a:cs typeface="Times New Roman"/>
              </a:rPr>
              <a:t>emission</a:t>
            </a:r>
            <a:r>
              <a:rPr lang="it-IT" sz="2200" b="1" i="1" dirty="0">
                <a:ea typeface="Calibri"/>
                <a:cs typeface="Times New Roman"/>
              </a:rPr>
              <a:t> trading</a:t>
            </a:r>
            <a:r>
              <a:rPr lang="it-IT" sz="2200" b="1" dirty="0">
                <a:ea typeface="Calibri"/>
                <a:cs typeface="Times New Roman"/>
              </a:rPr>
              <a:t> </a:t>
            </a:r>
            <a:r>
              <a:rPr lang="it-IT" sz="2200" b="1" dirty="0" smtClean="0">
                <a:ea typeface="Calibri"/>
                <a:cs typeface="Times New Roman"/>
              </a:rPr>
              <a:t>per </a:t>
            </a:r>
            <a:r>
              <a:rPr lang="it-IT" sz="2200" b="1" dirty="0">
                <a:ea typeface="Calibri"/>
                <a:cs typeface="Times New Roman"/>
              </a:rPr>
              <a:t>porzioni discrete del costo d’investimento, utili al ripagamento del progetto.</a:t>
            </a:r>
          </a:p>
        </p:txBody>
      </p:sp>
      <p:sp>
        <p:nvSpPr>
          <p:cNvPr id="6" name="CasellaDiTesto 5"/>
          <p:cNvSpPr txBox="1"/>
          <p:nvPr/>
        </p:nvSpPr>
        <p:spPr>
          <a:xfrm>
            <a:off x="179512" y="89791"/>
            <a:ext cx="8640960" cy="830997"/>
          </a:xfrm>
          <a:prstGeom prst="rect">
            <a:avLst/>
          </a:prstGeom>
          <a:solidFill>
            <a:schemeClr val="tx2">
              <a:lumMod val="20000"/>
              <a:lumOff val="80000"/>
            </a:schemeClr>
          </a:solidFill>
        </p:spPr>
        <p:txBody>
          <a:bodyPr wrap="square" rtlCol="0">
            <a:spAutoFit/>
          </a:bodyPr>
          <a:lstStyle/>
          <a:p>
            <a:pPr algn="ctr"/>
            <a:r>
              <a:rPr lang="it-IT" sz="2400" b="1" dirty="0" smtClean="0"/>
              <a:t>HYDRO SOLAR POWER PROJECTS :  I COSTI SONO NOTI, MA LO SONO ANCHE I BENEFICI?</a:t>
            </a:r>
            <a:endParaRPr lang="it-IT" sz="2400" b="1" dirty="0"/>
          </a:p>
        </p:txBody>
      </p:sp>
      <p:sp>
        <p:nvSpPr>
          <p:cNvPr id="3" name="Segnaposto numero diapositiva 2"/>
          <p:cNvSpPr>
            <a:spLocks noGrp="1"/>
          </p:cNvSpPr>
          <p:nvPr>
            <p:ph type="sldNum" sz="quarter" idx="12"/>
          </p:nvPr>
        </p:nvSpPr>
        <p:spPr/>
        <p:txBody>
          <a:bodyPr/>
          <a:lstStyle/>
          <a:p>
            <a:fld id="{A0815D8A-9B39-4465-83FF-4C5E212D4A14}" type="slidenum">
              <a:rPr lang="it-IT" smtClean="0"/>
              <a:t>16</a:t>
            </a:fld>
            <a:endParaRPr lang="it-IT"/>
          </a:p>
        </p:txBody>
      </p:sp>
    </p:spTree>
    <p:extLst>
      <p:ext uri="{BB962C8B-B14F-4D97-AF65-F5344CB8AC3E}">
        <p14:creationId xmlns:p14="http://schemas.microsoft.com/office/powerpoint/2010/main" val="1531808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3"/>
          <a:stretch>
            <a:fillRect/>
          </a:stretch>
        </p:blipFill>
        <p:spPr>
          <a:xfrm>
            <a:off x="179512" y="104206"/>
            <a:ext cx="6332220" cy="3020695"/>
          </a:xfrm>
          <a:prstGeom prst="rect">
            <a:avLst/>
          </a:prstGeom>
        </p:spPr>
      </p:pic>
      <p:pic>
        <p:nvPicPr>
          <p:cNvPr id="5" name="Immagine 4"/>
          <p:cNvPicPr/>
          <p:nvPr/>
        </p:nvPicPr>
        <p:blipFill>
          <a:blip r:embed="rId4"/>
          <a:stretch>
            <a:fillRect/>
          </a:stretch>
        </p:blipFill>
        <p:spPr>
          <a:xfrm>
            <a:off x="2627784" y="3573016"/>
            <a:ext cx="6332220" cy="3035300"/>
          </a:xfrm>
          <a:prstGeom prst="rect">
            <a:avLst/>
          </a:prstGeom>
        </p:spPr>
      </p:pic>
      <p:sp>
        <p:nvSpPr>
          <p:cNvPr id="6" name="CasellaDiTesto 5"/>
          <p:cNvSpPr txBox="1"/>
          <p:nvPr/>
        </p:nvSpPr>
        <p:spPr>
          <a:xfrm>
            <a:off x="6732240" y="260648"/>
            <a:ext cx="2088232" cy="2308324"/>
          </a:xfrm>
          <a:prstGeom prst="rect">
            <a:avLst/>
          </a:prstGeom>
          <a:noFill/>
        </p:spPr>
        <p:txBody>
          <a:bodyPr wrap="square" rtlCol="0">
            <a:spAutoFit/>
          </a:bodyPr>
          <a:lstStyle/>
          <a:p>
            <a:r>
              <a:rPr lang="it-IT" b="1" dirty="0" smtClean="0"/>
              <a:t>Impianto di pompaggio  ENEL  di Presenzano  - 1000 MW – N°4 Gruppi da 250 MW ciascuno Vista del Bacino Inferiore e delle 4 condotte</a:t>
            </a:r>
            <a:endParaRPr lang="it-IT" b="1" dirty="0"/>
          </a:p>
        </p:txBody>
      </p:sp>
      <p:sp>
        <p:nvSpPr>
          <p:cNvPr id="7" name="CasellaDiTesto 6"/>
          <p:cNvSpPr txBox="1"/>
          <p:nvPr/>
        </p:nvSpPr>
        <p:spPr>
          <a:xfrm>
            <a:off x="395536" y="3593718"/>
            <a:ext cx="2088232" cy="1477328"/>
          </a:xfrm>
          <a:prstGeom prst="rect">
            <a:avLst/>
          </a:prstGeom>
          <a:noFill/>
        </p:spPr>
        <p:txBody>
          <a:bodyPr wrap="square" rtlCol="0">
            <a:spAutoFit/>
          </a:bodyPr>
          <a:lstStyle/>
          <a:p>
            <a:r>
              <a:rPr lang="it-IT" b="1" dirty="0" smtClean="0"/>
              <a:t>Vista Aerea del «Salto»  di circa 500 metri tra Bacino Superiore ed   Inferiore</a:t>
            </a:r>
            <a:endParaRPr lang="it-IT" b="1" dirty="0"/>
          </a:p>
        </p:txBody>
      </p:sp>
      <p:sp>
        <p:nvSpPr>
          <p:cNvPr id="2" name="Segnaposto numero diapositiva 1"/>
          <p:cNvSpPr>
            <a:spLocks noGrp="1"/>
          </p:cNvSpPr>
          <p:nvPr>
            <p:ph type="sldNum" sz="quarter" idx="12"/>
          </p:nvPr>
        </p:nvSpPr>
        <p:spPr/>
        <p:txBody>
          <a:bodyPr/>
          <a:lstStyle/>
          <a:p>
            <a:fld id="{A0815D8A-9B39-4465-83FF-4C5E212D4A14}" type="slidenum">
              <a:rPr lang="it-IT" smtClean="0"/>
              <a:t>17</a:t>
            </a:fld>
            <a:endParaRPr lang="it-IT"/>
          </a:p>
        </p:txBody>
      </p:sp>
    </p:spTree>
    <p:extLst>
      <p:ext uri="{BB962C8B-B14F-4D97-AF65-F5344CB8AC3E}">
        <p14:creationId xmlns:p14="http://schemas.microsoft.com/office/powerpoint/2010/main" val="3841308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9505"/>
            <a:ext cx="5983621" cy="369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179512" y="3861048"/>
            <a:ext cx="8496944" cy="2862322"/>
          </a:xfrm>
          <a:prstGeom prst="rect">
            <a:avLst/>
          </a:prstGeom>
        </p:spPr>
        <p:txBody>
          <a:bodyPr wrap="square">
            <a:spAutoFit/>
          </a:bodyPr>
          <a:lstStyle/>
          <a:p>
            <a:pPr algn="just"/>
            <a:r>
              <a:rPr lang="it-IT" sz="2000" dirty="0" smtClean="0"/>
              <a:t>Dal </a:t>
            </a:r>
            <a:r>
              <a:rPr lang="it-IT" sz="2000" dirty="0"/>
              <a:t>2014</a:t>
            </a:r>
            <a:r>
              <a:rPr lang="it-IT" sz="2000" dirty="0" smtClean="0"/>
              <a:t>, la </a:t>
            </a:r>
            <a:r>
              <a:rPr lang="it-IT" sz="2000" b="1" dirty="0" smtClean="0"/>
              <a:t>potenza fotovoltaica </a:t>
            </a:r>
            <a:r>
              <a:rPr lang="it-IT" sz="2000" dirty="0" smtClean="0"/>
              <a:t>installata è </a:t>
            </a:r>
            <a:r>
              <a:rPr lang="it-IT" sz="2000" b="1" dirty="0" smtClean="0"/>
              <a:t>cresciuta </a:t>
            </a:r>
            <a:r>
              <a:rPr lang="it-IT" sz="2000" dirty="0" smtClean="0"/>
              <a:t> al ritmo di circa </a:t>
            </a:r>
            <a:r>
              <a:rPr lang="it-IT" sz="2000" b="1" dirty="0" smtClean="0"/>
              <a:t>12 GW al decennio</a:t>
            </a:r>
            <a:r>
              <a:rPr lang="it-IT" sz="2000" dirty="0" smtClean="0"/>
              <a:t>, con una </a:t>
            </a:r>
            <a:r>
              <a:rPr lang="it-IT" sz="2000" b="1" dirty="0" smtClean="0"/>
              <a:t>produzione </a:t>
            </a:r>
            <a:r>
              <a:rPr lang="it-IT" sz="2000" dirty="0"/>
              <a:t>elettrica solare </a:t>
            </a:r>
            <a:r>
              <a:rPr lang="it-IT" sz="2000" dirty="0" smtClean="0"/>
              <a:t>che ha raggiunto </a:t>
            </a:r>
            <a:r>
              <a:rPr lang="it-IT" sz="2000" b="1" dirty="0" smtClean="0"/>
              <a:t>27,5 </a:t>
            </a:r>
            <a:r>
              <a:rPr lang="it-IT" sz="2000" b="1" dirty="0" err="1" smtClean="0"/>
              <a:t>TWh</a:t>
            </a:r>
            <a:r>
              <a:rPr lang="it-IT" sz="2000" b="1" dirty="0" smtClean="0"/>
              <a:t>/anno</a:t>
            </a:r>
            <a:r>
              <a:rPr lang="it-IT" sz="2000" dirty="0" smtClean="0"/>
              <a:t>. Ciò è ancora molto distante dal trend necessario per raggiungere gli obiettivi 2030. Infatti, il </a:t>
            </a:r>
            <a:r>
              <a:rPr lang="it-IT" sz="2000" b="1" dirty="0" smtClean="0"/>
              <a:t>fotovoltaico a fine decennio dovrà passare dare una produzione annuale di circa 100 </a:t>
            </a:r>
            <a:r>
              <a:rPr lang="it-IT" sz="2000" b="1" dirty="0" err="1" smtClean="0"/>
              <a:t>TWh</a:t>
            </a:r>
            <a:r>
              <a:rPr lang="it-IT" sz="2000" b="1" dirty="0" smtClean="0"/>
              <a:t>, così da far evitare l’importazione di 20 miliardi di metri cubi di gas all’anno</a:t>
            </a:r>
            <a:r>
              <a:rPr lang="it-IT" sz="2000" dirty="0" smtClean="0"/>
              <a:t>. Mancano  ancora  da coprire circa 70 </a:t>
            </a:r>
            <a:r>
              <a:rPr lang="it-IT" sz="2000" dirty="0" err="1" smtClean="0"/>
              <a:t>TWh</a:t>
            </a:r>
            <a:r>
              <a:rPr lang="it-IT" sz="2000" dirty="0" smtClean="0"/>
              <a:t>, cosa </a:t>
            </a:r>
            <a:r>
              <a:rPr lang="it-IT" sz="2000" b="1" dirty="0" smtClean="0"/>
              <a:t>improbabile visto che la generazione solare in Italia è aumentata appena di 5,8 </a:t>
            </a:r>
            <a:r>
              <a:rPr lang="it-IT" sz="2000" b="1" dirty="0" err="1" smtClean="0"/>
              <a:t>TWh</a:t>
            </a:r>
            <a:r>
              <a:rPr lang="it-IT" sz="2000" b="1" dirty="0" smtClean="0"/>
              <a:t>/anno</a:t>
            </a:r>
            <a:r>
              <a:rPr lang="it-IT" sz="2000" dirty="0" smtClean="0"/>
              <a:t>, anche per  i freni posti dalla politica nazionale e locale, secondo alcuni osservatori.</a:t>
            </a:r>
            <a:endParaRPr lang="it-IT" sz="2000" dirty="0"/>
          </a:p>
        </p:txBody>
      </p:sp>
      <p:sp>
        <p:nvSpPr>
          <p:cNvPr id="2" name="Segnaposto numero diapositiva 1"/>
          <p:cNvSpPr>
            <a:spLocks noGrp="1"/>
          </p:cNvSpPr>
          <p:nvPr>
            <p:ph type="sldNum" sz="quarter" idx="12"/>
          </p:nvPr>
        </p:nvSpPr>
        <p:spPr/>
        <p:txBody>
          <a:bodyPr/>
          <a:lstStyle/>
          <a:p>
            <a:fld id="{A0815D8A-9B39-4465-83FF-4C5E212D4A14}" type="slidenum">
              <a:rPr lang="it-IT" smtClean="0"/>
              <a:t>18</a:t>
            </a:fld>
            <a:endParaRPr lang="it-IT"/>
          </a:p>
        </p:txBody>
      </p:sp>
    </p:spTree>
    <p:extLst>
      <p:ext uri="{BB962C8B-B14F-4D97-AF65-F5344CB8AC3E}">
        <p14:creationId xmlns:p14="http://schemas.microsoft.com/office/powerpoint/2010/main" val="50515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4624"/>
            <a:ext cx="3960440" cy="554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63" y="53428"/>
            <a:ext cx="4031393" cy="553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74328" y="5626123"/>
            <a:ext cx="8712967" cy="1169551"/>
          </a:xfrm>
          <a:prstGeom prst="rect">
            <a:avLst/>
          </a:prstGeom>
          <a:noFill/>
        </p:spPr>
        <p:txBody>
          <a:bodyPr wrap="square" rtlCol="0">
            <a:spAutoFit/>
          </a:bodyPr>
          <a:lstStyle/>
          <a:p>
            <a:r>
              <a:rPr lang="it-IT" sz="1400" dirty="0" smtClean="0"/>
              <a:t>Tutta la rete in alta tensione (380 e 220 </a:t>
            </a:r>
            <a:r>
              <a:rPr lang="it-IT" sz="1400" dirty="0" err="1" smtClean="0"/>
              <a:t>kV</a:t>
            </a:r>
            <a:r>
              <a:rPr lang="it-IT" sz="1400" dirty="0" smtClean="0"/>
              <a:t>) è fortemente interconnessa alla rete Europea,  ma la potenza idraulica di  pompaggio è rimasta sostanzialmente  a ~1,5 GWe , ossia meno dell’1% della potenza efficiente lorda italiana di 123,3 GWe. Tutto ciò mentre è in forte espansione la potenza intermittente fotovoltaica ed eolica. La Sicilia, propaggine di rete interconnessa in un solo punto alla penisola, merita attenzione per  regolazione di rete e stabilità del servizio elettrico.</a:t>
            </a:r>
          </a:p>
        </p:txBody>
      </p:sp>
      <p:sp>
        <p:nvSpPr>
          <p:cNvPr id="2" name="Segnaposto numero diapositiva 1"/>
          <p:cNvSpPr>
            <a:spLocks noGrp="1"/>
          </p:cNvSpPr>
          <p:nvPr>
            <p:ph type="sldNum" sz="quarter" idx="12"/>
          </p:nvPr>
        </p:nvSpPr>
        <p:spPr/>
        <p:txBody>
          <a:bodyPr/>
          <a:lstStyle/>
          <a:p>
            <a:fld id="{A0815D8A-9B39-4465-83FF-4C5E212D4A14}" type="slidenum">
              <a:rPr lang="it-IT" smtClean="0"/>
              <a:t>19</a:t>
            </a:fld>
            <a:endParaRPr lang="it-IT"/>
          </a:p>
        </p:txBody>
      </p:sp>
    </p:spTree>
    <p:extLst>
      <p:ext uri="{BB962C8B-B14F-4D97-AF65-F5344CB8AC3E}">
        <p14:creationId xmlns:p14="http://schemas.microsoft.com/office/powerpoint/2010/main" val="3432232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5"/>
            <a:ext cx="4176464" cy="3229327"/>
          </a:xfrm>
          <a:prstGeom prst="rect">
            <a:avLst/>
          </a:prstGeom>
          <a:noFill/>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088" y="3580362"/>
            <a:ext cx="4327376" cy="320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572000" y="2969141"/>
            <a:ext cx="4339084" cy="523220"/>
          </a:xfrm>
          <a:prstGeom prst="rect">
            <a:avLst/>
          </a:prstGeom>
        </p:spPr>
        <p:txBody>
          <a:bodyPr wrap="square">
            <a:spAutoFit/>
          </a:bodyPr>
          <a:lstStyle/>
          <a:p>
            <a:r>
              <a:rPr lang="it-IT" sz="1400" dirty="0" smtClean="0"/>
              <a:t>Fonte: </a:t>
            </a:r>
            <a:r>
              <a:rPr lang="it-IT" sz="1400" dirty="0" smtClean="0">
                <a:hlinkClick r:id="rId5"/>
              </a:rPr>
              <a:t>https://www.rivistaenergia.it/2021/04/variabilita-e-intermittenza-di-eolico-e-fotovoltaico/</a:t>
            </a:r>
            <a:r>
              <a:rPr lang="it-IT" sz="1400" dirty="0" smtClean="0"/>
              <a:t> </a:t>
            </a:r>
            <a:endParaRPr lang="it-IT" sz="1400" dirty="0"/>
          </a:p>
        </p:txBody>
      </p:sp>
      <p:sp>
        <p:nvSpPr>
          <p:cNvPr id="5" name="CasellaDiTesto 4"/>
          <p:cNvSpPr txBox="1"/>
          <p:nvPr/>
        </p:nvSpPr>
        <p:spPr>
          <a:xfrm>
            <a:off x="1583668" y="3645024"/>
            <a:ext cx="1512168" cy="369332"/>
          </a:xfrm>
          <a:prstGeom prst="rect">
            <a:avLst/>
          </a:prstGeom>
          <a:noFill/>
        </p:spPr>
        <p:txBody>
          <a:bodyPr wrap="square" rtlCol="0">
            <a:spAutoFit/>
          </a:bodyPr>
          <a:lstStyle/>
          <a:p>
            <a:r>
              <a:rPr lang="it-IT" b="1" dirty="0" smtClean="0"/>
              <a:t>Fig. 1 </a:t>
            </a:r>
            <a:endParaRPr lang="it-IT" b="1" dirty="0"/>
          </a:p>
        </p:txBody>
      </p:sp>
      <p:sp>
        <p:nvSpPr>
          <p:cNvPr id="9" name="CasellaDiTesto 8"/>
          <p:cNvSpPr txBox="1"/>
          <p:nvPr/>
        </p:nvSpPr>
        <p:spPr>
          <a:xfrm>
            <a:off x="7164288" y="2358344"/>
            <a:ext cx="1512168" cy="369332"/>
          </a:xfrm>
          <a:prstGeom prst="rect">
            <a:avLst/>
          </a:prstGeom>
          <a:noFill/>
        </p:spPr>
        <p:txBody>
          <a:bodyPr wrap="square" rtlCol="0">
            <a:spAutoFit/>
          </a:bodyPr>
          <a:lstStyle/>
          <a:p>
            <a:r>
              <a:rPr lang="it-IT" b="1" dirty="0" smtClean="0"/>
              <a:t>Fig. 1.bis </a:t>
            </a:r>
            <a:endParaRPr lang="it-IT" b="1" dirty="0"/>
          </a:p>
        </p:txBody>
      </p:sp>
      <p:sp>
        <p:nvSpPr>
          <p:cNvPr id="6" name="Freccia a destra 5"/>
          <p:cNvSpPr/>
          <p:nvPr/>
        </p:nvSpPr>
        <p:spPr>
          <a:xfrm>
            <a:off x="251520" y="3645024"/>
            <a:ext cx="4176464" cy="296101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50+50 MW </a:t>
            </a:r>
            <a:r>
              <a:rPr lang="it-IT" sz="2000" b="1" cap="all" dirty="0" smtClean="0">
                <a:solidFill>
                  <a:schemeClr val="tx1"/>
                </a:solidFill>
              </a:rPr>
              <a:t>Rinnovabili</a:t>
            </a:r>
            <a:r>
              <a:rPr lang="it-IT" sz="2000" b="1" dirty="0" smtClean="0">
                <a:solidFill>
                  <a:schemeClr val="tx1"/>
                </a:solidFill>
              </a:rPr>
              <a:t>  (INTERMITTENTI) PRODUCONO  (IN MARZO) COME 20 MW CONTINUI</a:t>
            </a:r>
            <a:endParaRPr lang="it-IT" sz="2000" b="1" dirty="0">
              <a:solidFill>
                <a:schemeClr val="tx1"/>
              </a:solidFill>
            </a:endParaRPr>
          </a:p>
        </p:txBody>
      </p:sp>
      <p:sp>
        <p:nvSpPr>
          <p:cNvPr id="13" name="Titolo 2"/>
          <p:cNvSpPr txBox="1">
            <a:spLocks/>
          </p:cNvSpPr>
          <p:nvPr/>
        </p:nvSpPr>
        <p:spPr>
          <a:xfrm>
            <a:off x="107504" y="5392801"/>
            <a:ext cx="2792289" cy="1499766"/>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t/>
            </a:r>
            <a:br>
              <a:rPr lang="it-IT" dirty="0" smtClean="0"/>
            </a:br>
            <a:r>
              <a:rPr lang="it-IT" dirty="0" smtClean="0"/>
              <a:t>DATI OGGETTIVI</a:t>
            </a:r>
            <a:endParaRPr lang="it-IT" dirty="0"/>
          </a:p>
        </p:txBody>
      </p:sp>
      <p:sp>
        <p:nvSpPr>
          <p:cNvPr id="7" name="Segnaposto numero diapositiva 6"/>
          <p:cNvSpPr>
            <a:spLocks noGrp="1"/>
          </p:cNvSpPr>
          <p:nvPr>
            <p:ph type="sldNum" sz="quarter" idx="12"/>
          </p:nvPr>
        </p:nvSpPr>
        <p:spPr/>
        <p:txBody>
          <a:bodyPr/>
          <a:lstStyle/>
          <a:p>
            <a:fld id="{A0815D8A-9B39-4465-83FF-4C5E212D4A14}" type="slidenum">
              <a:rPr lang="it-IT" smtClean="0"/>
              <a:t>2</a:t>
            </a:fld>
            <a:endParaRPr lang="it-IT"/>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5855" y="127299"/>
            <a:ext cx="4560641" cy="284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862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39552" y="2348880"/>
            <a:ext cx="8229600" cy="1143000"/>
          </a:xfrm>
        </p:spPr>
        <p:txBody>
          <a:bodyPr/>
          <a:lstStyle/>
          <a:p>
            <a:r>
              <a:rPr lang="it-IT" b="1" dirty="0" smtClean="0">
                <a:solidFill>
                  <a:srgbClr val="0070C0"/>
                </a:solidFill>
              </a:rPr>
              <a:t>Conclusioni</a:t>
            </a:r>
            <a:endParaRPr lang="it-IT" b="1" dirty="0">
              <a:solidFill>
                <a:srgbClr val="0070C0"/>
              </a:solidFill>
            </a:endParaRPr>
          </a:p>
        </p:txBody>
      </p:sp>
      <p:sp>
        <p:nvSpPr>
          <p:cNvPr id="2" name="Segnaposto numero diapositiva 1"/>
          <p:cNvSpPr>
            <a:spLocks noGrp="1"/>
          </p:cNvSpPr>
          <p:nvPr>
            <p:ph type="sldNum" sz="quarter" idx="12"/>
          </p:nvPr>
        </p:nvSpPr>
        <p:spPr/>
        <p:txBody>
          <a:bodyPr/>
          <a:lstStyle/>
          <a:p>
            <a:fld id="{A0815D8A-9B39-4465-83FF-4C5E212D4A14}" type="slidenum">
              <a:rPr lang="it-IT" smtClean="0"/>
              <a:t>20</a:t>
            </a:fld>
            <a:endParaRPr lang="it-IT"/>
          </a:p>
        </p:txBody>
      </p:sp>
    </p:spTree>
    <p:extLst>
      <p:ext uri="{BB962C8B-B14F-4D97-AF65-F5344CB8AC3E}">
        <p14:creationId xmlns:p14="http://schemas.microsoft.com/office/powerpoint/2010/main" val="270361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365104"/>
            <a:ext cx="8280920" cy="923330"/>
          </a:xfrm>
          <a:prstGeom prst="rect">
            <a:avLst/>
          </a:prstGeom>
          <a:noFill/>
        </p:spPr>
        <p:txBody>
          <a:bodyPr wrap="square" rtlCol="0">
            <a:spAutoFit/>
          </a:bodyPr>
          <a:lstStyle/>
          <a:p>
            <a:r>
              <a:rPr lang="it-IT" dirty="0" smtClean="0"/>
              <a:t>SIAMO BEN LONTANI DAGLI OBIETTIVI DELLA TRANSIZIONE E QUINDI DELLA SOSTENIBILITA’. LA PARTE IN BLU </a:t>
            </a:r>
            <a:r>
              <a:rPr lang="it-IT" cap="all" dirty="0" smtClean="0"/>
              <a:t>è</a:t>
            </a:r>
            <a:r>
              <a:rPr lang="it-IT" dirty="0" smtClean="0"/>
              <a:t> PREVALENTEMENTE EUROPEA, QUELLA GRIGIA PREVALENTEMENTE DI TUTTI GLI ALTRI.  </a:t>
            </a:r>
            <a:endParaRPr lang="it-IT"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42" y="188640"/>
            <a:ext cx="8798908" cy="662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7164288" y="6506450"/>
            <a:ext cx="792088" cy="338554"/>
          </a:xfrm>
          <a:prstGeom prst="rect">
            <a:avLst/>
          </a:prstGeom>
          <a:noFill/>
        </p:spPr>
        <p:txBody>
          <a:bodyPr wrap="square" rtlCol="0">
            <a:spAutoFit/>
          </a:bodyPr>
          <a:lstStyle/>
          <a:p>
            <a:r>
              <a:rPr lang="it-IT" sz="1600" dirty="0" smtClean="0"/>
              <a:t>Fonte</a:t>
            </a:r>
            <a:endParaRPr lang="it-IT" sz="1600" dirty="0"/>
          </a:p>
        </p:txBody>
      </p:sp>
      <p:sp>
        <p:nvSpPr>
          <p:cNvPr id="7" name="Rettangolo 6"/>
          <p:cNvSpPr/>
          <p:nvPr/>
        </p:nvSpPr>
        <p:spPr>
          <a:xfrm>
            <a:off x="3102802" y="3787064"/>
            <a:ext cx="5832648" cy="1477328"/>
          </a:xfrm>
          <a:prstGeom prst="rect">
            <a:avLst/>
          </a:prstGeom>
        </p:spPr>
        <p:txBody>
          <a:bodyPr wrap="square">
            <a:spAutoFit/>
          </a:bodyPr>
          <a:lstStyle/>
          <a:p>
            <a:r>
              <a:rPr lang="it-IT" b="1" dirty="0" smtClean="0"/>
              <a:t>SIAMO BEN LONTANI DAGLI OBIETTIVI DELLA TRANSIZIONE E QUINDI DELLA SOSTENIBILITA’.  E CONTINUIAMO A NON TENER CONTO CHE 50+50 MW DI EOLICO E FOTOVOLTAICO INSIEME EQUIVALGONO A 20 MW DI POTENZA CONTINUATIVA </a:t>
            </a:r>
            <a:endParaRPr lang="it-IT" b="1" dirty="0"/>
          </a:p>
        </p:txBody>
      </p:sp>
      <p:sp>
        <p:nvSpPr>
          <p:cNvPr id="8" name="CasellaDiTesto 7"/>
          <p:cNvSpPr txBox="1"/>
          <p:nvPr/>
        </p:nvSpPr>
        <p:spPr>
          <a:xfrm>
            <a:off x="5004048" y="6186790"/>
            <a:ext cx="792088" cy="338554"/>
          </a:xfrm>
          <a:prstGeom prst="rect">
            <a:avLst/>
          </a:prstGeom>
          <a:noFill/>
        </p:spPr>
        <p:txBody>
          <a:bodyPr wrap="square" rtlCol="0">
            <a:spAutoFit/>
          </a:bodyPr>
          <a:lstStyle/>
          <a:p>
            <a:r>
              <a:rPr lang="it-IT" sz="1600" b="1" dirty="0" smtClean="0"/>
              <a:t>(GWe)</a:t>
            </a:r>
            <a:endParaRPr lang="it-IT" sz="1600" b="1" dirty="0"/>
          </a:p>
        </p:txBody>
      </p:sp>
      <p:sp>
        <p:nvSpPr>
          <p:cNvPr id="5" name="Rettangolo 4"/>
          <p:cNvSpPr/>
          <p:nvPr/>
        </p:nvSpPr>
        <p:spPr>
          <a:xfrm>
            <a:off x="2339752" y="44624"/>
            <a:ext cx="1152128" cy="288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516830" y="44624"/>
            <a:ext cx="5351145" cy="369332"/>
          </a:xfrm>
          <a:prstGeom prst="rect">
            <a:avLst/>
          </a:prstGeom>
        </p:spPr>
        <p:txBody>
          <a:bodyPr wrap="none">
            <a:spAutoFit/>
          </a:bodyPr>
          <a:lstStyle/>
          <a:p>
            <a:r>
              <a:rPr lang="it-IT" b="1" dirty="0" smtClean="0"/>
              <a:t>Potenza Continuativa </a:t>
            </a:r>
            <a:r>
              <a:rPr lang="it-IT" b="1" dirty="0" err="1" smtClean="0"/>
              <a:t>Approx</a:t>
            </a:r>
            <a:r>
              <a:rPr lang="it-IT" b="1" dirty="0" smtClean="0"/>
              <a:t>. delle Rinnovabili Attuali</a:t>
            </a:r>
            <a:endParaRPr lang="it-IT" b="1" dirty="0"/>
          </a:p>
        </p:txBody>
      </p:sp>
      <p:sp>
        <p:nvSpPr>
          <p:cNvPr id="3" name="Segnaposto numero diapositiva 2"/>
          <p:cNvSpPr>
            <a:spLocks noGrp="1"/>
          </p:cNvSpPr>
          <p:nvPr>
            <p:ph type="sldNum" sz="quarter" idx="12"/>
          </p:nvPr>
        </p:nvSpPr>
        <p:spPr/>
        <p:txBody>
          <a:bodyPr/>
          <a:lstStyle/>
          <a:p>
            <a:fld id="{A0815D8A-9B39-4465-83FF-4C5E212D4A14}" type="slidenum">
              <a:rPr lang="it-IT" smtClean="0"/>
              <a:t>21</a:t>
            </a:fld>
            <a:endParaRPr lang="it-IT"/>
          </a:p>
        </p:txBody>
      </p:sp>
    </p:spTree>
    <p:extLst>
      <p:ext uri="{BB962C8B-B14F-4D97-AF65-F5344CB8AC3E}">
        <p14:creationId xmlns:p14="http://schemas.microsoft.com/office/powerpoint/2010/main" val="3113401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260648"/>
            <a:ext cx="8997950" cy="471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505609" y="4535832"/>
            <a:ext cx="2808312" cy="369332"/>
          </a:xfrm>
          <a:prstGeom prst="rect">
            <a:avLst/>
          </a:prstGeom>
          <a:noFill/>
        </p:spPr>
        <p:txBody>
          <a:bodyPr wrap="square" rtlCol="0">
            <a:spAutoFit/>
          </a:bodyPr>
          <a:lstStyle/>
          <a:p>
            <a:r>
              <a:rPr lang="it-IT" dirty="0" smtClean="0"/>
              <a:t>1kWh=3,6 MJ</a:t>
            </a:r>
            <a:endParaRPr lang="it-IT" dirty="0"/>
          </a:p>
        </p:txBody>
      </p:sp>
      <p:sp>
        <p:nvSpPr>
          <p:cNvPr id="3" name="Stella a 5 punte 2"/>
          <p:cNvSpPr/>
          <p:nvPr/>
        </p:nvSpPr>
        <p:spPr>
          <a:xfrm>
            <a:off x="7848364" y="4113076"/>
            <a:ext cx="936104" cy="79208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95536" y="6227132"/>
            <a:ext cx="8496944" cy="369332"/>
          </a:xfrm>
          <a:prstGeom prst="rect">
            <a:avLst/>
          </a:prstGeom>
        </p:spPr>
        <p:txBody>
          <a:bodyPr wrap="square">
            <a:spAutoFit/>
          </a:bodyPr>
          <a:lstStyle/>
          <a:p>
            <a:r>
              <a:rPr lang="it-IT" dirty="0">
                <a:hlinkClick r:id="rId4"/>
              </a:rPr>
              <a:t>https://</a:t>
            </a:r>
            <a:r>
              <a:rPr lang="it-IT" dirty="0" smtClean="0">
                <a:hlinkClick r:id="rId4"/>
              </a:rPr>
              <a:t>unece.org/sites/default/files/2021-09/202109_UNECE_LCA_1.2_clean.pdf</a:t>
            </a:r>
            <a:r>
              <a:rPr lang="it-IT" dirty="0" smtClean="0"/>
              <a:t> </a:t>
            </a:r>
            <a:endParaRPr lang="it-IT" dirty="0"/>
          </a:p>
        </p:txBody>
      </p:sp>
      <p:sp>
        <p:nvSpPr>
          <p:cNvPr id="4" name="CasellaDiTesto 3"/>
          <p:cNvSpPr txBox="1"/>
          <p:nvPr/>
        </p:nvSpPr>
        <p:spPr>
          <a:xfrm>
            <a:off x="251520" y="4898086"/>
            <a:ext cx="8640960" cy="1446550"/>
          </a:xfrm>
          <a:prstGeom prst="rect">
            <a:avLst/>
          </a:prstGeom>
          <a:noFill/>
        </p:spPr>
        <p:txBody>
          <a:bodyPr wrap="square" rtlCol="0">
            <a:spAutoFit/>
          </a:bodyPr>
          <a:lstStyle/>
          <a:p>
            <a:r>
              <a:rPr lang="it-IT" sz="2200" b="1" i="1" dirty="0" smtClean="0">
                <a:solidFill>
                  <a:srgbClr val="C00000"/>
                </a:solidFill>
              </a:rPr>
              <a:t>DA UNO STUDIO UNECE  DEL 2021 SI CONFERMA UN PIU’ BASSO IMPATTO AMBIENTALE E UNA PIU’ ALTA EFFICIENZA DI CONVERSIONE LUNGO IL </a:t>
            </a:r>
            <a:r>
              <a:rPr lang="it-IT" sz="2200" b="1" i="1" dirty="0">
                <a:solidFill>
                  <a:srgbClr val="C00000"/>
                </a:solidFill>
              </a:rPr>
              <a:t>«CICLO DI VITA» DELLE </a:t>
            </a:r>
            <a:r>
              <a:rPr lang="it-IT" sz="2200" b="1" i="1" dirty="0" smtClean="0">
                <a:solidFill>
                  <a:srgbClr val="C00000"/>
                </a:solidFill>
              </a:rPr>
              <a:t>RINNOVABILI E DEL NUCLEARE RISPETTO AI COMBUSTIBILI FOSSILI</a:t>
            </a:r>
            <a:endParaRPr lang="it-IT" sz="2200" b="1" i="1" dirty="0">
              <a:solidFill>
                <a:srgbClr val="C00000"/>
              </a:solidFill>
            </a:endParaRPr>
          </a:p>
        </p:txBody>
      </p:sp>
    </p:spTree>
    <p:extLst>
      <p:ext uri="{BB962C8B-B14F-4D97-AF65-F5344CB8AC3E}">
        <p14:creationId xmlns:p14="http://schemas.microsoft.com/office/powerpoint/2010/main" val="3105765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332656"/>
            <a:ext cx="8883650" cy="492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547936" y="6379532"/>
            <a:ext cx="8496944" cy="369332"/>
          </a:xfrm>
          <a:prstGeom prst="rect">
            <a:avLst/>
          </a:prstGeom>
        </p:spPr>
        <p:txBody>
          <a:bodyPr wrap="square">
            <a:spAutoFit/>
          </a:bodyPr>
          <a:lstStyle/>
          <a:p>
            <a:r>
              <a:rPr lang="it-IT" dirty="0">
                <a:hlinkClick r:id="rId4"/>
              </a:rPr>
              <a:t>https://</a:t>
            </a:r>
            <a:r>
              <a:rPr lang="it-IT" dirty="0" smtClean="0">
                <a:hlinkClick r:id="rId4"/>
              </a:rPr>
              <a:t>unece.org/sites/default/files/2021-09/202109_UNECE_LCA_1.2_clean.pdf</a:t>
            </a:r>
            <a:r>
              <a:rPr lang="it-IT" dirty="0" smtClean="0"/>
              <a:t> </a:t>
            </a:r>
            <a:endParaRPr lang="it-IT" dirty="0"/>
          </a:p>
        </p:txBody>
      </p:sp>
      <p:sp>
        <p:nvSpPr>
          <p:cNvPr id="4" name="Stella a 5 punte 3"/>
          <p:cNvSpPr/>
          <p:nvPr/>
        </p:nvSpPr>
        <p:spPr>
          <a:xfrm>
            <a:off x="5292080" y="836712"/>
            <a:ext cx="936104" cy="79208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30175" y="5230124"/>
            <a:ext cx="8883649" cy="1015663"/>
          </a:xfrm>
          <a:prstGeom prst="rect">
            <a:avLst/>
          </a:prstGeom>
          <a:noFill/>
        </p:spPr>
        <p:txBody>
          <a:bodyPr wrap="square" rtlCol="0">
            <a:spAutoFit/>
          </a:bodyPr>
          <a:lstStyle/>
          <a:p>
            <a:r>
              <a:rPr lang="it-IT" sz="2000" b="1" i="1" dirty="0">
                <a:solidFill>
                  <a:srgbClr val="C00000"/>
                </a:solidFill>
              </a:rPr>
              <a:t>DA UNO STUDIO UNECE  DEL 2021 SI CONFERMA UN PIU’ BASSO IMPATTO AMBIENTALE E UNA PIU’ ALTA EFFICIENZA DI CONVERSIONE LUNGO IL «CICLO DI VITA» DELLE RINNOVABILI E DEL NUCLEARE RISPETTO AI COMBUSTIBILI FOSSILI</a:t>
            </a:r>
          </a:p>
        </p:txBody>
      </p:sp>
    </p:spTree>
    <p:extLst>
      <p:ext uri="{BB962C8B-B14F-4D97-AF65-F5344CB8AC3E}">
        <p14:creationId xmlns:p14="http://schemas.microsoft.com/office/powerpoint/2010/main" val="333577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vert="horz" lIns="91440" tIns="45720" rIns="91440" bIns="45720" rtlCol="0" anchor="t">
            <a:normAutofit/>
          </a:bodyPr>
          <a:lstStyle/>
          <a:p>
            <a:pPr algn="ctr">
              <a:buFont typeface="Arial" pitchFamily="34" charset="0"/>
            </a:pPr>
            <a:r>
              <a:rPr lang="it-IT" dirty="0">
                <a:solidFill>
                  <a:srgbClr val="0070C0"/>
                </a:solidFill>
              </a:rPr>
              <a:t>GRAZIE PER </a:t>
            </a:r>
            <a:r>
              <a:rPr lang="it-IT" dirty="0" smtClean="0">
                <a:solidFill>
                  <a:srgbClr val="0070C0"/>
                </a:solidFill>
              </a:rPr>
              <a:t>L’ATTENZIONE</a:t>
            </a:r>
            <a:endParaRPr lang="it-IT" dirty="0">
              <a:solidFill>
                <a:srgbClr val="0070C0"/>
              </a:solidFill>
            </a:endParaRPr>
          </a:p>
        </p:txBody>
      </p:sp>
      <p:sp>
        <p:nvSpPr>
          <p:cNvPr id="4" name="Segnaposto testo 3"/>
          <p:cNvSpPr>
            <a:spLocks noGrp="1"/>
          </p:cNvSpPr>
          <p:nvPr>
            <p:ph type="body" idx="1"/>
          </p:nvPr>
        </p:nvSpPr>
        <p:spPr>
          <a:xfrm>
            <a:off x="827584" y="1628800"/>
            <a:ext cx="7772400" cy="1500187"/>
          </a:xfrm>
        </p:spPr>
        <p:txBody>
          <a:bodyPr vert="horz" lIns="91440" tIns="45720" rIns="91440" bIns="45720" rtlCol="0" anchor="t">
            <a:normAutofit fontScale="92500" lnSpcReduction="20000"/>
          </a:bodyPr>
          <a:lstStyle/>
          <a:p>
            <a:pPr algn="ctr">
              <a:spcBef>
                <a:spcPct val="0"/>
              </a:spcBef>
            </a:pPr>
            <a:r>
              <a:rPr lang="it-IT" sz="4000" b="1" cap="all" dirty="0">
                <a:solidFill>
                  <a:srgbClr val="0070C0"/>
                </a:solidFill>
                <a:latin typeface="+mj-lt"/>
                <a:ea typeface="+mj-ea"/>
                <a:cs typeface="+mj-cs"/>
              </a:rPr>
              <a:t>LA ROTTA </a:t>
            </a:r>
            <a:r>
              <a:rPr lang="it-IT" sz="4000" b="1" cap="all" dirty="0" smtClean="0">
                <a:solidFill>
                  <a:srgbClr val="0070C0"/>
                </a:solidFill>
                <a:latin typeface="+mj-lt"/>
                <a:ea typeface="+mj-ea"/>
                <a:cs typeface="+mj-cs"/>
              </a:rPr>
              <a:t>APPARE TRATTACIATA!</a:t>
            </a:r>
          </a:p>
          <a:p>
            <a:pPr algn="ctr">
              <a:spcBef>
                <a:spcPct val="0"/>
              </a:spcBef>
            </a:pPr>
            <a:r>
              <a:rPr lang="it-IT" sz="4000" b="1" cap="all" dirty="0" smtClean="0">
                <a:solidFill>
                  <a:srgbClr val="0070C0"/>
                </a:solidFill>
                <a:latin typeface="+mj-lt"/>
                <a:ea typeface="+mj-ea"/>
                <a:cs typeface="+mj-cs"/>
              </a:rPr>
              <a:t>ORA </a:t>
            </a:r>
            <a:r>
              <a:rPr lang="it-IT" sz="4000" b="1" cap="all" dirty="0">
                <a:solidFill>
                  <a:srgbClr val="0070C0"/>
                </a:solidFill>
                <a:latin typeface="+mj-lt"/>
                <a:ea typeface="+mj-ea"/>
                <a:cs typeface="+mj-cs"/>
              </a:rPr>
              <a:t>BISOGNA </a:t>
            </a:r>
            <a:r>
              <a:rPr lang="it-IT" sz="4000" b="1" cap="all" dirty="0" smtClean="0">
                <a:solidFill>
                  <a:srgbClr val="0070C0"/>
                </a:solidFill>
                <a:latin typeface="+mj-lt"/>
                <a:ea typeface="+mj-ea"/>
                <a:cs typeface="+mj-cs"/>
              </a:rPr>
              <a:t>PERCORRERLA!</a:t>
            </a:r>
          </a:p>
          <a:p>
            <a:pPr algn="ctr">
              <a:spcBef>
                <a:spcPct val="0"/>
              </a:spcBef>
            </a:pPr>
            <a:r>
              <a:rPr lang="it-IT" sz="4000" b="1" cap="all" dirty="0" smtClean="0">
                <a:solidFill>
                  <a:srgbClr val="0070C0"/>
                </a:solidFill>
                <a:latin typeface="+mj-lt"/>
                <a:ea typeface="+mj-ea"/>
                <a:cs typeface="+mj-cs"/>
              </a:rPr>
              <a:t>MA NON SARA’ SEMPLICE!</a:t>
            </a:r>
            <a:endParaRPr lang="it-IT" sz="4000" b="1" cap="all" dirty="0">
              <a:solidFill>
                <a:srgbClr val="0070C0"/>
              </a:solidFill>
              <a:latin typeface="+mj-lt"/>
              <a:ea typeface="+mj-ea"/>
              <a:cs typeface="+mj-cs"/>
            </a:endParaRPr>
          </a:p>
        </p:txBody>
      </p:sp>
      <p:sp>
        <p:nvSpPr>
          <p:cNvPr id="2" name="Segnaposto numero diapositiva 1"/>
          <p:cNvSpPr>
            <a:spLocks noGrp="1"/>
          </p:cNvSpPr>
          <p:nvPr>
            <p:ph type="sldNum" sz="quarter" idx="12"/>
          </p:nvPr>
        </p:nvSpPr>
        <p:spPr/>
        <p:txBody>
          <a:bodyPr/>
          <a:lstStyle/>
          <a:p>
            <a:fld id="{A0815D8A-9B39-4465-83FF-4C5E212D4A14}" type="slidenum">
              <a:rPr lang="it-IT" smtClean="0"/>
              <a:t>24</a:t>
            </a:fld>
            <a:endParaRPr lang="it-IT"/>
          </a:p>
        </p:txBody>
      </p:sp>
    </p:spTree>
    <p:extLst>
      <p:ext uri="{BB962C8B-B14F-4D97-AF65-F5344CB8AC3E}">
        <p14:creationId xmlns:p14="http://schemas.microsoft.com/office/powerpoint/2010/main" val="287591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3"/>
          <a:stretch>
            <a:fillRect/>
          </a:stretch>
        </p:blipFill>
        <p:spPr>
          <a:xfrm>
            <a:off x="251520" y="1125862"/>
            <a:ext cx="8208912" cy="4751410"/>
          </a:xfrm>
          <a:prstGeom prst="rect">
            <a:avLst/>
          </a:prstGeom>
        </p:spPr>
      </p:pic>
      <p:sp>
        <p:nvSpPr>
          <p:cNvPr id="4" name="CasellaDiTesto 3"/>
          <p:cNvSpPr txBox="1"/>
          <p:nvPr/>
        </p:nvSpPr>
        <p:spPr>
          <a:xfrm>
            <a:off x="89756" y="171755"/>
            <a:ext cx="9054244" cy="954107"/>
          </a:xfrm>
          <a:prstGeom prst="rect">
            <a:avLst/>
          </a:prstGeom>
          <a:noFill/>
        </p:spPr>
        <p:txBody>
          <a:bodyPr wrap="square" rtlCol="0">
            <a:spAutoFit/>
          </a:bodyPr>
          <a:lstStyle/>
          <a:p>
            <a:r>
              <a:rPr lang="it-IT" sz="2800" b="1" dirty="0" smtClean="0"/>
              <a:t>CAPACITA’ IMPIANTI DI GENERAZIONE IN SICILIA  = 9,5 </a:t>
            </a:r>
            <a:r>
              <a:rPr lang="it-IT" sz="2800" b="1" dirty="0" err="1" smtClean="0"/>
              <a:t>Gwe</a:t>
            </a:r>
            <a:endParaRPr lang="it-IT" sz="2800" b="1" dirty="0" smtClean="0"/>
          </a:p>
          <a:p>
            <a:r>
              <a:rPr lang="it-IT" sz="2800" b="1" dirty="0" smtClean="0"/>
              <a:t>(&gt;50% Termoelettrica = </a:t>
            </a:r>
            <a:r>
              <a:rPr lang="it-IT" sz="2800" b="1" dirty="0" err="1" smtClean="0"/>
              <a:t>comb</a:t>
            </a:r>
            <a:r>
              <a:rPr lang="it-IT" sz="2800" b="1" dirty="0" smtClean="0"/>
              <a:t>. fossili)</a:t>
            </a:r>
            <a:endParaRPr lang="it-IT" sz="2800" b="1" dirty="0"/>
          </a:p>
        </p:txBody>
      </p:sp>
      <p:sp>
        <p:nvSpPr>
          <p:cNvPr id="5" name="CasellaDiTesto 4"/>
          <p:cNvSpPr txBox="1"/>
          <p:nvPr/>
        </p:nvSpPr>
        <p:spPr>
          <a:xfrm>
            <a:off x="134634" y="5877272"/>
            <a:ext cx="8964488" cy="954107"/>
          </a:xfrm>
          <a:prstGeom prst="rect">
            <a:avLst/>
          </a:prstGeom>
          <a:noFill/>
        </p:spPr>
        <p:txBody>
          <a:bodyPr wrap="square" rtlCol="0">
            <a:spAutoFit/>
          </a:bodyPr>
          <a:lstStyle/>
          <a:p>
            <a:r>
              <a:rPr lang="it-IT" sz="2800" b="1" i="1" dirty="0" smtClean="0">
                <a:solidFill>
                  <a:srgbClr val="002060"/>
                </a:solidFill>
              </a:rPr>
              <a:t>NUOVA POTENZA RINNOVABILE PREVISTA ~7 </a:t>
            </a:r>
            <a:r>
              <a:rPr lang="it-IT" sz="2800" b="1" i="1" dirty="0" err="1" smtClean="0">
                <a:solidFill>
                  <a:srgbClr val="002060"/>
                </a:solidFill>
              </a:rPr>
              <a:t>Gwe</a:t>
            </a:r>
            <a:r>
              <a:rPr lang="it-IT" sz="2800" b="1" i="1" dirty="0" smtClean="0">
                <a:solidFill>
                  <a:srgbClr val="002060"/>
                </a:solidFill>
              </a:rPr>
              <a:t> !</a:t>
            </a:r>
          </a:p>
          <a:p>
            <a:r>
              <a:rPr lang="it-IT" sz="2800" b="1" i="1" dirty="0" smtClean="0">
                <a:solidFill>
                  <a:srgbClr val="002060"/>
                </a:solidFill>
              </a:rPr>
              <a:t>STABILITA’ DI RETE E DI SERVIZIO?</a:t>
            </a:r>
            <a:endParaRPr lang="it-IT" sz="2800" b="1" i="1" dirty="0">
              <a:solidFill>
                <a:srgbClr val="002060"/>
              </a:solidFill>
            </a:endParaRPr>
          </a:p>
        </p:txBody>
      </p:sp>
      <p:sp>
        <p:nvSpPr>
          <p:cNvPr id="6" name="CasellaDiTesto 5"/>
          <p:cNvSpPr txBox="1"/>
          <p:nvPr/>
        </p:nvSpPr>
        <p:spPr>
          <a:xfrm>
            <a:off x="8460432" y="5485316"/>
            <a:ext cx="756084" cy="369332"/>
          </a:xfrm>
          <a:prstGeom prst="rect">
            <a:avLst/>
          </a:prstGeom>
          <a:noFill/>
        </p:spPr>
        <p:txBody>
          <a:bodyPr wrap="square" rtlCol="0">
            <a:spAutoFit/>
          </a:bodyPr>
          <a:lstStyle/>
          <a:p>
            <a:r>
              <a:rPr lang="it-IT" b="1" dirty="0" smtClean="0"/>
              <a:t>Fig. 2 </a:t>
            </a:r>
            <a:endParaRPr lang="it-IT" b="1" dirty="0"/>
          </a:p>
        </p:txBody>
      </p:sp>
      <p:sp>
        <p:nvSpPr>
          <p:cNvPr id="7" name="Segnaposto numero diapositiva 6"/>
          <p:cNvSpPr>
            <a:spLocks noGrp="1"/>
          </p:cNvSpPr>
          <p:nvPr>
            <p:ph type="sldNum" sz="quarter" idx="12"/>
          </p:nvPr>
        </p:nvSpPr>
        <p:spPr/>
        <p:txBody>
          <a:bodyPr/>
          <a:lstStyle/>
          <a:p>
            <a:fld id="{A0815D8A-9B39-4465-83FF-4C5E212D4A14}" type="slidenum">
              <a:rPr lang="it-IT" smtClean="0"/>
              <a:t>3</a:t>
            </a:fld>
            <a:endParaRPr lang="it-IT"/>
          </a:p>
        </p:txBody>
      </p:sp>
    </p:spTree>
    <p:extLst>
      <p:ext uri="{BB962C8B-B14F-4D97-AF65-F5344CB8AC3E}">
        <p14:creationId xmlns:p14="http://schemas.microsoft.com/office/powerpoint/2010/main" val="335918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23528" y="230845"/>
            <a:ext cx="3008313" cy="1499766"/>
          </a:xfrm>
        </p:spPr>
        <p:txBody>
          <a:bodyPr>
            <a:normAutofit fontScale="90000"/>
          </a:bodyPr>
          <a:lstStyle/>
          <a:p>
            <a:r>
              <a:rPr lang="it-IT" dirty="0" smtClean="0"/>
              <a:t/>
            </a:r>
            <a:br>
              <a:rPr lang="it-IT" dirty="0" smtClean="0"/>
            </a:br>
            <a:r>
              <a:rPr lang="it-IT" dirty="0" smtClean="0"/>
              <a:t>Perché FOTOVOLTAICO?</a:t>
            </a:r>
            <a:br>
              <a:rPr lang="it-IT" dirty="0" smtClean="0"/>
            </a:br>
            <a:r>
              <a:rPr lang="it-IT" dirty="0" smtClean="0"/>
              <a:t>SE NON QUI, DOVE?</a:t>
            </a:r>
            <a:br>
              <a:rPr lang="it-IT" dirty="0" smtClean="0"/>
            </a:br>
            <a:r>
              <a:rPr lang="it-IT" dirty="0" smtClean="0"/>
              <a:t>SE NON ORA, QUANDO?</a:t>
            </a:r>
            <a:br>
              <a:rPr lang="it-IT" dirty="0" smtClean="0"/>
            </a:br>
            <a:r>
              <a:rPr lang="it-IT" dirty="0" smtClean="0"/>
              <a:t/>
            </a:r>
            <a:br>
              <a:rPr lang="it-IT" dirty="0" smtClean="0"/>
            </a:br>
            <a:endParaRPr lang="it-IT" dirty="0"/>
          </a:p>
        </p:txBody>
      </p:sp>
      <p:sp>
        <p:nvSpPr>
          <p:cNvPr id="5" name="Segnaposto testo 4"/>
          <p:cNvSpPr>
            <a:spLocks noGrp="1"/>
          </p:cNvSpPr>
          <p:nvPr>
            <p:ph type="body" sz="half" idx="2"/>
          </p:nvPr>
        </p:nvSpPr>
        <p:spPr>
          <a:xfrm>
            <a:off x="268505" y="1443508"/>
            <a:ext cx="3456384" cy="4691063"/>
          </a:xfrm>
        </p:spPr>
        <p:txBody>
          <a:bodyPr>
            <a:noAutofit/>
          </a:bodyPr>
          <a:lstStyle/>
          <a:p>
            <a:pPr>
              <a:spcBef>
                <a:spcPts val="0"/>
              </a:spcBef>
            </a:pPr>
            <a:r>
              <a:rPr lang="it-IT" sz="2000" b="1" dirty="0" smtClean="0"/>
              <a:t>«Il sistema elettrico europeo è interconnesso: un problema sugli scambi energetici nell’area dei Balcani si ripercuote sull’intero continente.   …..    </a:t>
            </a:r>
          </a:p>
          <a:p>
            <a:pPr>
              <a:spcBef>
                <a:spcPts val="0"/>
              </a:spcBef>
            </a:pPr>
            <a:r>
              <a:rPr lang="it-IT" sz="2000" b="1" dirty="0" smtClean="0"/>
              <a:t>Al sistema elettrico dei prossimi decenni si pongono numerose sfide per mantenere la frequenza stabile, e con essa l’affidabilità della</a:t>
            </a:r>
          </a:p>
          <a:p>
            <a:pPr>
              <a:spcBef>
                <a:spcPts val="0"/>
              </a:spcBef>
            </a:pPr>
            <a:r>
              <a:rPr lang="it-IT" sz="2000" b="1" dirty="0" smtClean="0"/>
              <a:t>fornitura, tramite risorse affidabili ed economiche».</a:t>
            </a:r>
          </a:p>
          <a:p>
            <a:pPr>
              <a:spcBef>
                <a:spcPts val="0"/>
              </a:spcBef>
            </a:pPr>
            <a:r>
              <a:rPr lang="it-IT" sz="2000" b="1" dirty="0" smtClean="0"/>
              <a:t>Fonte:</a:t>
            </a:r>
          </a:p>
          <a:p>
            <a:pPr>
              <a:spcBef>
                <a:spcPts val="0"/>
              </a:spcBef>
            </a:pPr>
            <a:r>
              <a:rPr lang="it-IT" sz="2000" dirty="0" smtClean="0">
                <a:hlinkClick r:id="rId3"/>
              </a:rPr>
              <a:t>https://dossierse-archivio.it/images/2018/04/DossieRSE_4.pdf</a:t>
            </a:r>
            <a:r>
              <a:rPr lang="it-IT" sz="2000" dirty="0" smtClean="0"/>
              <a:t> </a:t>
            </a:r>
            <a:endParaRPr lang="it-IT" sz="2000" dirty="0"/>
          </a:p>
        </p:txBody>
      </p:sp>
      <p:pic>
        <p:nvPicPr>
          <p:cNvPr id="6" name="Segnaposto contenuto 5" descr="irragiamentoItalia.pn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30628" y="273050"/>
            <a:ext cx="4600594" cy="5853113"/>
          </a:xfrm>
          <a:prstGeom prst="rect">
            <a:avLst/>
          </a:prstGeom>
          <a:noFill/>
          <a:ln w="12700">
            <a:solidFill>
              <a:srgbClr val="000000"/>
            </a:solidFill>
            <a:miter lim="800000"/>
            <a:headEnd/>
            <a:tailEnd/>
          </a:ln>
          <a:extLst/>
        </p:spPr>
      </p:pic>
      <p:cxnSp>
        <p:nvCxnSpPr>
          <p:cNvPr id="8" name="Connettore 2 7"/>
          <p:cNvCxnSpPr/>
          <p:nvPr/>
        </p:nvCxnSpPr>
        <p:spPr>
          <a:xfrm>
            <a:off x="2706843" y="849428"/>
            <a:ext cx="2052228"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2714973" y="836712"/>
            <a:ext cx="504056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2745243" y="836712"/>
            <a:ext cx="4176464" cy="4536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Segnaposto numero diapositiva 6"/>
          <p:cNvSpPr>
            <a:spLocks noGrp="1"/>
          </p:cNvSpPr>
          <p:nvPr>
            <p:ph type="sldNum" sz="quarter" idx="12"/>
          </p:nvPr>
        </p:nvSpPr>
        <p:spPr/>
        <p:txBody>
          <a:bodyPr/>
          <a:lstStyle/>
          <a:p>
            <a:fld id="{A0815D8A-9B39-4465-83FF-4C5E212D4A14}" type="slidenum">
              <a:rPr lang="it-IT" smtClean="0"/>
              <a:t>4</a:t>
            </a:fld>
            <a:endParaRPr lang="it-IT"/>
          </a:p>
        </p:txBody>
      </p:sp>
    </p:spTree>
    <p:extLst>
      <p:ext uri="{BB962C8B-B14F-4D97-AF65-F5344CB8AC3E}">
        <p14:creationId xmlns:p14="http://schemas.microsoft.com/office/powerpoint/2010/main" val="2938407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3"/>
          <a:stretch>
            <a:fillRect/>
          </a:stretch>
        </p:blipFill>
        <p:spPr>
          <a:xfrm>
            <a:off x="107504" y="116632"/>
            <a:ext cx="4896544" cy="3096344"/>
          </a:xfrm>
          <a:prstGeom prst="rect">
            <a:avLst/>
          </a:prstGeom>
        </p:spPr>
      </p:pic>
      <p:pic>
        <p:nvPicPr>
          <p:cNvPr id="4" name="Immagine 3"/>
          <p:cNvPicPr/>
          <p:nvPr/>
        </p:nvPicPr>
        <p:blipFill>
          <a:blip r:embed="rId4"/>
          <a:stretch>
            <a:fillRect/>
          </a:stretch>
        </p:blipFill>
        <p:spPr>
          <a:xfrm>
            <a:off x="4139952" y="3140968"/>
            <a:ext cx="4848200" cy="3294112"/>
          </a:xfrm>
          <a:prstGeom prst="rect">
            <a:avLst/>
          </a:prstGeom>
        </p:spPr>
      </p:pic>
      <p:sp>
        <p:nvSpPr>
          <p:cNvPr id="5" name="CasellaDiTesto 4"/>
          <p:cNvSpPr txBox="1"/>
          <p:nvPr/>
        </p:nvSpPr>
        <p:spPr>
          <a:xfrm>
            <a:off x="5896339" y="1007697"/>
            <a:ext cx="2897938" cy="1631216"/>
          </a:xfrm>
          <a:prstGeom prst="rect">
            <a:avLst/>
          </a:prstGeom>
          <a:noFill/>
        </p:spPr>
        <p:txBody>
          <a:bodyPr wrap="square" rtlCol="0">
            <a:spAutoFit/>
          </a:bodyPr>
          <a:lstStyle/>
          <a:p>
            <a:r>
              <a:rPr lang="it-IT" sz="2000" b="1" dirty="0" smtClean="0"/>
              <a:t>(100 MW HYDRO) : 7 ORE AL GIORNO DI POTENZA PER ENERGIA , REGOLAZIONE RETE e SERVIZIO ELETTRICO</a:t>
            </a:r>
            <a:endParaRPr lang="it-IT" sz="2000" b="1" dirty="0"/>
          </a:p>
        </p:txBody>
      </p:sp>
      <p:sp>
        <p:nvSpPr>
          <p:cNvPr id="6" name="Freccia in giù 5"/>
          <p:cNvSpPr/>
          <p:nvPr/>
        </p:nvSpPr>
        <p:spPr>
          <a:xfrm rot="5400000">
            <a:off x="5184067" y="1499269"/>
            <a:ext cx="576065"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51520" y="3356862"/>
            <a:ext cx="3113962" cy="2862322"/>
          </a:xfrm>
          <a:prstGeom prst="rect">
            <a:avLst/>
          </a:prstGeom>
          <a:noFill/>
        </p:spPr>
        <p:txBody>
          <a:bodyPr wrap="square" rtlCol="0">
            <a:spAutoFit/>
          </a:bodyPr>
          <a:lstStyle/>
          <a:p>
            <a:r>
              <a:rPr lang="it-IT" sz="2000" b="1" dirty="0" smtClean="0"/>
              <a:t>(300/400 MW FOTOV.) : </a:t>
            </a:r>
          </a:p>
          <a:p>
            <a:r>
              <a:rPr lang="it-IT" sz="2000" b="1" dirty="0" smtClean="0"/>
              <a:t>10-15 ORE AL GIORNO DI POMPAGGIO CON ENERGIA RINNOVABILE , PRODOTTA, MESSA IN RETE E CONSUMATA DI GIORNO,  MA RIPRESA DALLA RETE E UTILIZZATA DURANTE LA NOTTE</a:t>
            </a:r>
            <a:endParaRPr lang="it-IT" sz="2000" b="1" dirty="0"/>
          </a:p>
        </p:txBody>
      </p:sp>
      <p:sp>
        <p:nvSpPr>
          <p:cNvPr id="8" name="Freccia in giù 7"/>
          <p:cNvSpPr/>
          <p:nvPr/>
        </p:nvSpPr>
        <p:spPr>
          <a:xfrm rot="16200000">
            <a:off x="3425253" y="4362960"/>
            <a:ext cx="576065" cy="850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3365482" y="116632"/>
            <a:ext cx="5622670" cy="830997"/>
          </a:xfrm>
          <a:prstGeom prst="rect">
            <a:avLst/>
          </a:prstGeom>
          <a:noFill/>
        </p:spPr>
        <p:txBody>
          <a:bodyPr wrap="square" rtlCol="0">
            <a:spAutoFit/>
          </a:bodyPr>
          <a:lstStyle/>
          <a:p>
            <a:r>
              <a:rPr lang="it-IT" sz="2400" b="1" i="1" dirty="0" smtClean="0">
                <a:solidFill>
                  <a:srgbClr val="C00000"/>
                </a:solidFill>
              </a:rPr>
              <a:t>UNA POSSIBILE SVOLTA INTEGRANDO IDROELETTRICO E FOTOVOLTAICO?</a:t>
            </a:r>
            <a:endParaRPr lang="it-IT" sz="2400" b="1" i="1" dirty="0">
              <a:solidFill>
                <a:srgbClr val="C00000"/>
              </a:solidFill>
            </a:endParaRPr>
          </a:p>
        </p:txBody>
      </p:sp>
      <p:sp>
        <p:nvSpPr>
          <p:cNvPr id="10" name="CasellaDiTesto 9"/>
          <p:cNvSpPr txBox="1"/>
          <p:nvPr/>
        </p:nvSpPr>
        <p:spPr>
          <a:xfrm>
            <a:off x="171635" y="6027003"/>
            <a:ext cx="5622670" cy="830997"/>
          </a:xfrm>
          <a:prstGeom prst="rect">
            <a:avLst/>
          </a:prstGeom>
          <a:noFill/>
        </p:spPr>
        <p:txBody>
          <a:bodyPr wrap="square" rtlCol="0">
            <a:spAutoFit/>
          </a:bodyPr>
          <a:lstStyle/>
          <a:p>
            <a:r>
              <a:rPr lang="it-IT" sz="2400" b="1" i="1" dirty="0" smtClean="0">
                <a:solidFill>
                  <a:srgbClr val="C00000"/>
                </a:solidFill>
              </a:rPr>
              <a:t>SI PUO’SVILUPPARE ULTERIORE </a:t>
            </a:r>
          </a:p>
          <a:p>
            <a:r>
              <a:rPr lang="it-IT" sz="2400" b="1" i="1" dirty="0" smtClean="0">
                <a:solidFill>
                  <a:srgbClr val="C00000"/>
                </a:solidFill>
              </a:rPr>
              <a:t>POTENZA REGOLATRICE A SPESE DEL SOLE !</a:t>
            </a:r>
            <a:endParaRPr lang="it-IT" sz="2400" i="1" dirty="0">
              <a:solidFill>
                <a:srgbClr val="C00000"/>
              </a:solidFill>
            </a:endParaRPr>
          </a:p>
        </p:txBody>
      </p:sp>
      <p:sp>
        <p:nvSpPr>
          <p:cNvPr id="11" name="Segnaposto numero diapositiva 10"/>
          <p:cNvSpPr>
            <a:spLocks noGrp="1"/>
          </p:cNvSpPr>
          <p:nvPr>
            <p:ph type="sldNum" sz="quarter" idx="12"/>
          </p:nvPr>
        </p:nvSpPr>
        <p:spPr/>
        <p:txBody>
          <a:bodyPr/>
          <a:lstStyle/>
          <a:p>
            <a:fld id="{A0815D8A-9B39-4465-83FF-4C5E212D4A14}" type="slidenum">
              <a:rPr lang="it-IT" smtClean="0"/>
              <a:t>5</a:t>
            </a:fld>
            <a:endParaRPr lang="it-IT"/>
          </a:p>
        </p:txBody>
      </p:sp>
    </p:spTree>
    <p:extLst>
      <p:ext uri="{BB962C8B-B14F-4D97-AF65-F5344CB8AC3E}">
        <p14:creationId xmlns:p14="http://schemas.microsoft.com/office/powerpoint/2010/main" val="106153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64" y="1484784"/>
            <a:ext cx="897604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49464" y="188640"/>
            <a:ext cx="8887032" cy="1200329"/>
          </a:xfrm>
          <a:prstGeom prst="rect">
            <a:avLst/>
          </a:prstGeom>
          <a:solidFill>
            <a:srgbClr val="FFFF00"/>
          </a:solidFill>
        </p:spPr>
        <p:txBody>
          <a:bodyPr wrap="square">
            <a:spAutoFit/>
          </a:bodyPr>
          <a:lstStyle/>
          <a:p>
            <a:r>
              <a:rPr lang="it-IT" sz="2400" b="1" dirty="0" smtClean="0"/>
              <a:t>Programma di Riferimento preliminare per Pompaggio 100 MW (per Soluzione in Caverna – Per soluzione a </a:t>
            </a:r>
            <a:r>
              <a:rPr lang="it-IT" sz="2400" b="1" dirty="0" err="1" smtClean="0"/>
              <a:t>Pié</a:t>
            </a:r>
            <a:r>
              <a:rPr lang="it-IT" sz="2400" b="1" dirty="0" smtClean="0"/>
              <a:t> di Diga il programma si riduce ) </a:t>
            </a:r>
            <a:endParaRPr lang="it-IT" sz="2400" b="1" dirty="0"/>
          </a:p>
        </p:txBody>
      </p:sp>
      <p:sp>
        <p:nvSpPr>
          <p:cNvPr id="4" name="Segnaposto numero diapositiva 3"/>
          <p:cNvSpPr>
            <a:spLocks noGrp="1"/>
          </p:cNvSpPr>
          <p:nvPr>
            <p:ph type="sldNum" sz="quarter" idx="12"/>
          </p:nvPr>
        </p:nvSpPr>
        <p:spPr/>
        <p:txBody>
          <a:bodyPr/>
          <a:lstStyle/>
          <a:p>
            <a:fld id="{A0815D8A-9B39-4465-83FF-4C5E212D4A14}" type="slidenum">
              <a:rPr lang="it-IT" smtClean="0"/>
              <a:t>6</a:t>
            </a:fld>
            <a:endParaRPr lang="it-IT"/>
          </a:p>
        </p:txBody>
      </p:sp>
    </p:spTree>
    <p:extLst>
      <p:ext uri="{BB962C8B-B14F-4D97-AF65-F5344CB8AC3E}">
        <p14:creationId xmlns:p14="http://schemas.microsoft.com/office/powerpoint/2010/main" val="1344797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3">
            <a:extLst>
              <a:ext uri="{28A0092B-C50C-407E-A947-70E740481C1C}">
                <a14:useLocalDpi xmlns:a14="http://schemas.microsoft.com/office/drawing/2010/main" val="0"/>
              </a:ext>
            </a:extLst>
          </a:blip>
          <a:srcRect/>
          <a:stretch>
            <a:fillRect/>
          </a:stretch>
        </p:blipFill>
        <p:spPr bwMode="auto">
          <a:xfrm>
            <a:off x="114092" y="620688"/>
            <a:ext cx="8962077" cy="6120680"/>
          </a:xfrm>
          <a:prstGeom prst="rect">
            <a:avLst/>
          </a:prstGeom>
          <a:noFill/>
          <a:ln>
            <a:noFill/>
          </a:ln>
        </p:spPr>
      </p:pic>
      <p:sp>
        <p:nvSpPr>
          <p:cNvPr id="4" name="Rettangolo 3"/>
          <p:cNvSpPr/>
          <p:nvPr/>
        </p:nvSpPr>
        <p:spPr>
          <a:xfrm>
            <a:off x="114091" y="20523"/>
            <a:ext cx="8962077" cy="430887"/>
          </a:xfrm>
          <a:prstGeom prst="rect">
            <a:avLst/>
          </a:prstGeom>
          <a:solidFill>
            <a:srgbClr val="92D050"/>
          </a:solidFill>
        </p:spPr>
        <p:txBody>
          <a:bodyPr wrap="square">
            <a:spAutoFit/>
          </a:bodyPr>
          <a:lstStyle/>
          <a:p>
            <a:r>
              <a:rPr lang="it-IT" sz="2200" b="1" dirty="0" smtClean="0"/>
              <a:t>Programma di Riferimento preliminare Per Fotovoltaico  300/400 MW</a:t>
            </a:r>
            <a:endParaRPr lang="it-IT" sz="2200" b="1" dirty="0"/>
          </a:p>
        </p:txBody>
      </p:sp>
      <p:sp>
        <p:nvSpPr>
          <p:cNvPr id="5" name="Segnaposto numero diapositiva 4"/>
          <p:cNvSpPr>
            <a:spLocks noGrp="1"/>
          </p:cNvSpPr>
          <p:nvPr>
            <p:ph type="sldNum" sz="quarter" idx="12"/>
          </p:nvPr>
        </p:nvSpPr>
        <p:spPr/>
        <p:txBody>
          <a:bodyPr/>
          <a:lstStyle/>
          <a:p>
            <a:fld id="{A0815D8A-9B39-4465-83FF-4C5E212D4A14}" type="slidenum">
              <a:rPr lang="it-IT" smtClean="0"/>
              <a:t>7</a:t>
            </a:fld>
            <a:endParaRPr lang="it-IT"/>
          </a:p>
        </p:txBody>
      </p:sp>
    </p:spTree>
    <p:extLst>
      <p:ext uri="{BB962C8B-B14F-4D97-AF65-F5344CB8AC3E}">
        <p14:creationId xmlns:p14="http://schemas.microsoft.com/office/powerpoint/2010/main" val="2918740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 y="692696"/>
            <a:ext cx="903680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14091" y="20523"/>
            <a:ext cx="8962077" cy="769441"/>
          </a:xfrm>
          <a:prstGeom prst="rect">
            <a:avLst/>
          </a:prstGeom>
          <a:solidFill>
            <a:srgbClr val="00B0F0"/>
          </a:solidFill>
        </p:spPr>
        <p:txBody>
          <a:bodyPr wrap="square">
            <a:spAutoFit/>
          </a:bodyPr>
          <a:lstStyle/>
          <a:p>
            <a:r>
              <a:rPr lang="it-IT" sz="2200" b="1" dirty="0" smtClean="0"/>
              <a:t>Necessità di Progetti Ottimizzati per ridurre Costi di Investimento, facilitare bancabilità, contenere costi produzione e quindi i prezzi dell’energia</a:t>
            </a:r>
            <a:endParaRPr lang="it-IT" sz="2200" b="1" dirty="0"/>
          </a:p>
        </p:txBody>
      </p:sp>
      <p:sp>
        <p:nvSpPr>
          <p:cNvPr id="5" name="Segnaposto numero diapositiva 4"/>
          <p:cNvSpPr>
            <a:spLocks noGrp="1"/>
          </p:cNvSpPr>
          <p:nvPr>
            <p:ph type="sldNum" sz="quarter" idx="12"/>
          </p:nvPr>
        </p:nvSpPr>
        <p:spPr/>
        <p:txBody>
          <a:bodyPr/>
          <a:lstStyle/>
          <a:p>
            <a:fld id="{A0815D8A-9B39-4465-83FF-4C5E212D4A14}" type="slidenum">
              <a:rPr lang="it-IT" smtClean="0"/>
              <a:t>8</a:t>
            </a:fld>
            <a:endParaRPr lang="it-IT"/>
          </a:p>
        </p:txBody>
      </p:sp>
    </p:spTree>
    <p:extLst>
      <p:ext uri="{BB962C8B-B14F-4D97-AF65-F5344CB8AC3E}">
        <p14:creationId xmlns:p14="http://schemas.microsoft.com/office/powerpoint/2010/main" val="2091195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3050"/>
            <a:ext cx="3008313" cy="1427758"/>
          </a:xfrm>
        </p:spPr>
        <p:txBody>
          <a:bodyPr>
            <a:noAutofit/>
          </a:bodyPr>
          <a:lstStyle/>
          <a:p>
            <a:r>
              <a:rPr lang="it-IT" sz="2400" dirty="0" smtClean="0"/>
              <a:t>Le 7 Opzioni Analizzate con prezzi del kWh prossimi all’Attuale Mercato</a:t>
            </a:r>
            <a:endParaRPr lang="it-IT" sz="2400" dirty="0"/>
          </a:p>
        </p:txBody>
      </p:sp>
      <p:sp>
        <p:nvSpPr>
          <p:cNvPr id="5" name="Segnaposto testo 4"/>
          <p:cNvSpPr>
            <a:spLocks noGrp="1"/>
          </p:cNvSpPr>
          <p:nvPr>
            <p:ph type="body" sz="half" idx="2"/>
          </p:nvPr>
        </p:nvSpPr>
        <p:spPr>
          <a:xfrm>
            <a:off x="179512" y="1700808"/>
            <a:ext cx="3744416" cy="4691063"/>
          </a:xfrm>
        </p:spPr>
        <p:txBody>
          <a:bodyPr>
            <a:noAutofit/>
          </a:bodyPr>
          <a:lstStyle/>
          <a:p>
            <a:r>
              <a:rPr lang="it-IT" sz="1600" b="1" dirty="0" smtClean="0"/>
              <a:t>Sono state simulate 7 diverse opzioni d’impianto riportate nei riepiloghi 1 e 2 di seguito. L’opzioni 1 può esistere solo in abbinamento con la 2 o la 3. </a:t>
            </a:r>
          </a:p>
          <a:p>
            <a:r>
              <a:rPr lang="it-IT" sz="1600" b="1" dirty="0" smtClean="0"/>
              <a:t>Per ciascuna di essa è stata eseguita una analisi economica ed una analisi simulativa di redditività.</a:t>
            </a:r>
          </a:p>
          <a:p>
            <a:r>
              <a:rPr lang="it-IT" sz="1600" b="1" dirty="0" smtClean="0"/>
              <a:t> In assenza di un vero progetto ingegneristico i risultati nei riepiloghi 1 e 2 e nelle altre tabelle hanno solo valore indicativo preliminare.</a:t>
            </a:r>
          </a:p>
          <a:p>
            <a:r>
              <a:rPr lang="it-IT" sz="1600" b="1" dirty="0" smtClean="0"/>
              <a:t>Per realizzare 100 MW di idroelettrico (con pompaggio notturno, servizio diurno di 7 ore, ~1,5 Mm</a:t>
            </a:r>
            <a:r>
              <a:rPr lang="it-IT" sz="1600" b="1" baseline="30000" dirty="0" smtClean="0"/>
              <a:t>3</a:t>
            </a:r>
            <a:r>
              <a:rPr lang="it-IT" sz="1600" b="1" dirty="0" smtClean="0"/>
              <a:t> di bacino)   occorrono 300 MW di fotovoltaico su 450 ettari di terreno (equivalente ad un’area di 2,1x2,1 km).</a:t>
            </a:r>
          </a:p>
          <a:p>
            <a:endParaRPr lang="it-IT" sz="1600" b="1" dirty="0" smtClean="0"/>
          </a:p>
          <a:p>
            <a:r>
              <a:rPr lang="it-IT" sz="1800" b="1" dirty="0" smtClean="0"/>
              <a:t>DIFFICILMENTE BANCABILI</a:t>
            </a:r>
            <a:endParaRPr lang="it-IT" sz="1800" b="1" dirty="0"/>
          </a:p>
        </p:txBody>
      </p:sp>
      <p:pic>
        <p:nvPicPr>
          <p:cNvPr id="6" name="Segnaposto contenuto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7778" y="273050"/>
            <a:ext cx="4630686" cy="6252294"/>
          </a:xfrm>
          <a:prstGeom prst="rect">
            <a:avLst/>
          </a:prstGeom>
          <a:noFill/>
        </p:spPr>
      </p:pic>
      <p:sp>
        <p:nvSpPr>
          <p:cNvPr id="4" name="Segnaposto numero diapositiva 3"/>
          <p:cNvSpPr>
            <a:spLocks noGrp="1"/>
          </p:cNvSpPr>
          <p:nvPr>
            <p:ph type="sldNum" sz="quarter" idx="12"/>
          </p:nvPr>
        </p:nvSpPr>
        <p:spPr/>
        <p:txBody>
          <a:bodyPr/>
          <a:lstStyle/>
          <a:p>
            <a:fld id="{A0815D8A-9B39-4465-83FF-4C5E212D4A14}" type="slidenum">
              <a:rPr lang="it-IT" smtClean="0"/>
              <a:t>9</a:t>
            </a:fld>
            <a:endParaRPr lang="it-IT"/>
          </a:p>
        </p:txBody>
      </p:sp>
    </p:spTree>
    <p:extLst>
      <p:ext uri="{BB962C8B-B14F-4D97-AF65-F5344CB8AC3E}">
        <p14:creationId xmlns:p14="http://schemas.microsoft.com/office/powerpoint/2010/main" val="963524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2214</TotalTime>
  <Words>2926</Words>
  <Application>Microsoft Office PowerPoint</Application>
  <PresentationFormat>Presentazione su schermo (4:3)</PresentationFormat>
  <Paragraphs>174</Paragraphs>
  <Slides>24</Slides>
  <Notes>22</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«HYDRO SOLAR POWER PROJECTS» : PERCHE’?</vt:lpstr>
      <vt:lpstr>Presentazione standard di PowerPoint</vt:lpstr>
      <vt:lpstr>Presentazione standard di PowerPoint</vt:lpstr>
      <vt:lpstr> Perché FOTOVOLTAICO? SE NON QUI, DOVE? SE NON ORA, QUANDO?  </vt:lpstr>
      <vt:lpstr>Presentazione standard di PowerPoint</vt:lpstr>
      <vt:lpstr>Presentazione standard di PowerPoint</vt:lpstr>
      <vt:lpstr>Presentazione standard di PowerPoint</vt:lpstr>
      <vt:lpstr>Presentazione standard di PowerPoint</vt:lpstr>
      <vt:lpstr>Le 7 Opzioni Analizzate con prezzi del kWh prossimi all’Attuale Mercato</vt:lpstr>
      <vt:lpstr>Le stesse 7 Opzioni Analizzate con prezzi del kWh più alti all’Attuale Mercato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Conclusioni</vt:lpstr>
      <vt:lpstr>Presentazione standard di PowerPoint</vt:lpstr>
      <vt:lpstr>Presentazione standard di PowerPoint</vt:lpstr>
      <vt:lpstr>Presentazione standard di PowerPoint</vt:lpstr>
      <vt:lpstr>GRAZIE PER L’ATTENZIONE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39329</dc:creator>
  <cp:lastModifiedBy>39329</cp:lastModifiedBy>
  <cp:revision>125</cp:revision>
  <dcterms:created xsi:type="dcterms:W3CDTF">2023-09-22T10:58:11Z</dcterms:created>
  <dcterms:modified xsi:type="dcterms:W3CDTF">2023-10-11T09:41:16Z</dcterms:modified>
</cp:coreProperties>
</file>