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5"/>
  </p:notesMasterIdLst>
  <p:sldIdLst>
    <p:sldId id="269" r:id="rId5"/>
    <p:sldId id="288" r:id="rId6"/>
    <p:sldId id="308" r:id="rId7"/>
    <p:sldId id="289" r:id="rId8"/>
    <p:sldId id="336" r:id="rId9"/>
    <p:sldId id="286" r:id="rId10"/>
    <p:sldId id="290" r:id="rId11"/>
    <p:sldId id="337" r:id="rId12"/>
    <p:sldId id="338" r:id="rId13"/>
    <p:sldId id="261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peaker 3 slides" id="{03284B12-AEF5-4440-AAA3-07728B5016F5}">
          <p14:sldIdLst>
            <p14:sldId id="269"/>
            <p14:sldId id="288"/>
            <p14:sldId id="308"/>
            <p14:sldId id="289"/>
            <p14:sldId id="336"/>
            <p14:sldId id="286"/>
            <p14:sldId id="290"/>
            <p14:sldId id="337"/>
            <p14:sldId id="338"/>
            <p14:sldId id="2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ini Katriina (LUKE)" initials="S(" lastIdx="2" clrIdx="0">
    <p:extLst>
      <p:ext uri="{19B8F6BF-5375-455C-9EA6-DF929625EA0E}">
        <p15:presenceInfo xmlns:p15="http://schemas.microsoft.com/office/powerpoint/2012/main" userId="S::katriina.soini_luke.fi#ext#@liveunibo.onmicrosoft.com::570496f0-d5de-44b8-b8b0-b908b83e8775" providerId="AD"/>
      </p:ext>
    </p:extLst>
  </p:cmAuthor>
  <p:cmAuthor id="2" name="Teresa Carlone" initials="TC" lastIdx="1" clrIdx="1">
    <p:extLst>
      <p:ext uri="{19B8F6BF-5375-455C-9EA6-DF929625EA0E}">
        <p15:presenceInfo xmlns:p15="http://schemas.microsoft.com/office/powerpoint/2012/main" userId="S::teresa.carlone2@unibo.it::f6ba57b2-b0ad-4413-8959-fdfd12d3245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C4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4" d="100"/>
          <a:sy n="84" d="100"/>
        </p:scale>
        <p:origin x="610" y="24"/>
      </p:cViewPr>
      <p:guideLst>
        <p:guide orient="horz" pos="213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732D6-6E77-4B60-B58F-63C2FFD82ACF}" type="datetimeFigureOut">
              <a:rPr lang="en-DE" smtClean="0"/>
              <a:t>12/14/2020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8EA3F7-9430-47E0-A614-80376BF0FB6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1092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2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9376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04D17-507C-4AFE-AE0A-616C9C5706F0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3323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45C29-5AB3-46D4-B1AF-712CD71DA234}" type="datetimeFigureOut">
              <a:rPr lang="en-DE" smtClean="0"/>
              <a:t>12/14/2020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323A0-0FFA-426B-971D-EA9E93D8EAE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08479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45C29-5AB3-46D4-B1AF-712CD71DA234}" type="datetimeFigureOut">
              <a:rPr lang="en-DE" smtClean="0"/>
              <a:t>12/14/2020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323A0-0FFA-426B-971D-EA9E93D8EAE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38026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45C29-5AB3-46D4-B1AF-712CD71DA234}" type="datetimeFigureOut">
              <a:rPr lang="en-DE" smtClean="0"/>
              <a:t>12/14/2020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323A0-0FFA-426B-971D-EA9E93D8EAE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10382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45C29-5AB3-46D4-B1AF-712CD71DA234}" type="datetimeFigureOut">
              <a:rPr lang="en-DE" smtClean="0"/>
              <a:t>12/14/2020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323A0-0FFA-426B-971D-EA9E93D8EAE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0590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45C29-5AB3-46D4-B1AF-712CD71DA234}" type="datetimeFigureOut">
              <a:rPr lang="en-DE" smtClean="0"/>
              <a:t>12/14/2020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323A0-0FFA-426B-971D-EA9E93D8EAE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2284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45C29-5AB3-46D4-B1AF-712CD71DA234}" type="datetimeFigureOut">
              <a:rPr lang="en-DE" smtClean="0"/>
              <a:t>12/14/2020</a:t>
            </a:fld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323A0-0FFA-426B-971D-EA9E93D8EAE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35463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45C29-5AB3-46D4-B1AF-712CD71DA234}" type="datetimeFigureOut">
              <a:rPr lang="en-DE" smtClean="0"/>
              <a:t>12/14/2020</a:t>
            </a:fld>
            <a:endParaRPr lang="en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323A0-0FFA-426B-971D-EA9E93D8EAE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22396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45C29-5AB3-46D4-B1AF-712CD71DA234}" type="datetimeFigureOut">
              <a:rPr lang="en-DE" smtClean="0"/>
              <a:t>12/14/2020</a:t>
            </a:fld>
            <a:endParaRPr lang="en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323A0-0FFA-426B-971D-EA9E93D8EAE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94399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45C29-5AB3-46D4-B1AF-712CD71DA234}" type="datetimeFigureOut">
              <a:rPr lang="en-DE" smtClean="0"/>
              <a:t>12/14/2020</a:t>
            </a:fld>
            <a:endParaRPr lang="en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323A0-0FFA-426B-971D-EA9E93D8EAE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94292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45C29-5AB3-46D4-B1AF-712CD71DA234}" type="datetimeFigureOut">
              <a:rPr lang="en-DE" smtClean="0"/>
              <a:t>12/14/2020</a:t>
            </a:fld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323A0-0FFA-426B-971D-EA9E93D8EAE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52644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45C29-5AB3-46D4-B1AF-712CD71DA234}" type="datetimeFigureOut">
              <a:rPr lang="en-DE" smtClean="0"/>
              <a:t>12/14/2020</a:t>
            </a:fld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323A0-0FFA-426B-971D-EA9E93D8EAE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35356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45C29-5AB3-46D4-B1AF-712CD71DA234}" type="datetimeFigureOut">
              <a:rPr lang="en-DE" smtClean="0"/>
              <a:t>12/14/2020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323A0-0FFA-426B-971D-EA9E93D8EAE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25057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OPERANDUM_EU" TargetMode="External"/><Relationship Id="rId13" Type="http://schemas.openxmlformats.org/officeDocument/2006/relationships/hyperlink" Target="http://www.itcnet.gr/" TargetMode="External"/><Relationship Id="rId3" Type="http://schemas.openxmlformats.org/officeDocument/2006/relationships/image" Target="../media/image30.jpeg"/><Relationship Id="rId7" Type="http://schemas.openxmlformats.org/officeDocument/2006/relationships/hyperlink" Target="http://www.operandum-project.eu/" TargetMode="External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2.jpeg"/><Relationship Id="rId10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openxmlformats.org/officeDocument/2006/relationships/hyperlink" Target="https://www.facebook.com/OPERANDUMproject" TargetMode="External"/><Relationship Id="rId14" Type="http://schemas.openxmlformats.org/officeDocument/2006/relationships/hyperlink" Target="http://facebook.com/itcnetg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.png"/><Relationship Id="rId7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.png"/><Relationship Id="rId7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6.png"/><Relationship Id="rId5" Type="http://schemas.openxmlformats.org/officeDocument/2006/relationships/image" Target="../media/image2.jpeg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4" descr="Εικόνα που περιέχει υπαίθριος, βουνό, νερό, ποτάμι&#10;&#10;Περιγραφή που δημιουργήθηκε αυτόματα">
            <a:extLst>
              <a:ext uri="{FF2B5EF4-FFF2-40B4-BE49-F238E27FC236}">
                <a16:creationId xmlns:a16="http://schemas.microsoft.com/office/drawing/2014/main" id="{3454940F-34A3-4466-826F-E942B9F56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8"/>
            <a:ext cx="9144000" cy="6931850"/>
          </a:xfrm>
          <a:prstGeom prst="rect">
            <a:avLst/>
          </a:prstGeom>
        </p:spPr>
      </p:pic>
      <p:sp>
        <p:nvSpPr>
          <p:cNvPr id="129" name="Google Shape;129;p16"/>
          <p:cNvSpPr/>
          <p:nvPr/>
        </p:nvSpPr>
        <p:spPr>
          <a:xfrm>
            <a:off x="-1023" y="5409063"/>
            <a:ext cx="7701596" cy="1515519"/>
          </a:xfrm>
          <a:prstGeom prst="rect">
            <a:avLst/>
          </a:prstGeom>
          <a:solidFill>
            <a:schemeClr val="bg2">
              <a:lumMod val="10000"/>
              <a:alpha val="7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34C4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6"/>
          <p:cNvSpPr txBox="1"/>
          <p:nvPr/>
        </p:nvSpPr>
        <p:spPr>
          <a:xfrm>
            <a:off x="222558" y="5431563"/>
            <a:ext cx="7738636" cy="1094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/>
            <a:r>
              <a:rPr lang="nl-NL" sz="2800" b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OAL Greece </a:t>
            </a:r>
          </a:p>
          <a:p>
            <a:pPr marL="342900" indent="-342900"/>
            <a:r>
              <a:rPr lang="nl-NL" sz="2200" b="1" i="1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Co-developing NBS against Flood and Water Scarcity</a:t>
            </a:r>
            <a:endParaRPr lang="el-GR" sz="2200" i="1" dirty="0">
              <a:solidFill>
                <a:schemeClr val="lt1"/>
              </a:solidFill>
            </a:endParaRPr>
          </a:p>
          <a:p>
            <a:pPr marL="342900" indent="-342900"/>
            <a:r>
              <a:rPr lang="nl-NL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Prof. Dr.-Ing. Michael Loupis</a:t>
            </a:r>
            <a:endParaRPr lang="nl-NL" dirty="0">
              <a:solidFill>
                <a:schemeClr val="lt1"/>
              </a:solidFill>
              <a:latin typeface="Arial"/>
              <a:cs typeface="Arial"/>
            </a:endParaRPr>
          </a:p>
          <a:p>
            <a:pPr marL="342900" indent="-342900">
              <a:buClr>
                <a:schemeClr val="lt1"/>
              </a:buClr>
              <a:buSzPts val="4400"/>
            </a:pPr>
            <a:r>
              <a:rPr lang="nl-NL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17/12/2020</a:t>
            </a:r>
            <a:endParaRPr lang="nl-NL" dirty="0">
              <a:solidFill>
                <a:schemeClr val="lt1"/>
              </a:solidFill>
              <a:latin typeface="Arial"/>
              <a:cs typeface="Arial"/>
            </a:endParaRPr>
          </a:p>
          <a:p>
            <a:pPr marL="342900" marR="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Noto Sans Symbols"/>
              <a:buNone/>
            </a:pPr>
            <a:endParaRPr dirty="0">
              <a:latin typeface="Fira Sans" panose="020B0503050000020004" pitchFamily="34" charset="0"/>
            </a:endParaRPr>
          </a:p>
        </p:txBody>
      </p:sp>
      <p:sp>
        <p:nvSpPr>
          <p:cNvPr id="132" name="Google Shape;132;p16"/>
          <p:cNvSpPr txBox="1">
            <a:spLocks noGrp="1"/>
          </p:cNvSpPr>
          <p:nvPr>
            <p:ph type="sldNum" idx="12"/>
          </p:nvPr>
        </p:nvSpPr>
        <p:spPr>
          <a:xfrm>
            <a:off x="6905625" y="647075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>
                <a:solidFill>
                  <a:schemeClr val="lt1"/>
                </a:solidFill>
              </a:rPr>
              <a:t>1</a:t>
            </a:fld>
            <a:endParaRPr dirty="0">
              <a:solidFill>
                <a:schemeClr val="lt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B62A8C-43F3-4565-B428-75F212548D78}"/>
              </a:ext>
            </a:extLst>
          </p:cNvPr>
          <p:cNvSpPr/>
          <p:nvPr/>
        </p:nvSpPr>
        <p:spPr>
          <a:xfrm>
            <a:off x="2810941" y="190169"/>
            <a:ext cx="184731" cy="369332"/>
          </a:xfrm>
          <a:prstGeom prst="rect">
            <a:avLst/>
          </a:prstGeom>
          <a:ln>
            <a:noFill/>
          </a:ln>
        </p:spPr>
        <p:txBody>
          <a:bodyPr wrap="none" lIns="91440" tIns="45720" rIns="91440" bIns="45720" anchor="t">
            <a:spAutoFit/>
          </a:bodyPr>
          <a:lstStyle/>
          <a:p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Εικόνα 5" descr="Εικόνα που περιέχει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CA7686EA-BE50-4F03-A0DB-05B251304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573" y="81511"/>
            <a:ext cx="1371600" cy="4554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39A5A4-3AC3-4960-B701-A8C3F1E65C9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7" y="81511"/>
            <a:ext cx="1420578" cy="130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89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0B97954E-F96A-4C3D-987F-7A5E2222C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0" y="37306"/>
            <a:ext cx="9094259" cy="6820694"/>
          </a:xfrm>
          <a:prstGeom prst="rect">
            <a:avLst/>
          </a:prstGeom>
        </p:spPr>
      </p:pic>
      <p:sp>
        <p:nvSpPr>
          <p:cNvPr id="6" name="8 CuadroTexto"/>
          <p:cNvSpPr txBox="1"/>
          <p:nvPr/>
        </p:nvSpPr>
        <p:spPr>
          <a:xfrm>
            <a:off x="2855112" y="4476977"/>
            <a:ext cx="5495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4000" b="1" i="1" dirty="0">
                <a:solidFill>
                  <a:srgbClr val="34C4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es-ES" sz="4000" b="1" i="1" dirty="0">
              <a:solidFill>
                <a:srgbClr val="34C4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326107"/>
            <a:ext cx="9144000" cy="533400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60" y="6441757"/>
            <a:ext cx="447675" cy="299085"/>
          </a:xfrm>
          <a:prstGeom prst="rect">
            <a:avLst/>
          </a:prstGeom>
          <a:noFill/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525635" y="6392912"/>
            <a:ext cx="662776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This project has received funding from the European Union’s Horizon 2020 research and innovation programme under grant agreement No 776848.</a:t>
            </a:r>
            <a:br>
              <a:rPr lang="nl-NL" sz="80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nl-NL" sz="80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</a:t>
            </a:r>
            <a:r>
              <a:rPr lang="nl-NL" sz="80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publication</a:t>
            </a:r>
            <a:r>
              <a:rPr lang="nl-NL" sz="80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80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reflects</a:t>
            </a:r>
            <a:r>
              <a:rPr lang="nl-NL" sz="80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80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only</a:t>
            </a:r>
            <a:r>
              <a:rPr lang="nl-NL" sz="80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80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nl-NL" sz="80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80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authors</a:t>
            </a:r>
            <a:r>
              <a:rPr lang="nl-NL" sz="80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’ views </a:t>
            </a:r>
            <a:r>
              <a:rPr lang="nl-NL" sz="80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</a:t>
            </a:r>
            <a:r>
              <a:rPr lang="nl-NL" sz="80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80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nl-NL" sz="80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European Union is </a:t>
            </a:r>
            <a:r>
              <a:rPr lang="nl-NL" sz="80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not</a:t>
            </a:r>
            <a:r>
              <a:rPr lang="nl-NL" sz="80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80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liable</a:t>
            </a:r>
            <a:r>
              <a:rPr lang="nl-NL" sz="80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80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</a:t>
            </a:r>
            <a:r>
              <a:rPr lang="nl-NL" sz="80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80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any</a:t>
            </a:r>
            <a:r>
              <a:rPr lang="nl-NL" sz="80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80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use</a:t>
            </a:r>
            <a:r>
              <a:rPr lang="nl-NL" sz="80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80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that</a:t>
            </a:r>
            <a:r>
              <a:rPr lang="nl-NL" sz="80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80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may</a:t>
            </a:r>
            <a:r>
              <a:rPr lang="nl-NL" sz="80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80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</a:t>
            </a:r>
            <a:r>
              <a:rPr lang="nl-NL" sz="80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made of </a:t>
            </a:r>
            <a:r>
              <a:rPr lang="nl-NL" sz="80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nl-NL" sz="80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information </a:t>
            </a:r>
            <a:r>
              <a:rPr lang="nl-NL" sz="80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contained</a:t>
            </a:r>
            <a:r>
              <a:rPr lang="nl-NL" sz="80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80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therein</a:t>
            </a:r>
            <a:r>
              <a:rPr lang="nl-NL" sz="80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sz="80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7" name="Εικόνα 5" descr="Εικόνα που περιέχει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BB160CF1-0CA5-4B0D-8F51-44F2DB0EC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8639" y="800877"/>
            <a:ext cx="3886776" cy="12907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239FBDE-042C-45EF-8449-68241F4A3EAD}"/>
              </a:ext>
            </a:extLst>
          </p:cNvPr>
          <p:cNvGrpSpPr/>
          <p:nvPr/>
        </p:nvGrpSpPr>
        <p:grpSpPr>
          <a:xfrm>
            <a:off x="488315" y="1377527"/>
            <a:ext cx="2986872" cy="3870683"/>
            <a:chOff x="918378" y="2056429"/>
            <a:chExt cx="2986872" cy="387068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378" y="2056429"/>
              <a:ext cx="2986872" cy="2822677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6D8F9DF-4C3B-4815-9562-472419CE5148}"/>
                </a:ext>
              </a:extLst>
            </p:cNvPr>
            <p:cNvGrpSpPr/>
            <p:nvPr/>
          </p:nvGrpSpPr>
          <p:grpSpPr>
            <a:xfrm>
              <a:off x="1368909" y="4915425"/>
              <a:ext cx="2407026" cy="1011687"/>
              <a:chOff x="1014275" y="5301020"/>
              <a:chExt cx="3182880" cy="1011687"/>
            </a:xfrm>
          </p:grpSpPr>
          <p:sp>
            <p:nvSpPr>
              <p:cNvPr id="23" name="TextBox 1"/>
              <p:cNvSpPr txBox="1"/>
              <p:nvPr/>
            </p:nvSpPr>
            <p:spPr>
              <a:xfrm>
                <a:off x="1412726" y="5301020"/>
                <a:ext cx="2784429" cy="10116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200000"/>
                  </a:lnSpc>
                </a:pPr>
                <a:r>
                  <a:rPr lang="en-GB" sz="1050" dirty="0">
                    <a:solidFill>
                      <a:srgbClr val="34C4F2"/>
                    </a:solidFill>
                    <a:latin typeface="Arial" panose="020B0604020202020204" pitchFamily="34" charset="0"/>
                    <a:cs typeface="Arial" panose="020B0604020202020204" pitchFamily="34" charset="0"/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www.operandum-project.eu</a:t>
                </a:r>
                <a:endParaRPr lang="en-GB" sz="1050" dirty="0">
                  <a:solidFill>
                    <a:srgbClr val="34C4F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1050" dirty="0">
                    <a:solidFill>
                      <a:srgbClr val="34C4F2"/>
                    </a:solidFill>
                    <a:latin typeface="Arial" panose="020B0604020202020204" pitchFamily="34" charset="0"/>
                    <a:cs typeface="Arial" panose="020B0604020202020204" pitchFamily="34" charset="0"/>
                    <a:hlinkClick r:id="rId8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@OPERANDUM_EU</a:t>
                </a:r>
                <a:endParaRPr lang="en-US" sz="1050" dirty="0">
                  <a:solidFill>
                    <a:srgbClr val="34C4F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GB" sz="1050" dirty="0" err="1">
                    <a:solidFill>
                      <a:srgbClr val="34C4F2"/>
                    </a:solidFill>
                    <a:latin typeface="Arial" panose="020B0604020202020204" pitchFamily="34" charset="0"/>
                    <a:cs typeface="Arial" panose="020B0604020202020204" pitchFamily="34" charset="0"/>
                    <a:hlinkClick r:id="rId9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OPERANDUMproject</a:t>
                </a:r>
                <a:endParaRPr lang="en-GB" sz="1050" dirty="0">
                  <a:solidFill>
                    <a:srgbClr val="34C4F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026" name="Picture 2" descr="Image result for www icon">
                <a:extLst>
                  <a:ext uri="{FF2B5EF4-FFF2-40B4-BE49-F238E27FC236}">
                    <a16:creationId xmlns:a16="http://schemas.microsoft.com/office/drawing/2014/main" id="{1CD61BC3-3E50-4AC6-9430-D7749DEBD2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4275" y="5388600"/>
                <a:ext cx="376267" cy="2744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Image result for twitter icon">
                <a:extLst>
                  <a:ext uri="{FF2B5EF4-FFF2-40B4-BE49-F238E27FC236}">
                    <a16:creationId xmlns:a16="http://schemas.microsoft.com/office/drawing/2014/main" id="{AD03DADA-C6BF-4B1E-AED4-A19B2D222C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0480" y="5721460"/>
                <a:ext cx="291179" cy="2744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Image result for facebook icon">
                <a:extLst>
                  <a:ext uri="{FF2B5EF4-FFF2-40B4-BE49-F238E27FC236}">
                    <a16:creationId xmlns:a16="http://schemas.microsoft.com/office/drawing/2014/main" id="{9E97BDE3-FB93-4E18-9A5A-91D49C722B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7215" y="6047357"/>
                <a:ext cx="274444" cy="2254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CBA9B4B-8CD3-4C41-9F0F-B7CC1E5193E9}"/>
              </a:ext>
            </a:extLst>
          </p:cNvPr>
          <p:cNvSpPr txBox="1"/>
          <p:nvPr/>
        </p:nvSpPr>
        <p:spPr>
          <a:xfrm>
            <a:off x="4494543" y="2230009"/>
            <a:ext cx="416569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Innovative Technologies Centre</a:t>
            </a:r>
          </a:p>
          <a:p>
            <a:endParaRPr lang="en-US" sz="2400" b="1" dirty="0"/>
          </a:p>
          <a:p>
            <a:pPr algn="ctr"/>
            <a:r>
              <a:rPr lang="en-US" sz="1400" b="1" dirty="0">
                <a:solidFill>
                  <a:srgbClr val="0070C0"/>
                </a:solidFill>
                <a:hlinkClick r:id="rId13"/>
              </a:rPr>
              <a:t>http://www.itcnet.gr</a:t>
            </a:r>
            <a:endParaRPr lang="en-US" sz="1400" b="1" dirty="0">
              <a:solidFill>
                <a:srgbClr val="0070C0"/>
              </a:solidFill>
            </a:endParaRPr>
          </a:p>
          <a:p>
            <a:pPr algn="ctr"/>
            <a:endParaRPr lang="en-US" sz="1400" b="1" dirty="0">
              <a:solidFill>
                <a:srgbClr val="0070C0"/>
              </a:solidFill>
            </a:endParaRPr>
          </a:p>
          <a:p>
            <a:pPr algn="ctr"/>
            <a:r>
              <a:rPr lang="en-US" sz="1400" b="1" dirty="0">
                <a:solidFill>
                  <a:srgbClr val="0070C0"/>
                </a:solidFill>
                <a:hlinkClick r:id="rId14"/>
              </a:rPr>
              <a:t>http://facebook.com/itcnetgr</a:t>
            </a:r>
            <a:endParaRPr lang="en-US" sz="1400" b="1" dirty="0">
              <a:solidFill>
                <a:srgbClr val="0070C0"/>
              </a:solidFill>
            </a:endParaRPr>
          </a:p>
          <a:p>
            <a:pPr algn="ctr"/>
            <a:endParaRPr lang="en-US" sz="1400" b="1" dirty="0">
              <a:solidFill>
                <a:srgbClr val="0070C0"/>
              </a:solidFill>
            </a:endParaRPr>
          </a:p>
          <a:p>
            <a:pPr algn="ctr"/>
            <a:r>
              <a:rPr lang="en-US" sz="1400" b="1" dirty="0">
                <a:solidFill>
                  <a:srgbClr val="0070C0"/>
                </a:solidFill>
              </a:rPr>
              <a:t> </a:t>
            </a:r>
          </a:p>
          <a:p>
            <a:pPr algn="ctr"/>
            <a:endParaRPr lang="el-GR" sz="1400" b="1" dirty="0">
              <a:solidFill>
                <a:srgbClr val="0070C0"/>
              </a:solidFill>
            </a:endParaRPr>
          </a:p>
        </p:txBody>
      </p:sp>
      <p:pic>
        <p:nvPicPr>
          <p:cNvPr id="18" name="Picture 2" descr="Image result for www icon">
            <a:extLst>
              <a:ext uri="{FF2B5EF4-FFF2-40B4-BE49-F238E27FC236}">
                <a16:creationId xmlns:a16="http://schemas.microsoft.com/office/drawing/2014/main" id="{5B39A83A-67F2-45C2-A198-85FCE7FB1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526" y="2999087"/>
            <a:ext cx="284549" cy="27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Image result for facebook icon">
            <a:extLst>
              <a:ext uri="{FF2B5EF4-FFF2-40B4-BE49-F238E27FC236}">
                <a16:creationId xmlns:a16="http://schemas.microsoft.com/office/drawing/2014/main" id="{466AB51E-8876-4B4F-AAE9-9FADD412D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980" y="3447468"/>
            <a:ext cx="207546" cy="22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24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5127425-86F2-485A-AD57-F48CA74BE6BC}"/>
              </a:ext>
            </a:extLst>
          </p:cNvPr>
          <p:cNvSpPr/>
          <p:nvPr/>
        </p:nvSpPr>
        <p:spPr>
          <a:xfrm>
            <a:off x="0" y="6409678"/>
            <a:ext cx="9144000" cy="455859"/>
          </a:xfrm>
          <a:prstGeom prst="rect">
            <a:avLst/>
          </a:prstGeom>
          <a:solidFill>
            <a:srgbClr val="34C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34C4F2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FDD156A-8C23-4A79-B51D-9437D0167B4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67" y="6491363"/>
            <a:ext cx="447675" cy="299085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7859AE8-1937-454B-A2EF-6AE8E8FE960A}"/>
              </a:ext>
            </a:extLst>
          </p:cNvPr>
          <p:cNvSpPr txBox="1"/>
          <p:nvPr/>
        </p:nvSpPr>
        <p:spPr>
          <a:xfrm>
            <a:off x="716142" y="6482316"/>
            <a:ext cx="1495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EU funded project</a:t>
            </a:r>
            <a:br>
              <a:rPr lang="en-US" sz="800" dirty="0">
                <a:solidFill>
                  <a:schemeClr val="bg1"/>
                </a:solidFill>
              </a:rPr>
            </a:br>
            <a:r>
              <a:rPr lang="en-GB" sz="8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GA no. </a:t>
            </a:r>
            <a:r>
              <a:rPr lang="en-GB" sz="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776848</a:t>
            </a:r>
            <a:endParaRPr lang="nl-NL" sz="80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A9BF2C-C468-412B-AA63-64DA08225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5" y="133247"/>
            <a:ext cx="900000" cy="7370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88B4D03-50C5-45CF-95FB-00DBED5C468A}"/>
              </a:ext>
            </a:extLst>
          </p:cNvPr>
          <p:cNvSpPr/>
          <p:nvPr/>
        </p:nvSpPr>
        <p:spPr>
          <a:xfrm>
            <a:off x="2011246" y="440229"/>
            <a:ext cx="4724370" cy="64633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de-DE" sz="3600" dirty="0" err="1">
                <a:solidFill>
                  <a:srgbClr val="34C4F2"/>
                </a:solidFill>
                <a:latin typeface="Arial"/>
                <a:cs typeface="Calibri"/>
              </a:rPr>
              <a:t>Sperchios</a:t>
            </a:r>
            <a:r>
              <a:rPr lang="de-DE" sz="3600" dirty="0">
                <a:solidFill>
                  <a:srgbClr val="34C4F2"/>
                </a:solidFill>
                <a:latin typeface="Arial"/>
                <a:cs typeface="Calibri"/>
              </a:rPr>
              <a:t> River </a:t>
            </a:r>
            <a:r>
              <a:rPr lang="de-DE" sz="3600" dirty="0" err="1">
                <a:solidFill>
                  <a:srgbClr val="34C4F2"/>
                </a:solidFill>
                <a:latin typeface="Arial"/>
                <a:cs typeface="Calibri"/>
              </a:rPr>
              <a:t>Basin</a:t>
            </a:r>
            <a:endParaRPr lang="de-DE" sz="3600" dirty="0">
              <a:solidFill>
                <a:srgbClr val="34C4F2"/>
              </a:solidFill>
              <a:latin typeface="Arial"/>
              <a:cs typeface="Calibri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6DD459F-200B-4CF0-BE37-3E726C88C7DA}"/>
              </a:ext>
            </a:extLst>
          </p:cNvPr>
          <p:cNvCxnSpPr>
            <a:cxnSpLocks/>
          </p:cNvCxnSpPr>
          <p:nvPr/>
        </p:nvCxnSpPr>
        <p:spPr>
          <a:xfrm>
            <a:off x="2104008" y="1086560"/>
            <a:ext cx="7039992" cy="0"/>
          </a:xfrm>
          <a:prstGeom prst="line">
            <a:avLst/>
          </a:prstGeom>
          <a:ln w="38100">
            <a:solidFill>
              <a:srgbClr val="34C4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C54B055-9A25-45EA-839F-4EE4795B5E67}"/>
              </a:ext>
            </a:extLst>
          </p:cNvPr>
          <p:cNvSpPr txBox="1"/>
          <p:nvPr/>
        </p:nvSpPr>
        <p:spPr>
          <a:xfrm>
            <a:off x="1266825" y="2047875"/>
            <a:ext cx="66008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rial"/>
              <a:cs typeface="Arial"/>
            </a:endParaRPr>
          </a:p>
        </p:txBody>
      </p:sp>
      <p:pic>
        <p:nvPicPr>
          <p:cNvPr id="3" name="Εικόνα 5" descr="Εικόνα που περιέχει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C062A305-5B43-45B6-9B05-B642A793C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1" y="1499490"/>
            <a:ext cx="4350850" cy="4350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B5839F-DDBF-4E22-8F2B-BED3041D4912}"/>
              </a:ext>
            </a:extLst>
          </p:cNvPr>
          <p:cNvSpPr txBox="1"/>
          <p:nvPr/>
        </p:nvSpPr>
        <p:spPr>
          <a:xfrm>
            <a:off x="4481015" y="3425860"/>
            <a:ext cx="4662985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a typeface="+mn-lt"/>
                <a:cs typeface="+mn-lt"/>
              </a:rPr>
              <a:t>OAL Greece is located in Central Greece. It embraces the basin of </a:t>
            </a:r>
            <a:r>
              <a:rPr lang="en-GB" dirty="0" err="1">
                <a:ea typeface="+mn-lt"/>
                <a:cs typeface="+mn-lt"/>
              </a:rPr>
              <a:t>Sperchios</a:t>
            </a:r>
            <a:r>
              <a:rPr lang="en-GB" dirty="0">
                <a:ea typeface="+mn-lt"/>
                <a:cs typeface="+mn-lt"/>
              </a:rPr>
              <a:t> river, covering an area of approximately </a:t>
            </a:r>
            <a:r>
              <a:rPr lang="en-GB" b="1" dirty="0">
                <a:ea typeface="+mn-lt"/>
                <a:cs typeface="+mn-lt"/>
              </a:rPr>
              <a:t>1700 km</a:t>
            </a:r>
            <a:r>
              <a:rPr lang="en-GB" b="1" baseline="30000" dirty="0">
                <a:ea typeface="+mn-lt"/>
                <a:cs typeface="+mn-lt"/>
              </a:rPr>
              <a:t>2</a:t>
            </a:r>
            <a:r>
              <a:rPr lang="en-GB" dirty="0">
                <a:ea typeface="+mn-lt"/>
                <a:cs typeface="+mn-lt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a typeface="+mn-lt"/>
                <a:cs typeface="+mn-lt"/>
              </a:rPr>
              <a:t>The main hydro-meteorological risks relevant to our OAL are fluvial </a:t>
            </a:r>
            <a:r>
              <a:rPr lang="en-GB" b="1" dirty="0">
                <a:ea typeface="+mn-lt"/>
                <a:cs typeface="+mn-lt"/>
              </a:rPr>
              <a:t>Flooding </a:t>
            </a:r>
            <a:r>
              <a:rPr lang="en-GB" dirty="0">
                <a:ea typeface="+mn-lt"/>
                <a:cs typeface="+mn-lt"/>
              </a:rPr>
              <a:t>and seasonal </a:t>
            </a:r>
            <a:r>
              <a:rPr lang="en-GB" b="1" dirty="0">
                <a:ea typeface="+mn-lt"/>
                <a:cs typeface="+mn-lt"/>
              </a:rPr>
              <a:t>Water Scarcity</a:t>
            </a:r>
            <a:endParaRPr lang="el-GR" dirty="0"/>
          </a:p>
        </p:txBody>
      </p:sp>
      <p:pic>
        <p:nvPicPr>
          <p:cNvPr id="10" name="Εικόνα 11" descr="Εικόνα που περιέχει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1B122E77-7091-4859-9450-A75707490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7575" y="1231199"/>
            <a:ext cx="5619750" cy="1976022"/>
          </a:xfrm>
          <a:prstGeom prst="rect">
            <a:avLst/>
          </a:prstGeom>
        </p:spPr>
      </p:pic>
      <p:pic>
        <p:nvPicPr>
          <p:cNvPr id="14" name="Εικόνα 5" descr="Εικόνα που περιέχει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8557D274-7DD7-4352-9A26-097619825D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2400" y="1897"/>
            <a:ext cx="1371600" cy="45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75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9AC9961-2609-486C-B584-839517FA7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49673"/>
            <a:ext cx="7886700" cy="44557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ea typeface="+mn-lt"/>
                <a:cs typeface="+mn-lt"/>
              </a:rPr>
              <a:t>In OAL Greece, we had to consider several parameters in order to co-design and co-deploy the NBS solutions that would </a:t>
            </a:r>
            <a:r>
              <a:rPr lang="en-US" sz="1800" b="1" dirty="0">
                <a:ea typeface="+mn-lt"/>
                <a:cs typeface="+mn-lt"/>
              </a:rPr>
              <a:t>effectively</a:t>
            </a:r>
            <a:r>
              <a:rPr lang="en-US" sz="1800" dirty="0">
                <a:ea typeface="+mn-lt"/>
                <a:cs typeface="+mn-lt"/>
              </a:rPr>
              <a:t> and </a:t>
            </a:r>
            <a:r>
              <a:rPr lang="en-US" sz="1800" b="1" dirty="0">
                <a:ea typeface="+mn-lt"/>
                <a:cs typeface="+mn-lt"/>
              </a:rPr>
              <a:t>simultaneously</a:t>
            </a:r>
            <a:r>
              <a:rPr lang="en-US" sz="1800" dirty="0">
                <a:ea typeface="+mn-lt"/>
                <a:cs typeface="+mn-lt"/>
              </a:rPr>
              <a:t> mitigate the risks resulting from flood and water scarcity. </a:t>
            </a:r>
            <a:endParaRPr lang="el-GR" sz="1800" dirty="0">
              <a:ea typeface="+mn-lt"/>
              <a:cs typeface="+mn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cs typeface="Calibri" panose="020F0502020204030204"/>
            </a:endParaRPr>
          </a:p>
          <a:p>
            <a:pPr marL="0" indent="0">
              <a:buNone/>
            </a:pPr>
            <a:endParaRPr lang="el-GR" dirty="0">
              <a:cs typeface="Calibri" panose="020F0502020204030204"/>
            </a:endParaRPr>
          </a:p>
        </p:txBody>
      </p:sp>
      <p:pic>
        <p:nvPicPr>
          <p:cNvPr id="5" name="Picture 10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9417E9E6-C1E8-426B-85C5-C9E8A531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4" y="37130"/>
            <a:ext cx="900000" cy="737069"/>
          </a:xfrm>
          <a:prstGeom prst="rect">
            <a:avLst/>
          </a:prstGeom>
        </p:spPr>
      </p:pic>
      <p:sp>
        <p:nvSpPr>
          <p:cNvPr id="9" name="Rectangle 14">
            <a:extLst>
              <a:ext uri="{FF2B5EF4-FFF2-40B4-BE49-F238E27FC236}">
                <a16:creationId xmlns:a16="http://schemas.microsoft.com/office/drawing/2014/main" id="{D144C0AA-1809-4C2C-AC68-773819656C20}"/>
              </a:ext>
            </a:extLst>
          </p:cNvPr>
          <p:cNvSpPr/>
          <p:nvPr/>
        </p:nvSpPr>
        <p:spPr>
          <a:xfrm>
            <a:off x="2477971" y="430704"/>
            <a:ext cx="4185761" cy="64633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de-DE" sz="3600">
                <a:solidFill>
                  <a:srgbClr val="34C4F2"/>
                </a:solidFill>
                <a:latin typeface="Arial"/>
                <a:cs typeface="Calibri"/>
              </a:rPr>
              <a:t>Co-Designing NBS 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C82F717-B22C-407C-A301-B6FF9E29B37F}"/>
              </a:ext>
            </a:extLst>
          </p:cNvPr>
          <p:cNvSpPr/>
          <p:nvPr/>
        </p:nvSpPr>
        <p:spPr>
          <a:xfrm>
            <a:off x="0" y="6409678"/>
            <a:ext cx="9144000" cy="455859"/>
          </a:xfrm>
          <a:prstGeom prst="rect">
            <a:avLst/>
          </a:prstGeom>
          <a:solidFill>
            <a:srgbClr val="34C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34C4F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2A7E77-5291-4F7C-8DB6-51FEF2071E28}"/>
              </a:ext>
            </a:extLst>
          </p:cNvPr>
          <p:cNvSpPr txBox="1"/>
          <p:nvPr/>
        </p:nvSpPr>
        <p:spPr>
          <a:xfrm>
            <a:off x="716142" y="6482316"/>
            <a:ext cx="1495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EU funded project</a:t>
            </a:r>
            <a:br>
              <a:rPr lang="en-US" sz="800">
                <a:solidFill>
                  <a:schemeClr val="bg1"/>
                </a:solidFill>
              </a:rPr>
            </a:br>
            <a:r>
              <a:rPr lang="en-GB" sz="80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GA no. </a:t>
            </a:r>
            <a:r>
              <a:rPr lang="en-GB" sz="80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776848</a:t>
            </a:r>
            <a:endParaRPr lang="nl-NL" sz="800">
              <a:solidFill>
                <a:schemeClr val="bg1"/>
              </a:solidFill>
            </a:endParaRPr>
          </a:p>
        </p:txBody>
      </p:sp>
      <p:pic>
        <p:nvPicPr>
          <p:cNvPr id="15" name="Picture 17">
            <a:extLst>
              <a:ext uri="{FF2B5EF4-FFF2-40B4-BE49-F238E27FC236}">
                <a16:creationId xmlns:a16="http://schemas.microsoft.com/office/drawing/2014/main" id="{7E79587C-C6F0-49FF-A803-1AA41EEE9D9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67" y="6491363"/>
            <a:ext cx="447675" cy="299085"/>
          </a:xfrm>
          <a:prstGeom prst="rect">
            <a:avLst/>
          </a:prstGeom>
          <a:noFill/>
        </p:spPr>
      </p:pic>
      <p:pic>
        <p:nvPicPr>
          <p:cNvPr id="16" name="Εικόνα 16" descr="Εικόνα που περιέχει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0084C0CB-9EBF-4872-8304-EF2038D80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475" y="2185859"/>
            <a:ext cx="6886575" cy="20100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9E62D6B-2474-4DDE-9DBA-0892855D82F6}"/>
              </a:ext>
            </a:extLst>
          </p:cNvPr>
          <p:cNvSpPr txBox="1"/>
          <p:nvPr/>
        </p:nvSpPr>
        <p:spPr>
          <a:xfrm rot="-2100000">
            <a:off x="178150" y="3004372"/>
            <a:ext cx="895350" cy="3788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l-GR" err="1">
                <a:solidFill>
                  <a:srgbClr val="FF0000"/>
                </a:solidFill>
              </a:rPr>
              <a:t>Where</a:t>
            </a:r>
            <a:endParaRPr lang="el-GR">
              <a:solidFill>
                <a:srgbClr val="FF0000"/>
              </a:solidFill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942874-0F73-464D-B34E-A4F5B09C15FE}"/>
              </a:ext>
            </a:extLst>
          </p:cNvPr>
          <p:cNvSpPr txBox="1"/>
          <p:nvPr/>
        </p:nvSpPr>
        <p:spPr>
          <a:xfrm>
            <a:off x="1104900" y="4305299"/>
            <a:ext cx="700187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1600" dirty="0">
                <a:ea typeface="+mn-lt"/>
                <a:cs typeface="+mn-lt"/>
              </a:rPr>
              <a:t>Creation of water retention measures, which will fill with water during flood events. The water in the reservoir can be used during periods of water scarcity.</a:t>
            </a:r>
            <a:endParaRPr lang="en-GB" sz="1600" dirty="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GB" sz="1600" dirty="0">
                <a:ea typeface="+mn-lt"/>
                <a:cs typeface="+mn-lt"/>
              </a:rPr>
              <a:t>Creation of sequential small ponds inside the riverbed, by expanding the riverbed itself and increasing the depth of the river.</a:t>
            </a:r>
            <a:endParaRPr lang="en-GB" sz="1600" dirty="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GB" sz="1600" dirty="0">
                <a:ea typeface="+mn-lt"/>
                <a:cs typeface="+mn-lt"/>
              </a:rPr>
              <a:t>Re-use of </a:t>
            </a:r>
            <a:r>
              <a:rPr lang="en-GB" sz="1600" dirty="0" err="1">
                <a:ea typeface="+mn-lt"/>
                <a:cs typeface="+mn-lt"/>
              </a:rPr>
              <a:t>Sperchios</a:t>
            </a:r>
            <a:r>
              <a:rPr lang="en-GB" sz="1600" dirty="0">
                <a:ea typeface="+mn-lt"/>
                <a:cs typeface="+mn-lt"/>
              </a:rPr>
              <a:t>’ old riverbed,  which was by-passed as a result of previous flood mitigation measures.</a:t>
            </a:r>
            <a:endParaRPr lang="en-GB" sz="1600" dirty="0">
              <a:cs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36E104-DB4D-4867-9652-276E2C7E924F}"/>
              </a:ext>
            </a:extLst>
          </p:cNvPr>
          <p:cNvSpPr txBox="1"/>
          <p:nvPr/>
        </p:nvSpPr>
        <p:spPr>
          <a:xfrm rot="-2040000">
            <a:off x="285750" y="4791075"/>
            <a:ext cx="8667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l-GR" err="1">
                <a:solidFill>
                  <a:srgbClr val="FF0000"/>
                </a:solidFill>
              </a:rPr>
              <a:t>Which</a:t>
            </a:r>
            <a:endParaRPr lang="el-GR">
              <a:solidFill>
                <a:srgbClr val="FF0000"/>
              </a:solidFill>
              <a:cs typeface="Calibri"/>
            </a:endParaRPr>
          </a:p>
        </p:txBody>
      </p:sp>
      <p:pic>
        <p:nvPicPr>
          <p:cNvPr id="14" name="Εικόνα 5" descr="Εικόνα που περιέχει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31607A4D-0833-45E7-BF2B-034B9B82D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0" y="0"/>
            <a:ext cx="1371600" cy="45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279E1A-7DE3-41EF-A7A0-87C4BD669630}"/>
              </a:ext>
            </a:extLst>
          </p:cNvPr>
          <p:cNvSpPr txBox="1"/>
          <p:nvPr/>
        </p:nvSpPr>
        <p:spPr>
          <a:xfrm>
            <a:off x="236562" y="1266825"/>
            <a:ext cx="8561696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en-US" dirty="0">
              <a:cs typeface="Calibri"/>
            </a:endParaRPr>
          </a:p>
          <a:p>
            <a:pPr algn="just"/>
            <a:r>
              <a:rPr lang="en-US" sz="2000" dirty="0">
                <a:ea typeface="+mn-lt"/>
                <a:cs typeface="+mn-lt"/>
              </a:rPr>
              <a:t>For the most critical parameters such as: the ideal location (Where), the type and efficacy of the solution (Which) and time related issues (When), the OAL research team organized a series of consultations both with the </a:t>
            </a:r>
            <a:r>
              <a:rPr lang="en-US" sz="2000" b="1" dirty="0">
                <a:ea typeface="+mn-lt"/>
                <a:cs typeface="+mn-lt"/>
              </a:rPr>
              <a:t>local community </a:t>
            </a:r>
            <a:r>
              <a:rPr lang="en-US" sz="2000" dirty="0">
                <a:ea typeface="+mn-lt"/>
                <a:cs typeface="+mn-lt"/>
              </a:rPr>
              <a:t>and </a:t>
            </a:r>
            <a:r>
              <a:rPr lang="en-US" sz="2000" b="1" dirty="0">
                <a:ea typeface="+mn-lt"/>
                <a:cs typeface="+mn-lt"/>
              </a:rPr>
              <a:t>local experts</a:t>
            </a:r>
            <a:r>
              <a:rPr lang="en-US" sz="2000" dirty="0">
                <a:ea typeface="+mn-lt"/>
                <a:cs typeface="+mn-lt"/>
              </a:rPr>
              <a:t>.</a:t>
            </a:r>
            <a:endParaRPr lang="en-US" sz="2000" dirty="0">
              <a:cs typeface="Calibri"/>
            </a:endParaRPr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A67B6705-AF3E-451E-ACD9-65DA09AE6D64}"/>
              </a:ext>
            </a:extLst>
          </p:cNvPr>
          <p:cNvSpPr/>
          <p:nvPr/>
        </p:nvSpPr>
        <p:spPr>
          <a:xfrm>
            <a:off x="2439871" y="430704"/>
            <a:ext cx="4980851" cy="64633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de-DE" sz="3600">
                <a:solidFill>
                  <a:srgbClr val="34C4F2"/>
                </a:solidFill>
                <a:latin typeface="Arial"/>
                <a:cs typeface="Calibri"/>
              </a:rPr>
              <a:t>Methods and </a:t>
            </a:r>
            <a:r>
              <a:rPr lang="de-DE" sz="3600" err="1">
                <a:solidFill>
                  <a:srgbClr val="34C4F2"/>
                </a:solidFill>
                <a:latin typeface="Arial"/>
                <a:cs typeface="Calibri"/>
              </a:rPr>
              <a:t>Decisions</a:t>
            </a:r>
          </a:p>
        </p:txBody>
      </p:sp>
      <p:pic>
        <p:nvPicPr>
          <p:cNvPr id="8" name="Picture 10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C3FE8F8F-C056-49EF-9C0C-FBB0D6AC7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4" y="120379"/>
            <a:ext cx="900000" cy="737069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41277119-2210-4E76-BAE5-71768803D73B}"/>
              </a:ext>
            </a:extLst>
          </p:cNvPr>
          <p:cNvSpPr/>
          <p:nvPr/>
        </p:nvSpPr>
        <p:spPr>
          <a:xfrm>
            <a:off x="0" y="6409678"/>
            <a:ext cx="9144000" cy="455859"/>
          </a:xfrm>
          <a:prstGeom prst="rect">
            <a:avLst/>
          </a:prstGeom>
          <a:solidFill>
            <a:srgbClr val="34C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34C4F2"/>
              </a:solidFill>
            </a:endParaRPr>
          </a:p>
        </p:txBody>
      </p:sp>
      <p:pic>
        <p:nvPicPr>
          <p:cNvPr id="14" name="Picture 17">
            <a:extLst>
              <a:ext uri="{FF2B5EF4-FFF2-40B4-BE49-F238E27FC236}">
                <a16:creationId xmlns:a16="http://schemas.microsoft.com/office/drawing/2014/main" id="{C111640C-7190-4BFA-9974-86B9C6CEAF8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67" y="6491363"/>
            <a:ext cx="447675" cy="299085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0C153A-DCA8-4DBE-ABEF-0A079FB7B3F8}"/>
              </a:ext>
            </a:extLst>
          </p:cNvPr>
          <p:cNvSpPr txBox="1"/>
          <p:nvPr/>
        </p:nvSpPr>
        <p:spPr>
          <a:xfrm>
            <a:off x="716142" y="6482316"/>
            <a:ext cx="1495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EU funded project</a:t>
            </a:r>
            <a:br>
              <a:rPr lang="en-US" sz="800">
                <a:solidFill>
                  <a:schemeClr val="bg1"/>
                </a:solidFill>
              </a:rPr>
            </a:br>
            <a:r>
              <a:rPr lang="en-GB" sz="80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GA no. </a:t>
            </a:r>
            <a:r>
              <a:rPr lang="en-GB" sz="80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776848</a:t>
            </a:r>
            <a:endParaRPr lang="nl-NL" sz="80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5F0E48-F707-4DA2-9960-E919E182279B}"/>
              </a:ext>
            </a:extLst>
          </p:cNvPr>
          <p:cNvSpPr txBox="1"/>
          <p:nvPr/>
        </p:nvSpPr>
        <p:spPr>
          <a:xfrm>
            <a:off x="3200400" y="425767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l-GR">
              <a:cs typeface="Calibri"/>
            </a:endParaRPr>
          </a:p>
        </p:txBody>
      </p:sp>
      <p:pic>
        <p:nvPicPr>
          <p:cNvPr id="18" name="Εικόνα 18" descr="Εικόνα που περιέχει άτομο, εσωτερικό, καθιστός, άνδ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94904518-F3DE-4A68-879F-A171D7BCE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213584"/>
            <a:ext cx="2286000" cy="239298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C75E45-56F5-46AF-961C-1667D004808F}"/>
              </a:ext>
            </a:extLst>
          </p:cNvPr>
          <p:cNvSpPr txBox="1"/>
          <p:nvPr/>
        </p:nvSpPr>
        <p:spPr>
          <a:xfrm>
            <a:off x="638175" y="4724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l-GR">
              <a:cs typeface="Calibri"/>
            </a:endParaRPr>
          </a:p>
        </p:txBody>
      </p:sp>
      <p:pic>
        <p:nvPicPr>
          <p:cNvPr id="20" name="Εικόνα 20" descr="Εικόνα που περιέχει άτομο, εσωτερικό, άνδρας, πίνακας&#10;&#10;Περιγραφή που δημιουργήθηκε αυτόματα">
            <a:extLst>
              <a:ext uri="{FF2B5EF4-FFF2-40B4-BE49-F238E27FC236}">
                <a16:creationId xmlns:a16="http://schemas.microsoft.com/office/drawing/2014/main" id="{4BEC1832-B9AC-49F9-8AF0-3722C5664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71175"/>
            <a:ext cx="2724150" cy="2077800"/>
          </a:xfrm>
          <a:prstGeom prst="rect">
            <a:avLst/>
          </a:prstGeom>
        </p:spPr>
      </p:pic>
      <p:pic>
        <p:nvPicPr>
          <p:cNvPr id="21" name="Εικόνα 21" descr="Εικόνα που περιέχει εσωτερικό, άτομο, άνδρας, όρθιος&#10;&#10;Περιγραφή που δημιουργήθηκε αυτόματα">
            <a:extLst>
              <a:ext uri="{FF2B5EF4-FFF2-40B4-BE49-F238E27FC236}">
                <a16:creationId xmlns:a16="http://schemas.microsoft.com/office/drawing/2014/main" id="{A13C23BD-7974-4D9B-A20E-497954576F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581526" y="3181350"/>
            <a:ext cx="2409825" cy="2466975"/>
          </a:xfrm>
          <a:prstGeom prst="rect">
            <a:avLst/>
          </a:prstGeom>
        </p:spPr>
      </p:pic>
      <p:pic>
        <p:nvPicPr>
          <p:cNvPr id="22" name="Εικόνα 22" descr="Εικόνα που περιέχει άτομο, καθιστός, πίνακας, ομάδα&#10;&#10;Περιγραφή που δημιουργήθηκε αυτόματα">
            <a:extLst>
              <a:ext uri="{FF2B5EF4-FFF2-40B4-BE49-F238E27FC236}">
                <a16:creationId xmlns:a16="http://schemas.microsoft.com/office/drawing/2014/main" id="{C81E3064-1A2E-4046-8365-9949400255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2750" y="3429203"/>
            <a:ext cx="2381250" cy="2095095"/>
          </a:xfrm>
          <a:prstGeom prst="rect">
            <a:avLst/>
          </a:prstGeom>
        </p:spPr>
      </p:pic>
      <p:pic>
        <p:nvPicPr>
          <p:cNvPr id="15" name="Εικόνα 5" descr="Εικόνα που περιέχει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C8D5DE7A-378A-4C0D-A948-8B6DDDD50F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2400" y="0"/>
            <a:ext cx="1371600" cy="45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44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C88A7328-8692-469B-8923-469217C22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4" y="26325"/>
            <a:ext cx="900000" cy="737069"/>
          </a:xfrm>
          <a:prstGeom prst="rect">
            <a:avLst/>
          </a:prstGeom>
        </p:spPr>
      </p:pic>
      <p:sp>
        <p:nvSpPr>
          <p:cNvPr id="9" name="Rectangle 14">
            <a:extLst>
              <a:ext uri="{FF2B5EF4-FFF2-40B4-BE49-F238E27FC236}">
                <a16:creationId xmlns:a16="http://schemas.microsoft.com/office/drawing/2014/main" id="{D4A44690-8758-4642-AD9C-B352E39B20AA}"/>
              </a:ext>
            </a:extLst>
          </p:cNvPr>
          <p:cNvSpPr/>
          <p:nvPr/>
        </p:nvSpPr>
        <p:spPr>
          <a:xfrm>
            <a:off x="1320542" y="397440"/>
            <a:ext cx="6237605" cy="64633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de-DE" sz="3600" dirty="0" err="1">
                <a:solidFill>
                  <a:srgbClr val="34C4F2"/>
                </a:solidFill>
                <a:latin typeface="Arial"/>
                <a:cs typeface="Calibri"/>
              </a:rPr>
              <a:t>Decision</a:t>
            </a:r>
            <a:r>
              <a:rPr lang="de-DE" sz="3600" dirty="0">
                <a:solidFill>
                  <a:srgbClr val="34C4F2"/>
                </a:solidFill>
                <a:latin typeface="Arial"/>
                <a:cs typeface="Calibri"/>
              </a:rPr>
              <a:t> on </a:t>
            </a:r>
            <a:r>
              <a:rPr lang="de-DE" sz="3600" dirty="0" err="1">
                <a:solidFill>
                  <a:srgbClr val="34C4F2"/>
                </a:solidFill>
                <a:latin typeface="Arial"/>
                <a:cs typeface="Calibri"/>
              </a:rPr>
              <a:t>the</a:t>
            </a:r>
            <a:r>
              <a:rPr lang="de-DE" sz="3600" dirty="0">
                <a:solidFill>
                  <a:srgbClr val="34C4F2"/>
                </a:solidFill>
                <a:latin typeface="Arial"/>
                <a:cs typeface="Calibri"/>
              </a:rPr>
              <a:t> </a:t>
            </a:r>
            <a:r>
              <a:rPr lang="de-DE" sz="3600" dirty="0" err="1">
                <a:solidFill>
                  <a:srgbClr val="34C4F2"/>
                </a:solidFill>
                <a:latin typeface="Arial"/>
                <a:cs typeface="Calibri"/>
              </a:rPr>
              <a:t>best</a:t>
            </a:r>
            <a:r>
              <a:rPr lang="de-DE" sz="3600" dirty="0">
                <a:solidFill>
                  <a:srgbClr val="34C4F2"/>
                </a:solidFill>
                <a:latin typeface="Arial"/>
                <a:cs typeface="Calibri"/>
              </a:rPr>
              <a:t> Location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00ADFB6-3C59-47F9-9CD9-2B30CB7F4AA8}"/>
              </a:ext>
            </a:extLst>
          </p:cNvPr>
          <p:cNvSpPr/>
          <p:nvPr/>
        </p:nvSpPr>
        <p:spPr>
          <a:xfrm>
            <a:off x="0" y="6409678"/>
            <a:ext cx="9144000" cy="455859"/>
          </a:xfrm>
          <a:prstGeom prst="rect">
            <a:avLst/>
          </a:prstGeom>
          <a:solidFill>
            <a:srgbClr val="34C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34C4F2"/>
              </a:solidFill>
            </a:endParaRPr>
          </a:p>
        </p:txBody>
      </p:sp>
      <p:pic>
        <p:nvPicPr>
          <p:cNvPr id="13" name="Picture 17">
            <a:extLst>
              <a:ext uri="{FF2B5EF4-FFF2-40B4-BE49-F238E27FC236}">
                <a16:creationId xmlns:a16="http://schemas.microsoft.com/office/drawing/2014/main" id="{D8B258AC-5AD4-4EC8-8E2B-B6C6CDF8727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67" y="6491363"/>
            <a:ext cx="447675" cy="299085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65499D-EB33-41DD-8212-1D033F581585}"/>
              </a:ext>
            </a:extLst>
          </p:cNvPr>
          <p:cNvSpPr txBox="1"/>
          <p:nvPr/>
        </p:nvSpPr>
        <p:spPr>
          <a:xfrm>
            <a:off x="716142" y="6482316"/>
            <a:ext cx="1495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EU funded project</a:t>
            </a:r>
            <a:br>
              <a:rPr lang="en-US" sz="800">
                <a:solidFill>
                  <a:schemeClr val="bg1"/>
                </a:solidFill>
              </a:rPr>
            </a:br>
            <a:r>
              <a:rPr lang="en-GB" sz="80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GA no. </a:t>
            </a:r>
            <a:r>
              <a:rPr lang="en-GB" sz="80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776848</a:t>
            </a:r>
            <a:endParaRPr lang="nl-NL" sz="800">
              <a:solidFill>
                <a:schemeClr val="bg1"/>
              </a:solidFill>
            </a:endParaRPr>
          </a:p>
        </p:txBody>
      </p:sp>
      <p:pic>
        <p:nvPicPr>
          <p:cNvPr id="16" name="Εικόνα 16" descr="Εικόνα που περιέχει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6DB18D69-D5A3-43CD-A26E-3DFF9C14C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780000">
            <a:off x="927943" y="2177206"/>
            <a:ext cx="2120622" cy="4114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A41A7AB-1295-49A7-9E2E-FDD3D35277EF}"/>
              </a:ext>
            </a:extLst>
          </p:cNvPr>
          <p:cNvSpPr txBox="1"/>
          <p:nvPr/>
        </p:nvSpPr>
        <p:spPr>
          <a:xfrm>
            <a:off x="171450" y="1276350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l-GR" dirty="0" err="1">
                <a:cs typeface="Calibri"/>
              </a:rPr>
              <a:t>We</a:t>
            </a:r>
            <a:r>
              <a:rPr lang="el-GR" dirty="0">
                <a:cs typeface="Calibri"/>
              </a:rPr>
              <a:t> </a:t>
            </a:r>
            <a:r>
              <a:rPr lang="el-GR" dirty="0" err="1">
                <a:cs typeface="Calibri"/>
              </a:rPr>
              <a:t>shared</a:t>
            </a:r>
            <a:r>
              <a:rPr lang="el-GR" dirty="0">
                <a:cs typeface="Calibri"/>
              </a:rPr>
              <a:t> </a:t>
            </a:r>
            <a:r>
              <a:rPr lang="el-GR" dirty="0" err="1">
                <a:cs typeface="Calibri"/>
              </a:rPr>
              <a:t>maps</a:t>
            </a:r>
            <a:r>
              <a:rPr lang="el-GR" dirty="0">
                <a:cs typeface="Calibri"/>
              </a:rPr>
              <a:t> of the</a:t>
            </a:r>
            <a:r>
              <a:rPr lang="en-US" dirty="0">
                <a:cs typeface="Calibri"/>
              </a:rPr>
              <a:t> river</a:t>
            </a:r>
            <a:r>
              <a:rPr lang="el-GR" dirty="0">
                <a:cs typeface="Calibri"/>
              </a:rPr>
              <a:t> </a:t>
            </a:r>
            <a:r>
              <a:rPr lang="el-GR" dirty="0" err="1">
                <a:cs typeface="Calibri"/>
              </a:rPr>
              <a:t>basin</a:t>
            </a:r>
            <a:r>
              <a:rPr lang="el-GR" dirty="0">
                <a:cs typeface="Calibri"/>
              </a:rPr>
              <a:t> and </a:t>
            </a:r>
            <a:r>
              <a:rPr lang="el-GR" dirty="0" err="1">
                <a:cs typeface="Calibri"/>
              </a:rPr>
              <a:t>asked</a:t>
            </a:r>
            <a:r>
              <a:rPr lang="el-GR" dirty="0">
                <a:cs typeface="Calibri"/>
              </a:rPr>
              <a:t> </a:t>
            </a:r>
            <a:r>
              <a:rPr lang="en-US" dirty="0">
                <a:cs typeface="Calibri"/>
              </a:rPr>
              <a:t>for </a:t>
            </a:r>
            <a:r>
              <a:rPr lang="el-GR" dirty="0">
                <a:cs typeface="Calibri"/>
              </a:rPr>
              <a:t>the </a:t>
            </a:r>
            <a:r>
              <a:rPr lang="el-GR" dirty="0" err="1">
                <a:cs typeface="Calibri"/>
              </a:rPr>
              <a:t>ideal</a:t>
            </a:r>
            <a:r>
              <a:rPr lang="el-GR" dirty="0">
                <a:cs typeface="Calibri"/>
              </a:rPr>
              <a:t> </a:t>
            </a:r>
            <a:r>
              <a:rPr lang="el-GR" dirty="0" err="1">
                <a:cs typeface="Calibri"/>
              </a:rPr>
              <a:t>location</a:t>
            </a:r>
            <a:r>
              <a:rPr lang="el-GR" dirty="0">
                <a:cs typeface="Calibri"/>
              </a:rPr>
              <a:t> </a:t>
            </a:r>
            <a:r>
              <a:rPr lang="en-US" dirty="0">
                <a:cs typeface="Calibri"/>
              </a:rPr>
              <a:t>to </a:t>
            </a:r>
            <a:r>
              <a:rPr lang="el-GR" dirty="0" err="1">
                <a:cs typeface="Calibri"/>
              </a:rPr>
              <a:t>deploy</a:t>
            </a:r>
            <a:r>
              <a:rPr lang="en-US" dirty="0">
                <a:cs typeface="Calibri"/>
              </a:rPr>
              <a:t> </a:t>
            </a:r>
            <a:r>
              <a:rPr lang="el-GR" dirty="0">
                <a:cs typeface="Calibri"/>
              </a:rPr>
              <a:t>the NBS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856F66-6458-498C-A06E-32911C0CB3D7}"/>
              </a:ext>
            </a:extLst>
          </p:cNvPr>
          <p:cNvSpPr txBox="1"/>
          <p:nvPr/>
        </p:nvSpPr>
        <p:spPr>
          <a:xfrm>
            <a:off x="6457950" y="1276350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l-GR" dirty="0" err="1">
                <a:cs typeface="Calibri"/>
              </a:rPr>
              <a:t>We</a:t>
            </a:r>
            <a:r>
              <a:rPr lang="el-GR" dirty="0">
                <a:cs typeface="Calibri"/>
              </a:rPr>
              <a:t> </a:t>
            </a:r>
            <a:r>
              <a:rPr lang="el-GR" dirty="0" err="1">
                <a:cs typeface="Calibri"/>
              </a:rPr>
              <a:t>performed</a:t>
            </a:r>
            <a:r>
              <a:rPr lang="el-GR" dirty="0">
                <a:cs typeface="Calibri"/>
              </a:rPr>
              <a:t> </a:t>
            </a:r>
            <a:r>
              <a:rPr lang="el-GR" dirty="0" err="1">
                <a:cs typeface="Calibri"/>
              </a:rPr>
              <a:t>several</a:t>
            </a:r>
            <a:r>
              <a:rPr lang="el-GR" dirty="0">
                <a:cs typeface="Calibri"/>
              </a:rPr>
              <a:t> </a:t>
            </a:r>
            <a:r>
              <a:rPr lang="el-GR" dirty="0" err="1">
                <a:cs typeface="Calibri"/>
              </a:rPr>
              <a:t>measurements</a:t>
            </a:r>
            <a:r>
              <a:rPr lang="el-GR" dirty="0">
                <a:cs typeface="Calibri"/>
              </a:rPr>
              <a:t> </a:t>
            </a:r>
          </a:p>
        </p:txBody>
      </p:sp>
      <p:pic>
        <p:nvPicPr>
          <p:cNvPr id="19" name="Εικόνα 19" descr="Εικόνα που περιέχει υπαίθριος, άτομο, άνδρας, χλόη&#10;&#10;Περιγραφή που δημιουργήθηκε αυτόματα">
            <a:extLst>
              <a:ext uri="{FF2B5EF4-FFF2-40B4-BE49-F238E27FC236}">
                <a16:creationId xmlns:a16="http://schemas.microsoft.com/office/drawing/2014/main" id="{90D40066-5C3F-478D-93B3-6C3BA4AE4D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300000">
            <a:off x="5850665" y="2683839"/>
            <a:ext cx="3324225" cy="22759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2E1873F-FBFD-4E3D-8431-8164575460AB}"/>
              </a:ext>
            </a:extLst>
          </p:cNvPr>
          <p:cNvSpPr txBox="1"/>
          <p:nvPr/>
        </p:nvSpPr>
        <p:spPr>
          <a:xfrm>
            <a:off x="3324225" y="12763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l-GR"/>
              <a:t>We did a lot of Field Trips</a:t>
            </a:r>
          </a:p>
        </p:txBody>
      </p:sp>
      <p:pic>
        <p:nvPicPr>
          <p:cNvPr id="21" name="Εικόνα 21" descr="Εικόνα που περιέχει υπαίθριος, άτομο, χλόη, άνδ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6DB2B8E-19EB-4E68-8A59-A26C8D8556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4225" y="1872506"/>
            <a:ext cx="2743200" cy="1265138"/>
          </a:xfrm>
          <a:prstGeom prst="rect">
            <a:avLst/>
          </a:prstGeom>
        </p:spPr>
      </p:pic>
      <p:pic>
        <p:nvPicPr>
          <p:cNvPr id="22" name="Εικόνα 22">
            <a:extLst>
              <a:ext uri="{FF2B5EF4-FFF2-40B4-BE49-F238E27FC236}">
                <a16:creationId xmlns:a16="http://schemas.microsoft.com/office/drawing/2014/main" id="{58B73456-45E1-4BCE-AFF5-5D39968216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20000">
            <a:off x="3409950" y="3662731"/>
            <a:ext cx="2743200" cy="1532789"/>
          </a:xfrm>
          <a:prstGeom prst="rect">
            <a:avLst/>
          </a:prstGeom>
        </p:spPr>
      </p:pic>
      <p:pic>
        <p:nvPicPr>
          <p:cNvPr id="23" name="Εικόνα 5" descr="Εικόνα που περιέχει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A48F06B2-1E2C-4F44-A0B0-FEBA7EC008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2400" y="0"/>
            <a:ext cx="1371600" cy="45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20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5127425-86F2-485A-AD57-F48CA74BE6BC}"/>
              </a:ext>
            </a:extLst>
          </p:cNvPr>
          <p:cNvSpPr/>
          <p:nvPr/>
        </p:nvSpPr>
        <p:spPr>
          <a:xfrm>
            <a:off x="0" y="6409678"/>
            <a:ext cx="9144000" cy="455859"/>
          </a:xfrm>
          <a:prstGeom prst="rect">
            <a:avLst/>
          </a:prstGeom>
          <a:solidFill>
            <a:srgbClr val="34C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34C4F2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FDD156A-8C23-4A79-B51D-9437D0167B4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67" y="6491363"/>
            <a:ext cx="447675" cy="299085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7859AE8-1937-454B-A2EF-6AE8E8FE960A}"/>
              </a:ext>
            </a:extLst>
          </p:cNvPr>
          <p:cNvSpPr txBox="1"/>
          <p:nvPr/>
        </p:nvSpPr>
        <p:spPr>
          <a:xfrm>
            <a:off x="716142" y="6482316"/>
            <a:ext cx="1495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EU funded project</a:t>
            </a:r>
            <a:br>
              <a:rPr lang="en-US" sz="800">
                <a:solidFill>
                  <a:schemeClr val="bg1"/>
                </a:solidFill>
              </a:rPr>
            </a:br>
            <a:r>
              <a:rPr lang="en-GB" sz="80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GA no. </a:t>
            </a:r>
            <a:r>
              <a:rPr lang="en-GB" sz="80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776848</a:t>
            </a:r>
            <a:endParaRPr lang="nl-NL" sz="80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A9BF2C-C468-412B-AA63-64DA08225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4" y="37130"/>
            <a:ext cx="900000" cy="737069"/>
          </a:xfrm>
          <a:prstGeom prst="rect">
            <a:avLst/>
          </a:prstGeom>
        </p:spPr>
      </p:pic>
      <p:pic>
        <p:nvPicPr>
          <p:cNvPr id="8" name="Εικόνα 8">
            <a:extLst>
              <a:ext uri="{FF2B5EF4-FFF2-40B4-BE49-F238E27FC236}">
                <a16:creationId xmlns:a16="http://schemas.microsoft.com/office/drawing/2014/main" id="{DED78AB2-75E1-41D1-B878-86603AA11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933" y="2125599"/>
            <a:ext cx="7929141" cy="429217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88B4D03-50C5-45CF-95FB-00DBED5C468A}"/>
              </a:ext>
            </a:extLst>
          </p:cNvPr>
          <p:cNvSpPr/>
          <p:nvPr/>
        </p:nvSpPr>
        <p:spPr>
          <a:xfrm>
            <a:off x="2011246" y="440229"/>
            <a:ext cx="5442516" cy="64633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de-DE" sz="3600" dirty="0" err="1">
                <a:solidFill>
                  <a:srgbClr val="34C4F2"/>
                </a:solidFill>
                <a:latin typeface="Arial"/>
                <a:cs typeface="Calibri"/>
              </a:rPr>
              <a:t>Decision</a:t>
            </a:r>
            <a:r>
              <a:rPr lang="de-DE" sz="3600" dirty="0">
                <a:solidFill>
                  <a:srgbClr val="34C4F2"/>
                </a:solidFill>
                <a:latin typeface="Arial"/>
                <a:cs typeface="Calibri"/>
              </a:rPr>
              <a:t> on </a:t>
            </a:r>
            <a:r>
              <a:rPr lang="de-DE" sz="3600" dirty="0" err="1">
                <a:solidFill>
                  <a:srgbClr val="34C4F2"/>
                </a:solidFill>
                <a:latin typeface="Arial"/>
                <a:cs typeface="Calibri"/>
              </a:rPr>
              <a:t>the</a:t>
            </a:r>
            <a:r>
              <a:rPr lang="de-DE" sz="3600" dirty="0">
                <a:solidFill>
                  <a:srgbClr val="34C4F2"/>
                </a:solidFill>
                <a:latin typeface="Arial"/>
                <a:cs typeface="Calibri"/>
              </a:rPr>
              <a:t> </a:t>
            </a:r>
            <a:r>
              <a:rPr lang="de-DE" sz="3600" dirty="0" err="1">
                <a:solidFill>
                  <a:srgbClr val="34C4F2"/>
                </a:solidFill>
                <a:latin typeface="Arial"/>
                <a:cs typeface="Calibri"/>
              </a:rPr>
              <a:t>best</a:t>
            </a:r>
            <a:r>
              <a:rPr lang="de-DE" sz="3600" dirty="0">
                <a:solidFill>
                  <a:srgbClr val="34C4F2"/>
                </a:solidFill>
                <a:latin typeface="Arial"/>
                <a:cs typeface="Calibri"/>
              </a:rPr>
              <a:t> NBS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6DD459F-200B-4CF0-BE37-3E726C88C7DA}"/>
              </a:ext>
            </a:extLst>
          </p:cNvPr>
          <p:cNvCxnSpPr>
            <a:cxnSpLocks/>
          </p:cNvCxnSpPr>
          <p:nvPr/>
        </p:nvCxnSpPr>
        <p:spPr>
          <a:xfrm>
            <a:off x="2104008" y="1086560"/>
            <a:ext cx="7039992" cy="0"/>
          </a:xfrm>
          <a:prstGeom prst="line">
            <a:avLst/>
          </a:prstGeom>
          <a:ln w="38100">
            <a:solidFill>
              <a:srgbClr val="34C4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C54B055-9A25-45EA-839F-4EE4795B5E67}"/>
              </a:ext>
            </a:extLst>
          </p:cNvPr>
          <p:cNvSpPr txBox="1"/>
          <p:nvPr/>
        </p:nvSpPr>
        <p:spPr>
          <a:xfrm>
            <a:off x="1057275" y="2057400"/>
            <a:ext cx="66008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79C534-C3E5-4A09-AD75-B744076D7D9C}"/>
              </a:ext>
            </a:extLst>
          </p:cNvPr>
          <p:cNvSpPr txBox="1"/>
          <p:nvPr/>
        </p:nvSpPr>
        <p:spPr>
          <a:xfrm>
            <a:off x="3200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l-GR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BAD635-3135-4082-8200-8F5C443C6EC4}"/>
              </a:ext>
            </a:extLst>
          </p:cNvPr>
          <p:cNvSpPr txBox="1"/>
          <p:nvPr/>
        </p:nvSpPr>
        <p:spPr>
          <a:xfrm>
            <a:off x="579604" y="1215983"/>
            <a:ext cx="83058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dirty="0">
                <a:ea typeface="+mn-lt"/>
                <a:cs typeface="+mn-lt"/>
              </a:rPr>
              <a:t>In order to select the most suitable NBS and the optimal location, the </a:t>
            </a:r>
            <a:r>
              <a:rPr lang="en-US" dirty="0">
                <a:solidFill>
                  <a:srgbClr val="00B0F0"/>
                </a:solidFill>
                <a:ea typeface="+mn-lt"/>
                <a:cs typeface="+mn-lt"/>
              </a:rPr>
              <a:t>multi criteria decision analysis</a:t>
            </a:r>
            <a:r>
              <a:rPr lang="en-US" dirty="0">
                <a:ea typeface="+mn-lt"/>
                <a:cs typeface="+mn-lt"/>
              </a:rPr>
              <a:t> tool was used to help us compare different combinations of measures and multiple important factors.</a:t>
            </a:r>
            <a:endParaRPr lang="en-US" dirty="0">
              <a:cs typeface="Calibri"/>
            </a:endParaRPr>
          </a:p>
        </p:txBody>
      </p:sp>
      <p:pic>
        <p:nvPicPr>
          <p:cNvPr id="14" name="Εικόνα 5" descr="Εικόνα που περιέχει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3256AE83-1E43-4A36-85DA-2939FA1DE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0" y="27393"/>
            <a:ext cx="1371600" cy="45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64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00781393-1AEE-425A-9957-0B1694B8AE4B}"/>
              </a:ext>
            </a:extLst>
          </p:cNvPr>
          <p:cNvSpPr/>
          <p:nvPr/>
        </p:nvSpPr>
        <p:spPr>
          <a:xfrm>
            <a:off x="1304343" y="632139"/>
            <a:ext cx="7363407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de-DE" sz="2800" dirty="0">
                <a:solidFill>
                  <a:srgbClr val="34C4F2"/>
                </a:solidFill>
                <a:latin typeface="Arial"/>
                <a:cs typeface="Calibri"/>
              </a:rPr>
              <a:t>Co-</a:t>
            </a:r>
            <a:r>
              <a:rPr lang="de-DE" sz="2800" dirty="0" err="1">
                <a:solidFill>
                  <a:srgbClr val="34C4F2"/>
                </a:solidFill>
                <a:latin typeface="Arial"/>
                <a:cs typeface="Calibri"/>
              </a:rPr>
              <a:t>Deployment</a:t>
            </a:r>
            <a:r>
              <a:rPr lang="de-DE" sz="2800" dirty="0">
                <a:solidFill>
                  <a:srgbClr val="34C4F2"/>
                </a:solidFill>
                <a:latin typeface="Arial"/>
                <a:cs typeface="Calibri"/>
              </a:rPr>
              <a:t> of Nature </a:t>
            </a:r>
            <a:r>
              <a:rPr lang="de-DE" sz="2800" dirty="0" err="1">
                <a:solidFill>
                  <a:srgbClr val="34C4F2"/>
                </a:solidFill>
                <a:latin typeface="Arial"/>
                <a:cs typeface="Calibri"/>
              </a:rPr>
              <a:t>Based</a:t>
            </a:r>
            <a:r>
              <a:rPr lang="de-DE" sz="2800" dirty="0">
                <a:solidFill>
                  <a:srgbClr val="34C4F2"/>
                </a:solidFill>
                <a:latin typeface="Arial"/>
                <a:cs typeface="Calibri"/>
              </a:rPr>
              <a:t> Solutions</a:t>
            </a:r>
            <a:endParaRPr lang="el-GR" sz="2800" dirty="0"/>
          </a:p>
        </p:txBody>
      </p:sp>
      <p:pic>
        <p:nvPicPr>
          <p:cNvPr id="7" name="Picture 10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BD4FBC94-11D0-4F37-BB60-1C97D2204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75" y="101912"/>
            <a:ext cx="900000" cy="737069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FEE82F9C-4F78-48A6-A450-95AD0636D0D6}"/>
              </a:ext>
            </a:extLst>
          </p:cNvPr>
          <p:cNvSpPr/>
          <p:nvPr/>
        </p:nvSpPr>
        <p:spPr>
          <a:xfrm>
            <a:off x="0" y="6409678"/>
            <a:ext cx="9144000" cy="455859"/>
          </a:xfrm>
          <a:prstGeom prst="rect">
            <a:avLst/>
          </a:prstGeom>
          <a:solidFill>
            <a:srgbClr val="34C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34C4F2"/>
              </a:solidFill>
            </a:endParaRPr>
          </a:p>
        </p:txBody>
      </p:sp>
      <p:pic>
        <p:nvPicPr>
          <p:cNvPr id="13" name="Picture 17">
            <a:extLst>
              <a:ext uri="{FF2B5EF4-FFF2-40B4-BE49-F238E27FC236}">
                <a16:creationId xmlns:a16="http://schemas.microsoft.com/office/drawing/2014/main" id="{F53CC5D3-ECAB-4841-A748-15A8DB44DFD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67" y="6491363"/>
            <a:ext cx="447675" cy="299085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26A5C1A-EDC0-412E-A48D-4C34D4B99961}"/>
              </a:ext>
            </a:extLst>
          </p:cNvPr>
          <p:cNvSpPr txBox="1"/>
          <p:nvPr/>
        </p:nvSpPr>
        <p:spPr>
          <a:xfrm>
            <a:off x="716142" y="6482316"/>
            <a:ext cx="1495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EU funded project</a:t>
            </a:r>
            <a:br>
              <a:rPr lang="en-US" sz="800">
                <a:solidFill>
                  <a:schemeClr val="bg1"/>
                </a:solidFill>
              </a:rPr>
            </a:br>
            <a:r>
              <a:rPr lang="en-GB" sz="80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GA no. </a:t>
            </a:r>
            <a:r>
              <a:rPr lang="en-GB" sz="80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776848</a:t>
            </a:r>
            <a:endParaRPr lang="nl-NL" sz="800">
              <a:solidFill>
                <a:schemeClr val="bg1"/>
              </a:solidFill>
            </a:endParaRPr>
          </a:p>
        </p:txBody>
      </p:sp>
      <p:pic>
        <p:nvPicPr>
          <p:cNvPr id="4" name="Εικόνα 5" descr="Εικόνα που περιέχει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8D7BA677-E2EC-41F8-979A-6794AC4E8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" y="1321492"/>
            <a:ext cx="8181975" cy="2510042"/>
          </a:xfrm>
          <a:prstGeom prst="rect">
            <a:avLst/>
          </a:prstGeom>
        </p:spPr>
      </p:pic>
      <p:pic>
        <p:nvPicPr>
          <p:cNvPr id="2" name="Εικόνα 2" descr="Εικόνα που περιέχει νερό, υπαίθριος, ποτάμι, φύση&#10;&#10;Περιγραφή που δημιουργήθηκε αυτόματα">
            <a:extLst>
              <a:ext uri="{FF2B5EF4-FFF2-40B4-BE49-F238E27FC236}">
                <a16:creationId xmlns:a16="http://schemas.microsoft.com/office/drawing/2014/main" id="{F9704648-DE11-45FC-9D44-4BE054AF3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029075"/>
            <a:ext cx="4486275" cy="2152650"/>
          </a:xfrm>
          <a:prstGeom prst="rect">
            <a:avLst/>
          </a:prstGeom>
        </p:spPr>
      </p:pic>
      <p:pic>
        <p:nvPicPr>
          <p:cNvPr id="3" name="Εικόνα 5" descr="Εικόνα που περιέχει χάρτης, πράσινο, καθιστός, ζεύγος&#10;&#10;Περιγραφή που δημιουργήθηκε αυτόματα">
            <a:extLst>
              <a:ext uri="{FF2B5EF4-FFF2-40B4-BE49-F238E27FC236}">
                <a16:creationId xmlns:a16="http://schemas.microsoft.com/office/drawing/2014/main" id="{E5F35908-8C02-4B61-94D5-559CD29DB8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975" y="3261701"/>
            <a:ext cx="3790950" cy="1601422"/>
          </a:xfrm>
          <a:prstGeom prst="rect">
            <a:avLst/>
          </a:prstGeom>
        </p:spPr>
      </p:pic>
      <p:pic>
        <p:nvPicPr>
          <p:cNvPr id="6" name="Εικόνα 7" descr="Εικόνα που περιέχει υπαίθριος, χλόη, φύση, βουνό&#10;&#10;Περιγραφή που δημιουργήθηκε αυτόματα">
            <a:extLst>
              <a:ext uri="{FF2B5EF4-FFF2-40B4-BE49-F238E27FC236}">
                <a16:creationId xmlns:a16="http://schemas.microsoft.com/office/drawing/2014/main" id="{B547D91F-25E4-423C-B04D-D2CC37BFC5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975" y="4619625"/>
            <a:ext cx="2095500" cy="1562100"/>
          </a:xfrm>
          <a:prstGeom prst="rect">
            <a:avLst/>
          </a:prstGeom>
        </p:spPr>
      </p:pic>
      <p:pic>
        <p:nvPicPr>
          <p:cNvPr id="12" name="Εικόνα 5" descr="Εικόνα που περιέχει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C6E92B68-F23F-4516-AACF-7772EE97AF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2400" y="10516"/>
            <a:ext cx="1371600" cy="45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49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EB75E886-F3E2-477C-9955-C21BBF437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75" y="101912"/>
            <a:ext cx="900000" cy="737069"/>
          </a:xfrm>
          <a:prstGeom prst="rect">
            <a:avLst/>
          </a:prstGeom>
        </p:spPr>
      </p:pic>
      <p:pic>
        <p:nvPicPr>
          <p:cNvPr id="5" name="Εικόνα 5" descr="Εικόνα που περιέχει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44DBEE57-6304-4561-A702-FA24C1F0D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10516"/>
            <a:ext cx="1371600" cy="455490"/>
          </a:xfrm>
          <a:prstGeom prst="rect">
            <a:avLst/>
          </a:prstGeom>
        </p:spPr>
      </p:pic>
      <p:pic>
        <p:nvPicPr>
          <p:cNvPr id="7" name="image18.jpg">
            <a:extLst>
              <a:ext uri="{FF2B5EF4-FFF2-40B4-BE49-F238E27FC236}">
                <a16:creationId xmlns:a16="http://schemas.microsoft.com/office/drawing/2014/main" id="{7A341E00-7F7A-4F34-9402-75167A5D7E39}"/>
              </a:ext>
            </a:extLst>
          </p:cNvPr>
          <p:cNvPicPr/>
          <p:nvPr/>
        </p:nvPicPr>
        <p:blipFill>
          <a:blip r:embed="rId4"/>
          <a:srcRect t="103" b="103"/>
          <a:stretch>
            <a:fillRect/>
          </a:stretch>
        </p:blipFill>
        <p:spPr>
          <a:xfrm>
            <a:off x="109894" y="918681"/>
            <a:ext cx="5187980" cy="3869320"/>
          </a:xfrm>
          <a:prstGeom prst="rect">
            <a:avLst/>
          </a:prstGeom>
          <a:ln/>
        </p:spPr>
      </p:pic>
      <p:sp>
        <p:nvSpPr>
          <p:cNvPr id="6" name="Rectangle 14">
            <a:extLst>
              <a:ext uri="{FF2B5EF4-FFF2-40B4-BE49-F238E27FC236}">
                <a16:creationId xmlns:a16="http://schemas.microsoft.com/office/drawing/2014/main" id="{02A38FDF-04F1-4453-950A-1925D27933B7}"/>
              </a:ext>
            </a:extLst>
          </p:cNvPr>
          <p:cNvSpPr/>
          <p:nvPr/>
        </p:nvSpPr>
        <p:spPr>
          <a:xfrm>
            <a:off x="1304343" y="632139"/>
            <a:ext cx="7363407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de-DE" sz="2800" dirty="0">
                <a:solidFill>
                  <a:srgbClr val="34C4F2"/>
                </a:solidFill>
                <a:latin typeface="Arial"/>
                <a:cs typeface="Calibri"/>
              </a:rPr>
              <a:t>A </a:t>
            </a:r>
            <a:r>
              <a:rPr lang="de-DE" sz="2800" dirty="0" err="1">
                <a:solidFill>
                  <a:srgbClr val="34C4F2"/>
                </a:solidFill>
                <a:latin typeface="Arial"/>
                <a:cs typeface="Calibri"/>
              </a:rPr>
              <a:t>thorough</a:t>
            </a:r>
            <a:r>
              <a:rPr lang="de-DE" sz="2800" dirty="0">
                <a:solidFill>
                  <a:srgbClr val="34C4F2"/>
                </a:solidFill>
                <a:latin typeface="Arial"/>
                <a:cs typeface="Calibri"/>
              </a:rPr>
              <a:t> </a:t>
            </a:r>
            <a:r>
              <a:rPr lang="de-DE" sz="2800" dirty="0" err="1">
                <a:solidFill>
                  <a:srgbClr val="34C4F2"/>
                </a:solidFill>
                <a:latin typeface="Arial"/>
                <a:cs typeface="Calibri"/>
              </a:rPr>
              <a:t>engineering</a:t>
            </a:r>
            <a:r>
              <a:rPr lang="de-DE" sz="2800" dirty="0">
                <a:solidFill>
                  <a:srgbClr val="34C4F2"/>
                </a:solidFill>
                <a:latin typeface="Arial"/>
                <a:cs typeface="Calibri"/>
              </a:rPr>
              <a:t> design </a:t>
            </a:r>
            <a:r>
              <a:rPr lang="de-DE" sz="2800" dirty="0" err="1">
                <a:solidFill>
                  <a:srgbClr val="34C4F2"/>
                </a:solidFill>
                <a:latin typeface="Arial"/>
                <a:cs typeface="Calibri"/>
              </a:rPr>
              <a:t>process</a:t>
            </a:r>
            <a:r>
              <a:rPr lang="de-DE" sz="2800" dirty="0">
                <a:solidFill>
                  <a:srgbClr val="34C4F2"/>
                </a:solidFill>
                <a:latin typeface="Arial"/>
                <a:cs typeface="Calibri"/>
              </a:rPr>
              <a:t> …</a:t>
            </a:r>
            <a:endParaRPr lang="el-GR" sz="2800" dirty="0"/>
          </a:p>
        </p:txBody>
      </p:sp>
      <p:pic>
        <p:nvPicPr>
          <p:cNvPr id="9" name="image17.png">
            <a:extLst>
              <a:ext uri="{FF2B5EF4-FFF2-40B4-BE49-F238E27FC236}">
                <a16:creationId xmlns:a16="http://schemas.microsoft.com/office/drawing/2014/main" id="{3E612194-0658-4A28-A79A-01B73FF7414C}"/>
              </a:ext>
            </a:extLst>
          </p:cNvPr>
          <p:cNvPicPr/>
          <p:nvPr/>
        </p:nvPicPr>
        <p:blipFill>
          <a:blip r:embed="rId5"/>
          <a:srcRect l="-1" r="858"/>
          <a:stretch>
            <a:fillRect/>
          </a:stretch>
        </p:blipFill>
        <p:spPr>
          <a:xfrm>
            <a:off x="5297874" y="3696362"/>
            <a:ext cx="3646670" cy="2718599"/>
          </a:xfrm>
          <a:prstGeom prst="rect">
            <a:avLst/>
          </a:prstGeom>
          <a:ln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9663D5-24B9-467D-84B0-D912D260071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08" y="4599297"/>
            <a:ext cx="3389195" cy="22526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655A08-F3D1-46C3-9E8A-2B8F46E74E54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127" y="1242519"/>
            <a:ext cx="3325811" cy="218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7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EB75E886-F3E2-477C-9955-C21BBF437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75" y="101912"/>
            <a:ext cx="900000" cy="737069"/>
          </a:xfrm>
          <a:prstGeom prst="rect">
            <a:avLst/>
          </a:prstGeom>
        </p:spPr>
      </p:pic>
      <p:pic>
        <p:nvPicPr>
          <p:cNvPr id="5" name="Εικόνα 5" descr="Εικόνα που περιέχει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44DBEE57-6304-4561-A702-FA24C1F0D0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0" y="10516"/>
            <a:ext cx="1371600" cy="455490"/>
          </a:xfrm>
          <a:prstGeom prst="rect">
            <a:avLst/>
          </a:prstGeom>
        </p:spPr>
      </p:pic>
      <p:sp>
        <p:nvSpPr>
          <p:cNvPr id="6" name="Rectangle 14">
            <a:extLst>
              <a:ext uri="{FF2B5EF4-FFF2-40B4-BE49-F238E27FC236}">
                <a16:creationId xmlns:a16="http://schemas.microsoft.com/office/drawing/2014/main" id="{02A38FDF-04F1-4453-950A-1925D27933B7}"/>
              </a:ext>
            </a:extLst>
          </p:cNvPr>
          <p:cNvSpPr/>
          <p:nvPr/>
        </p:nvSpPr>
        <p:spPr>
          <a:xfrm>
            <a:off x="1304343" y="632139"/>
            <a:ext cx="7363407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de-DE" sz="2800" dirty="0">
                <a:solidFill>
                  <a:srgbClr val="34C4F2"/>
                </a:solidFill>
                <a:latin typeface="Arial"/>
                <a:cs typeface="Calibri"/>
              </a:rPr>
              <a:t>… </a:t>
            </a:r>
            <a:r>
              <a:rPr lang="de-DE" sz="2800" dirty="0" err="1">
                <a:solidFill>
                  <a:srgbClr val="34C4F2"/>
                </a:solidFill>
                <a:latin typeface="Arial"/>
                <a:cs typeface="Calibri"/>
              </a:rPr>
              <a:t>based</a:t>
            </a:r>
            <a:r>
              <a:rPr lang="de-DE" sz="2800" dirty="0">
                <a:solidFill>
                  <a:srgbClr val="34C4F2"/>
                </a:solidFill>
                <a:latin typeface="Arial"/>
                <a:cs typeface="Calibri"/>
              </a:rPr>
              <a:t> on </a:t>
            </a:r>
            <a:r>
              <a:rPr lang="de-DE" sz="2800" dirty="0" err="1">
                <a:solidFill>
                  <a:srgbClr val="34C4F2"/>
                </a:solidFill>
                <a:latin typeface="Arial"/>
                <a:cs typeface="Calibri"/>
              </a:rPr>
              <a:t>hydrological</a:t>
            </a:r>
            <a:r>
              <a:rPr lang="de-DE" sz="2800" dirty="0">
                <a:solidFill>
                  <a:srgbClr val="34C4F2"/>
                </a:solidFill>
                <a:latin typeface="Arial"/>
                <a:cs typeface="Calibri"/>
              </a:rPr>
              <a:t>/</a:t>
            </a:r>
            <a:r>
              <a:rPr lang="de-DE" sz="2800" dirty="0" err="1">
                <a:solidFill>
                  <a:srgbClr val="34C4F2"/>
                </a:solidFill>
                <a:latin typeface="Arial"/>
                <a:cs typeface="Calibri"/>
              </a:rPr>
              <a:t>hydraulic</a:t>
            </a:r>
            <a:r>
              <a:rPr lang="de-DE" sz="2800" dirty="0">
                <a:solidFill>
                  <a:srgbClr val="34C4F2"/>
                </a:solidFill>
                <a:latin typeface="Arial"/>
                <a:cs typeface="Calibri"/>
              </a:rPr>
              <a:t> </a:t>
            </a:r>
            <a:r>
              <a:rPr lang="de-DE" sz="2800" dirty="0" err="1">
                <a:solidFill>
                  <a:srgbClr val="34C4F2"/>
                </a:solidFill>
                <a:latin typeface="Arial"/>
                <a:cs typeface="Calibri"/>
              </a:rPr>
              <a:t>modelling</a:t>
            </a:r>
            <a:endParaRPr lang="el-GR" sz="2800" dirty="0"/>
          </a:p>
        </p:txBody>
      </p:sp>
      <p:pic>
        <p:nvPicPr>
          <p:cNvPr id="8" name="image7.png">
            <a:extLst>
              <a:ext uri="{FF2B5EF4-FFF2-40B4-BE49-F238E27FC236}">
                <a16:creationId xmlns:a16="http://schemas.microsoft.com/office/drawing/2014/main" id="{24526A67-0F89-4794-9A25-1B72908BF044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899546" y="1222667"/>
            <a:ext cx="4107976" cy="2421286"/>
          </a:xfrm>
          <a:prstGeom prst="rect">
            <a:avLst/>
          </a:prstGeom>
          <a:ln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737690-66C6-4E5A-B851-9ED35905584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62" y="4359496"/>
            <a:ext cx="3570815" cy="2214176"/>
          </a:xfrm>
          <a:prstGeom prst="rect">
            <a:avLst/>
          </a:prstGeom>
        </p:spPr>
      </p:pic>
      <p:pic>
        <p:nvPicPr>
          <p:cNvPr id="12" name="Picture 2" descr="C:\Users\Christos\Desktop\Operandum\Conferences-Workshops\Innsbruck - November - 2019\animation_hydro.gif">
            <a:extLst>
              <a:ext uri="{FF2B5EF4-FFF2-40B4-BE49-F238E27FC236}">
                <a16:creationId xmlns:a16="http://schemas.microsoft.com/office/drawing/2014/main" id="{AF588EF7-6E7A-4331-B6DA-B38DCFB596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1155359"/>
            <a:ext cx="4653887" cy="313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percheios_Depth_Animation_T50_yr">
            <a:hlinkClick r:id="" action="ppaction://media"/>
            <a:extLst>
              <a:ext uri="{FF2B5EF4-FFF2-40B4-BE49-F238E27FC236}">
                <a16:creationId xmlns:a16="http://schemas.microsoft.com/office/drawing/2014/main" id="{4EE289A0-8A58-4E04-8050-0F66CE160A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42477" y="3888648"/>
            <a:ext cx="5301523" cy="298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3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512575E2FA1449AC7BA09B3F116348" ma:contentTypeVersion="13" ma:contentTypeDescription="Create a new document." ma:contentTypeScope="" ma:versionID="89a2fe80d8ed93130855a2679210f9b8">
  <xsd:schema xmlns:xsd="http://www.w3.org/2001/XMLSchema" xmlns:xs="http://www.w3.org/2001/XMLSchema" xmlns:p="http://schemas.microsoft.com/office/2006/metadata/properties" xmlns:ns3="b066e5fe-2043-429a-ba2e-92994ce754a3" xmlns:ns4="e13fab0b-b5fb-41b7-9f39-5a4305d1eaa1" targetNamespace="http://schemas.microsoft.com/office/2006/metadata/properties" ma:root="true" ma:fieldsID="ce4c09de9d8862266330e6435abe4e03" ns3:_="" ns4:_="">
    <xsd:import namespace="b066e5fe-2043-429a-ba2e-92994ce754a3"/>
    <xsd:import namespace="e13fab0b-b5fb-41b7-9f39-5a4305d1eaa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66e5fe-2043-429a-ba2e-92994ce754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3fab0b-b5fb-41b7-9f39-5a4305d1eaa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6680131-6FE9-4EC0-A4F9-AA2F12E559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66e5fe-2043-429a-ba2e-92994ce754a3"/>
    <ds:schemaRef ds:uri="e13fab0b-b5fb-41b7-9f39-5a4305d1ea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99D270A-1A95-48E9-AF7E-C76639CC62C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458CEB-780F-4CE2-AAD2-4CD70E4B3560}">
  <ds:schemaRefs>
    <ds:schemaRef ds:uri="http://www.w3.org/XML/1998/namespace"/>
    <ds:schemaRef ds:uri="http://schemas.microsoft.com/office/2006/documentManagement/types"/>
    <ds:schemaRef ds:uri="http://purl.org/dc/elements/1.1/"/>
    <ds:schemaRef ds:uri="e13fab0b-b5fb-41b7-9f39-5a4305d1eaa1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b066e5fe-2043-429a-ba2e-92994ce754a3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</TotalTime>
  <Words>442</Words>
  <Application>Microsoft Office PowerPoint</Application>
  <PresentationFormat>On-screen Show (4:3)</PresentationFormat>
  <Paragraphs>48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Fira Sans</vt:lpstr>
      <vt:lpstr>Noto Sans Symbols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zahra amirzada</dc:creator>
  <cp:lastModifiedBy>Michael Loupis</cp:lastModifiedBy>
  <cp:revision>15</cp:revision>
  <dcterms:created xsi:type="dcterms:W3CDTF">2020-11-26T10:05:53Z</dcterms:created>
  <dcterms:modified xsi:type="dcterms:W3CDTF">2020-12-14T19:29:06Z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0x0101002B512575E2FA1449AC7BA09B3F116348</vt:lpwstr>
  </property>
</Properties>
</file>