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8800425" cy="43200638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878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160000" y="10982520"/>
            <a:ext cx="24479640" cy="7214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25919640" cy="1195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440000" y="23196240"/>
            <a:ext cx="25919640" cy="1195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160000" y="10982520"/>
            <a:ext cx="24479640" cy="7214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12648600" cy="1195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4721480" y="10108800"/>
            <a:ext cx="12648600" cy="1195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440000" y="23196240"/>
            <a:ext cx="12648600" cy="1195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body"/>
          </p:nvPr>
        </p:nvSpPr>
        <p:spPr>
          <a:xfrm>
            <a:off x="14721480" y="23196240"/>
            <a:ext cx="12648600" cy="1195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160000" y="10982520"/>
            <a:ext cx="24479640" cy="7214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8345880" cy="1195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0203480" y="10108800"/>
            <a:ext cx="8345880" cy="1195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8966960" y="10108800"/>
            <a:ext cx="8345880" cy="1195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440000" y="23196240"/>
            <a:ext cx="8345880" cy="1195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body"/>
          </p:nvPr>
        </p:nvSpPr>
        <p:spPr>
          <a:xfrm>
            <a:off x="10203480" y="23196240"/>
            <a:ext cx="8345880" cy="1195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7"/>
          <p:cNvSpPr>
            <a:spLocks noGrp="1"/>
          </p:cNvSpPr>
          <p:nvPr>
            <p:ph type="body"/>
          </p:nvPr>
        </p:nvSpPr>
        <p:spPr>
          <a:xfrm>
            <a:off x="18966960" y="23196240"/>
            <a:ext cx="8345880" cy="1195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160000" y="10982520"/>
            <a:ext cx="24479640" cy="7214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ubTitle"/>
          </p:nvPr>
        </p:nvSpPr>
        <p:spPr>
          <a:xfrm>
            <a:off x="1440000" y="10108800"/>
            <a:ext cx="25919640" cy="25056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160000" y="10982520"/>
            <a:ext cx="24479640" cy="7214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25919640" cy="2505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160000" y="10982520"/>
            <a:ext cx="24479640" cy="7214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12648600" cy="2505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14721480" y="10108800"/>
            <a:ext cx="12648600" cy="2505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160000" y="10982520"/>
            <a:ext cx="24479640" cy="7214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subTitle"/>
          </p:nvPr>
        </p:nvSpPr>
        <p:spPr>
          <a:xfrm>
            <a:off x="2160000" y="10982520"/>
            <a:ext cx="24479640" cy="33442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160000" y="10982520"/>
            <a:ext cx="24479640" cy="7214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12648600" cy="1195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14721480" y="10108800"/>
            <a:ext cx="12648600" cy="2505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1440000" y="23196240"/>
            <a:ext cx="12648600" cy="1195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160000" y="10982520"/>
            <a:ext cx="24479640" cy="7214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12648600" cy="25056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4721480" y="10108800"/>
            <a:ext cx="12648600" cy="1195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4721480" y="23196240"/>
            <a:ext cx="12648600" cy="1195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160000" y="10982520"/>
            <a:ext cx="24479640" cy="7214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440000" y="10108800"/>
            <a:ext cx="12648600" cy="1195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4721480" y="10108800"/>
            <a:ext cx="12648600" cy="1195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440000" y="23196240"/>
            <a:ext cx="25919640" cy="1195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160000" y="10982520"/>
            <a:ext cx="24479640" cy="7214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6772560"/>
            <a:ext cx="28799640" cy="5450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" name="CustomShape 2"/>
          <p:cNvSpPr/>
          <p:nvPr/>
        </p:nvSpPr>
        <p:spPr>
          <a:xfrm>
            <a:off x="0" y="41207770"/>
            <a:ext cx="28799640" cy="2045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" name="CustomShape 3"/>
          <p:cNvSpPr/>
          <p:nvPr/>
        </p:nvSpPr>
        <p:spPr>
          <a:xfrm>
            <a:off x="566562" y="7324964"/>
            <a:ext cx="27704834" cy="317615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CustomShape 4"/>
          <p:cNvSpPr/>
          <p:nvPr/>
        </p:nvSpPr>
        <p:spPr>
          <a:xfrm>
            <a:off x="1073730" y="7861064"/>
            <a:ext cx="26690497" cy="21222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6600" b="1" strike="noStrike" spc="-1" dirty="0">
                <a:solidFill>
                  <a:srgbClr val="FFFFFF"/>
                </a:solidFill>
                <a:latin typeface="Times New Roman"/>
                <a:ea typeface="Microsoft YaHei"/>
              </a:rPr>
              <a:t>Uso da Eletromiografia de Superfície (</a:t>
            </a:r>
            <a:r>
              <a:rPr lang="pt-BR" sz="6600" b="1" strike="noStrike" spc="-1" dirty="0" err="1">
                <a:solidFill>
                  <a:srgbClr val="FFFFFF"/>
                </a:solidFill>
                <a:latin typeface="Times New Roman"/>
                <a:ea typeface="Microsoft YaHei"/>
              </a:rPr>
              <a:t>sEMG</a:t>
            </a:r>
            <a:r>
              <a:rPr lang="pt-BR" sz="6600" b="1" strike="noStrike" spc="-1" dirty="0">
                <a:solidFill>
                  <a:srgbClr val="FFFFFF"/>
                </a:solidFill>
                <a:latin typeface="Times New Roman"/>
                <a:ea typeface="Microsoft YaHei"/>
              </a:rPr>
              <a:t>) do Músculo Masseter para Investigação do Esforço no Processo Mastigatório – Estudo de Caso</a:t>
            </a:r>
            <a:endParaRPr lang="pt-BR" sz="6600" b="0" strike="noStrike" spc="-1" dirty="0">
              <a:latin typeface="Arial"/>
            </a:endParaRPr>
          </a:p>
        </p:txBody>
      </p:sp>
      <p:sp>
        <p:nvSpPr>
          <p:cNvPr id="41" name="CustomShape 5"/>
          <p:cNvSpPr/>
          <p:nvPr/>
        </p:nvSpPr>
        <p:spPr>
          <a:xfrm>
            <a:off x="1142640" y="10680600"/>
            <a:ext cx="26516880" cy="13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Marcela R. Lima, Daniel P. Campos, Carlos Eduardo Pontim, Marisa C. J. Wosch, João A. P. Setti, Fabio Luiz Bertotti</a:t>
            </a:r>
            <a:endParaRPr lang="pt-BR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Universidade Tecnológica Federal do Paraná, Programa de Pós-Graduação em Engenharia Biomédica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42" name="CustomShape 6"/>
          <p:cNvSpPr/>
          <p:nvPr/>
        </p:nvSpPr>
        <p:spPr>
          <a:xfrm>
            <a:off x="819000" y="12748826"/>
            <a:ext cx="1278180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1. INTRODUÇÃO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43" name="CustomShape 7"/>
          <p:cNvSpPr/>
          <p:nvPr/>
        </p:nvSpPr>
        <p:spPr>
          <a:xfrm>
            <a:off x="1067202" y="13618693"/>
            <a:ext cx="13059720" cy="279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Desordens e distúrbios orofaciais podem ser identificados por sinais biológicos, entre eles os padrões mastigatórios. </a:t>
            </a:r>
            <a:r>
              <a:rPr lang="pt-BR" sz="4400" spc="-1" dirty="0">
                <a:solidFill>
                  <a:srgbClr val="000000"/>
                </a:solidFill>
                <a:latin typeface="Times New Roman"/>
                <a:ea typeface="DejaVu Sans"/>
              </a:rPr>
              <a:t>O monitoramento desse processo pode auxiliar no acompanhamento e reabilitação.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47" name="CustomShape 11"/>
          <p:cNvSpPr/>
          <p:nvPr/>
        </p:nvSpPr>
        <p:spPr>
          <a:xfrm>
            <a:off x="15281280" y="15024547"/>
            <a:ext cx="1278180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3. RESULTADOS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48" name="CustomShape 12"/>
          <p:cNvSpPr/>
          <p:nvPr/>
        </p:nvSpPr>
        <p:spPr>
          <a:xfrm>
            <a:off x="15064716" y="37317452"/>
            <a:ext cx="13059720" cy="34764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Sinais de EMG relativos às etapas do processo mastigatório possuem </a:t>
            </a:r>
            <a:r>
              <a:rPr lang="pt-BR" sz="4400" spc="-1" dirty="0">
                <a:solidFill>
                  <a:srgbClr val="000000"/>
                </a:solidFill>
                <a:latin typeface="Times New Roman"/>
                <a:ea typeface="DejaVu Sans"/>
              </a:rPr>
              <a:t>diferenças significativas (p&lt;0,05) e podem </a:t>
            </a:r>
            <a:r>
              <a:rPr lang="pt-BR" sz="4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ser identificadas através da métrica RMS. Trabalhos futuros deverão realizar a classificação usando técnicas de aprendizado de dicionário. 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49" name="CustomShape 13"/>
          <p:cNvSpPr/>
          <p:nvPr/>
        </p:nvSpPr>
        <p:spPr>
          <a:xfrm>
            <a:off x="15278614" y="36569361"/>
            <a:ext cx="1278180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4. CONCLUSÃO</a:t>
            </a:r>
            <a:endParaRPr lang="pt-BR" sz="4400" b="0" strike="noStrike" spc="-1" dirty="0">
              <a:latin typeface="Arial"/>
            </a:endParaRPr>
          </a:p>
        </p:txBody>
      </p:sp>
      <p:sp>
        <p:nvSpPr>
          <p:cNvPr id="51" name="CustomShape 15"/>
          <p:cNvSpPr/>
          <p:nvPr/>
        </p:nvSpPr>
        <p:spPr>
          <a:xfrm>
            <a:off x="919535" y="39618444"/>
            <a:ext cx="13154049" cy="1321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4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Gráfico 3. O ciclo mastigatório é divido em 4 etapas e normalizado entre x=0 e x=1 (deglutição).</a:t>
            </a:r>
            <a:endParaRPr lang="pt-BR" sz="4000" b="0" strike="noStrike" spc="-1" dirty="0">
              <a:latin typeface="Arial"/>
            </a:endParaRPr>
          </a:p>
        </p:txBody>
      </p:sp>
      <p:pic>
        <p:nvPicPr>
          <p:cNvPr id="52" name="Picture 8"/>
          <p:cNvPicPr/>
          <p:nvPr/>
        </p:nvPicPr>
        <p:blipFill>
          <a:blip r:embed="rId2"/>
          <a:stretch/>
        </p:blipFill>
        <p:spPr>
          <a:xfrm>
            <a:off x="8931200" y="41383450"/>
            <a:ext cx="2165040" cy="1693800"/>
          </a:xfrm>
          <a:prstGeom prst="rect">
            <a:avLst/>
          </a:prstGeom>
          <a:ln>
            <a:noFill/>
          </a:ln>
        </p:spPr>
      </p:pic>
      <p:pic>
        <p:nvPicPr>
          <p:cNvPr id="53" name="Picture 10"/>
          <p:cNvPicPr/>
          <p:nvPr/>
        </p:nvPicPr>
        <p:blipFill>
          <a:blip r:embed="rId3"/>
          <a:stretch/>
        </p:blipFill>
        <p:spPr>
          <a:xfrm>
            <a:off x="11841695" y="41820130"/>
            <a:ext cx="2735280" cy="820440"/>
          </a:xfrm>
          <a:prstGeom prst="rect">
            <a:avLst/>
          </a:prstGeom>
          <a:ln>
            <a:noFill/>
          </a:ln>
        </p:spPr>
      </p:pic>
      <p:pic>
        <p:nvPicPr>
          <p:cNvPr id="54" name="Picture 12"/>
          <p:cNvPicPr/>
          <p:nvPr/>
        </p:nvPicPr>
        <p:blipFill>
          <a:blip r:embed="rId4"/>
          <a:stretch/>
        </p:blipFill>
        <p:spPr>
          <a:xfrm>
            <a:off x="17108640" y="41105890"/>
            <a:ext cx="3178800" cy="2248920"/>
          </a:xfrm>
          <a:prstGeom prst="rect">
            <a:avLst/>
          </a:prstGeom>
          <a:ln>
            <a:noFill/>
          </a:ln>
        </p:spPr>
      </p:pic>
      <p:pic>
        <p:nvPicPr>
          <p:cNvPr id="55" name="Imagem 2"/>
          <p:cNvPicPr/>
          <p:nvPr/>
        </p:nvPicPr>
        <p:blipFill>
          <a:blip r:embed="rId5"/>
          <a:stretch/>
        </p:blipFill>
        <p:spPr>
          <a:xfrm>
            <a:off x="8332938" y="96467"/>
            <a:ext cx="12068640" cy="6446160"/>
          </a:xfrm>
          <a:prstGeom prst="rect">
            <a:avLst/>
          </a:prstGeom>
          <a:ln>
            <a:noFill/>
          </a:ln>
        </p:spPr>
      </p:pic>
      <p:pic>
        <p:nvPicPr>
          <p:cNvPr id="56" name="Picture 2"/>
          <p:cNvPicPr/>
          <p:nvPr/>
        </p:nvPicPr>
        <p:blipFill>
          <a:blip r:embed="rId6"/>
          <a:stretch/>
        </p:blipFill>
        <p:spPr>
          <a:xfrm>
            <a:off x="15247836" y="41415310"/>
            <a:ext cx="1630080" cy="1630080"/>
          </a:xfrm>
          <a:prstGeom prst="rect">
            <a:avLst/>
          </a:prstGeom>
          <a:ln>
            <a:noFill/>
          </a:ln>
        </p:spPr>
      </p:pic>
      <p:sp>
        <p:nvSpPr>
          <p:cNvPr id="24" name="CustomShape 6">
            <a:extLst>
              <a:ext uri="{FF2B5EF4-FFF2-40B4-BE49-F238E27FC236}">
                <a16:creationId xmlns:a16="http://schemas.microsoft.com/office/drawing/2014/main" id="{D6CE2B3B-3947-4100-9DC5-8169C5B92741}"/>
              </a:ext>
            </a:extLst>
          </p:cNvPr>
          <p:cNvSpPr/>
          <p:nvPr/>
        </p:nvSpPr>
        <p:spPr>
          <a:xfrm>
            <a:off x="920856" y="16611079"/>
            <a:ext cx="1278180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4400" b="1" spc="-1" dirty="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lang="pt-BR" sz="4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METODOLOGIA</a:t>
            </a:r>
            <a:endParaRPr lang="pt-BR" sz="4400" b="0" strike="noStrike" spc="-1" dirty="0">
              <a:latin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93A3BA5-16DC-4FC3-9676-1C067A6C13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19" y="17842117"/>
            <a:ext cx="13584834" cy="4345286"/>
          </a:xfrm>
          <a:prstGeom prst="rect">
            <a:avLst/>
          </a:prstGeom>
        </p:spPr>
      </p:pic>
      <p:pic>
        <p:nvPicPr>
          <p:cNvPr id="7" name="Imagem 6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9544600E-BF28-49CD-9B2F-666247D97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40" y="26007753"/>
            <a:ext cx="13373446" cy="473034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DFBB224-602F-4937-B798-F6A8CBF6C7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614" y="24883209"/>
            <a:ext cx="12845822" cy="967506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639E9DF-FDF8-43B2-8E51-668BA005A2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7" y="30975375"/>
            <a:ext cx="13642435" cy="3816533"/>
          </a:xfrm>
          <a:prstGeom prst="rect">
            <a:avLst/>
          </a:prstGeom>
        </p:spPr>
      </p:pic>
      <p:sp>
        <p:nvSpPr>
          <p:cNvPr id="59" name="CustomShape 15">
            <a:extLst>
              <a:ext uri="{FF2B5EF4-FFF2-40B4-BE49-F238E27FC236}">
                <a16:creationId xmlns:a16="http://schemas.microsoft.com/office/drawing/2014/main" id="{8E7A75C5-84E4-4E66-AFD1-9B3D65372031}"/>
              </a:ext>
            </a:extLst>
          </p:cNvPr>
          <p:cNvSpPr/>
          <p:nvPr/>
        </p:nvSpPr>
        <p:spPr>
          <a:xfrm>
            <a:off x="997494" y="22690643"/>
            <a:ext cx="13421484" cy="255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4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Gráfico 1. Sinais de EMG foram adquiridos (2000 Hz, 12 bits) durante a ingestão de goma. </a:t>
            </a:r>
            <a:r>
              <a:rPr lang="pt-BR" sz="4000" spc="-1" dirty="0">
                <a:solidFill>
                  <a:srgbClr val="000000"/>
                </a:solidFill>
                <a:latin typeface="Times New Roman"/>
                <a:ea typeface="DejaVu Sans"/>
              </a:rPr>
              <a:t>Os dados foram normalizados pela MCV (oclusão no </a:t>
            </a:r>
            <a:r>
              <a:rPr lang="pt-BR" sz="4000" spc="-1" dirty="0" err="1">
                <a:solidFill>
                  <a:srgbClr val="000000"/>
                </a:solidFill>
                <a:latin typeface="Times New Roman"/>
                <a:ea typeface="DejaVu Sans"/>
              </a:rPr>
              <a:t>Parafilm</a:t>
            </a:r>
            <a:r>
              <a:rPr lang="pt-BR" sz="4000" spc="-1" dirty="0">
                <a:solidFill>
                  <a:srgbClr val="000000"/>
                </a:solidFill>
                <a:latin typeface="Times New Roman"/>
                <a:ea typeface="DejaVu Sans"/>
              </a:rPr>
              <a:t>). Após isso os dados foram divididos em segmentos de onde o valor RMS foi calculado.</a:t>
            </a:r>
            <a:endParaRPr lang="pt-BR" sz="4000" b="0" strike="noStrike" spc="-1" dirty="0">
              <a:latin typeface="Arial"/>
            </a:endParaRPr>
          </a:p>
        </p:txBody>
      </p:sp>
      <p:sp>
        <p:nvSpPr>
          <p:cNvPr id="60" name="CustomShape 7">
            <a:extLst>
              <a:ext uri="{FF2B5EF4-FFF2-40B4-BE49-F238E27FC236}">
                <a16:creationId xmlns:a16="http://schemas.microsoft.com/office/drawing/2014/main" id="{05778524-D3EF-4702-AEA4-1DC973139163}"/>
              </a:ext>
            </a:extLst>
          </p:cNvPr>
          <p:cNvSpPr/>
          <p:nvPr/>
        </p:nvSpPr>
        <p:spPr>
          <a:xfrm>
            <a:off x="15142320" y="12629952"/>
            <a:ext cx="13059720" cy="21222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4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O protocolo experimental foi aprovado pelo Comitê de Ética</a:t>
            </a:r>
            <a:r>
              <a:rPr lang="pt-BR" sz="4400" spc="-1" dirty="0">
                <a:solidFill>
                  <a:srgbClr val="000000"/>
                </a:solidFill>
                <a:latin typeface="Times New Roman"/>
              </a:rPr>
              <a:t> em Pesquisa envolvendo Seres Humanos da UTFPR 89638918.0.0000.5547.</a:t>
            </a:r>
            <a:endParaRPr lang="pt-BR" sz="4400" b="0" strike="noStrike" spc="-1" dirty="0">
              <a:latin typeface="Arial"/>
            </a:endParaRPr>
          </a:p>
        </p:txBody>
      </p:sp>
      <p:pic>
        <p:nvPicPr>
          <p:cNvPr id="18" name="Imagem 17" descr="Uma imagem contendo objeto&#10;&#10;Descrição gerada automaticamente">
            <a:extLst>
              <a:ext uri="{FF2B5EF4-FFF2-40B4-BE49-F238E27FC236}">
                <a16:creationId xmlns:a16="http://schemas.microsoft.com/office/drawing/2014/main" id="{2CA7F78A-A783-4529-8866-E3FE971398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7" y="37386348"/>
            <a:ext cx="13273848" cy="2238060"/>
          </a:xfrm>
          <a:prstGeom prst="rect">
            <a:avLst/>
          </a:prstGeom>
        </p:spPr>
      </p:pic>
      <p:pic>
        <p:nvPicPr>
          <p:cNvPr id="20" name="Imagem 19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96581753-4D6E-43FE-808C-D2CA83E2A9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614" y="16206431"/>
            <a:ext cx="12955082" cy="6484212"/>
          </a:xfrm>
          <a:prstGeom prst="rect">
            <a:avLst/>
          </a:prstGeom>
        </p:spPr>
      </p:pic>
      <p:sp>
        <p:nvSpPr>
          <p:cNvPr id="61" name="CustomShape 15">
            <a:extLst>
              <a:ext uri="{FF2B5EF4-FFF2-40B4-BE49-F238E27FC236}">
                <a16:creationId xmlns:a16="http://schemas.microsoft.com/office/drawing/2014/main" id="{938300CF-EA1E-42A3-A8B0-26E6ECC218DF}"/>
              </a:ext>
            </a:extLst>
          </p:cNvPr>
          <p:cNvSpPr/>
          <p:nvPr/>
        </p:nvSpPr>
        <p:spPr>
          <a:xfrm>
            <a:off x="936980" y="35237743"/>
            <a:ext cx="13367948" cy="19375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4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Gráfico 2. Segmentação por limiar duplo (DTOS). </a:t>
            </a:r>
            <a:r>
              <a:rPr lang="pt-BR" sz="4000" spc="-1" dirty="0">
                <a:solidFill>
                  <a:srgbClr val="000000"/>
                </a:solidFill>
                <a:latin typeface="Times New Roman"/>
                <a:ea typeface="DejaVu Sans"/>
              </a:rPr>
              <a:t>A energia do sinal (TKEO)</a:t>
            </a:r>
            <a:r>
              <a:rPr lang="pt-BR" sz="4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é retificada, filtrada e um limiar é usado pra identificar o início e o fim da ativação muscular.</a:t>
            </a:r>
            <a:endParaRPr lang="pt-BR" sz="4000" b="0" strike="noStrike" spc="-1" dirty="0">
              <a:latin typeface="Arial"/>
            </a:endParaRPr>
          </a:p>
        </p:txBody>
      </p:sp>
      <p:sp>
        <p:nvSpPr>
          <p:cNvPr id="62" name="CustomShape 15">
            <a:extLst>
              <a:ext uri="{FF2B5EF4-FFF2-40B4-BE49-F238E27FC236}">
                <a16:creationId xmlns:a16="http://schemas.microsoft.com/office/drawing/2014/main" id="{0904975B-D38D-4031-9F53-5D52E9CBBADA}"/>
              </a:ext>
            </a:extLst>
          </p:cNvPr>
          <p:cNvSpPr/>
          <p:nvPr/>
        </p:nvSpPr>
        <p:spPr>
          <a:xfrm>
            <a:off x="15477132" y="23094922"/>
            <a:ext cx="12893760" cy="1321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4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Gráfico 4. Comparação do valor RMS das etapas do ciclo. *Significativo p&lt;0,05</a:t>
            </a:r>
            <a:endParaRPr lang="pt-BR" sz="4000" b="0" strike="noStrike" spc="-1" dirty="0">
              <a:latin typeface="Arial"/>
            </a:endParaRPr>
          </a:p>
        </p:txBody>
      </p:sp>
      <p:sp>
        <p:nvSpPr>
          <p:cNvPr id="63" name="CustomShape 15">
            <a:extLst>
              <a:ext uri="{FF2B5EF4-FFF2-40B4-BE49-F238E27FC236}">
                <a16:creationId xmlns:a16="http://schemas.microsoft.com/office/drawing/2014/main" id="{24D8A563-97EF-461F-A0DC-96837FFA73FE}"/>
              </a:ext>
            </a:extLst>
          </p:cNvPr>
          <p:cNvSpPr/>
          <p:nvPr/>
        </p:nvSpPr>
        <p:spPr>
          <a:xfrm>
            <a:off x="15247836" y="34833479"/>
            <a:ext cx="12893760" cy="1321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4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Gráfico 5. Regressão polinomial RMS(x), sendo x o progresso temporal do ciclo mastigatório.</a:t>
            </a:r>
            <a:endParaRPr lang="pt-BR" sz="4000" b="0" strike="noStrike" spc="-1" dirty="0">
              <a:latin typeface="Arial"/>
            </a:endParaRPr>
          </a:p>
        </p:txBody>
      </p:sp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FA9285E8-84EF-4D98-9BEB-B956A27992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40" y="41483799"/>
            <a:ext cx="3700651" cy="146426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5325D94-FD36-41AB-9BAD-A6B7C5B27E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67" b="89701" l="7227" r="95801">
                        <a14:foregroundMark x1="23047" y1="56645" x2="23047" y2="56645"/>
                        <a14:foregroundMark x1="7520" y1="56645" x2="7520" y2="56645"/>
                        <a14:foregroundMark x1="37402" y1="59468" x2="37402" y2="59468"/>
                        <a14:foregroundMark x1="52734" y1="56977" x2="52734" y2="56977"/>
                        <a14:foregroundMark x1="66895" y1="56977" x2="66895" y2="56977"/>
                        <a14:foregroundMark x1="95898" y1="53821" x2="95898" y2="53821"/>
                        <a14:foregroundMark x1="69238" y1="33056" x2="69238" y2="33056"/>
                        <a14:foregroundMark x1="7227" y1="57143" x2="7227" y2="57143"/>
                        <a14:foregroundMark x1="7324" y1="48007" x2="7324" y2="48007"/>
                        <a14:foregroundMark x1="77246" y1="38538" x2="81641" y2="38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7437" y="40998354"/>
            <a:ext cx="4270259" cy="251044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9A48BF8-E03E-4232-A29D-DD36A83F96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32" b="95804" l="3646" r="97396">
                        <a14:foregroundMark x1="8724" y1="40326" x2="8333" y2="34266"/>
                        <a14:foregroundMark x1="8333" y1="34266" x2="8724" y2="32168"/>
                        <a14:foregroundMark x1="3906" y1="39394" x2="3646" y2="44289"/>
                        <a14:foregroundMark x1="84505" y1="38695" x2="90755" y2="45221"/>
                        <a14:foregroundMark x1="90755" y1="45221" x2="92839" y2="49184"/>
                        <a14:foregroundMark x1="92839" y1="49184" x2="94271" y2="55478"/>
                        <a14:foregroundMark x1="94271" y1="55478" x2="94661" y2="60839"/>
                        <a14:foregroundMark x1="94661" y1="60839" x2="92708" y2="66900"/>
                        <a14:foregroundMark x1="92708" y1="66900" x2="77865" y2="81585"/>
                        <a14:foregroundMark x1="77865" y1="81585" x2="73958" y2="82284"/>
                        <a14:foregroundMark x1="96224" y1="54779" x2="97526" y2="59907"/>
                        <a14:foregroundMark x1="97526" y1="59907" x2="97396" y2="60140"/>
                        <a14:foregroundMark x1="32813" y1="27972" x2="33203" y2="33100"/>
                        <a14:foregroundMark x1="52995" y1="8159" x2="53906" y2="14685"/>
                        <a14:foregroundMark x1="67708" y1="13520" x2="68229" y2="25175"/>
                        <a14:foregroundMark x1="48047" y1="60606" x2="52214" y2="61305"/>
                        <a14:foregroundMark x1="52214" y1="61305" x2="48307" y2="58508"/>
                        <a14:foregroundMark x1="48307" y1="58508" x2="46875" y2="51748"/>
                        <a14:foregroundMark x1="46875" y1="51748" x2="47656" y2="44522"/>
                        <a14:foregroundMark x1="47656" y1="44522" x2="50000" y2="41026"/>
                        <a14:foregroundMark x1="50000" y1="41026" x2="50781" y2="37296"/>
                        <a14:foregroundMark x1="31901" y1="58042" x2="30078" y2="80420"/>
                        <a14:foregroundMark x1="30078" y1="80420" x2="31641" y2="85781"/>
                        <a14:foregroundMark x1="31641" y1="85781" x2="35807" y2="67133"/>
                        <a14:foregroundMark x1="35807" y1="67133" x2="37630" y2="24709"/>
                        <a14:foregroundMark x1="37630" y1="24709" x2="34635" y2="7459"/>
                        <a14:foregroundMark x1="34635" y1="7459" x2="30859" y2="15152"/>
                        <a14:foregroundMark x1="30859" y1="15152" x2="29557" y2="26573"/>
                        <a14:foregroundMark x1="46354" y1="13520" x2="43880" y2="47552"/>
                        <a14:foregroundMark x1="43880" y1="47552" x2="49479" y2="88811"/>
                        <a14:foregroundMark x1="49479" y1="88811" x2="53125" y2="85315"/>
                        <a14:foregroundMark x1="53125" y1="85315" x2="54167" y2="15152"/>
                        <a14:foregroundMark x1="54167" y1="15152" x2="51953" y2="9091"/>
                        <a14:foregroundMark x1="51953" y1="9091" x2="48438" y2="6760"/>
                        <a14:foregroundMark x1="48438" y1="6760" x2="46745" y2="7226"/>
                        <a14:foregroundMark x1="66406" y1="17716" x2="61068" y2="64569"/>
                        <a14:foregroundMark x1="61068" y1="64569" x2="61589" y2="74592"/>
                        <a14:foregroundMark x1="61589" y1="74592" x2="63281" y2="81119"/>
                        <a14:foregroundMark x1="63281" y1="81119" x2="66406" y2="79953"/>
                        <a14:foregroundMark x1="66406" y1="79953" x2="66797" y2="79487"/>
                        <a14:foregroundMark x1="69661" y1="97669" x2="35156" y2="95571"/>
                        <a14:foregroundMark x1="35156" y1="95571" x2="31120" y2="87646"/>
                        <a14:foregroundMark x1="31120" y1="87646" x2="28125" y2="65268"/>
                        <a14:foregroundMark x1="28125" y1="65268" x2="30990" y2="7459"/>
                        <a14:foregroundMark x1="30990" y1="7459" x2="33203" y2="1399"/>
                        <a14:foregroundMark x1="33203" y1="1399" x2="48307" y2="233"/>
                        <a14:foregroundMark x1="48307" y1="233" x2="68750" y2="3730"/>
                        <a14:foregroundMark x1="68750" y1="3730" x2="70703" y2="9091"/>
                        <a14:foregroundMark x1="70703" y1="9091" x2="71745" y2="20513"/>
                        <a14:foregroundMark x1="71745" y1="20513" x2="68490" y2="89277"/>
                        <a14:foregroundMark x1="68490" y1="89277" x2="65365" y2="94406"/>
                        <a14:foregroundMark x1="65365" y1="94406" x2="61719" y2="96037"/>
                        <a14:foregroundMark x1="61719" y1="96037" x2="57943" y2="93939"/>
                        <a14:foregroundMark x1="76302" y1="46154" x2="76693" y2="50117"/>
                        <a14:foregroundMark x1="71484" y1="7925" x2="70443" y2="932"/>
                        <a14:foregroundMark x1="70443" y1="932" x2="28516" y2="932"/>
                        <a14:foregroundMark x1="28516" y1="932" x2="29557" y2="16317"/>
                        <a14:foregroundMark x1="23177" y1="52214" x2="21354" y2="47786"/>
                        <a14:foregroundMark x1="21354" y1="47786" x2="22526" y2="46620"/>
                        <a14:foregroundMark x1="40755" y1="48252" x2="37500" y2="45455"/>
                        <a14:foregroundMark x1="37500" y1="45455" x2="37370" y2="46154"/>
                        <a14:foregroundMark x1="53516" y1="47786" x2="50521" y2="49650"/>
                        <a14:foregroundMark x1="50521" y1="49650" x2="52083" y2="53846"/>
                        <a14:foregroundMark x1="52083" y1="53846" x2="56250" y2="53147"/>
                        <a14:foregroundMark x1="56250" y1="53147" x2="56510" y2="45688"/>
                        <a14:foregroundMark x1="56510" y1="45688" x2="53516" y2="43590"/>
                        <a14:foregroundMark x1="53516" y1="43590" x2="52344" y2="45688"/>
                        <a14:foregroundMark x1="64063" y1="44988" x2="64453" y2="50350"/>
                        <a14:foregroundMark x1="64453" y1="50350" x2="67318" y2="52448"/>
                        <a14:foregroundMark x1="67318" y1="52448" x2="67448" y2="46853"/>
                        <a14:foregroundMark x1="69271" y1="27972" x2="70052" y2="38928"/>
                        <a14:foregroundMark x1="70052" y1="38928" x2="70052" y2="50583"/>
                        <a14:backgroundMark x1="14844" y1="5828" x2="14844" y2="5828"/>
                        <a14:backgroundMark x1="21094" y1="31235" x2="21094" y2="31235"/>
                        <a14:backgroundMark x1="7943" y1="8625" x2="13281" y2="9557"/>
                        <a14:backgroundMark x1="18359" y1="33800" x2="24089" y2="31469"/>
                        <a14:backgroundMark x1="77344" y1="15851" x2="85677" y2="20280"/>
                        <a14:backgroundMark x1="9896" y1="70629" x2="14323" y2="82284"/>
                        <a14:backgroundMark x1="14323" y1="82284" x2="15495" y2="83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013" y="41342522"/>
            <a:ext cx="3178800" cy="177565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D93E64B-BFC2-426E-A2E6-CFFB4C86E9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6" y="41462507"/>
            <a:ext cx="3866910" cy="1535687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7AE4DE9F-767D-4BC2-9605-881FF078064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02" y="2129423"/>
            <a:ext cx="6063397" cy="2407990"/>
          </a:xfrm>
          <a:prstGeom prst="rect">
            <a:avLst/>
          </a:prstGeom>
        </p:spPr>
      </p:pic>
      <p:pic>
        <p:nvPicPr>
          <p:cNvPr id="45" name="Imagem 44" descr="Uma imagem contendo texto&#10;&#10;Descrição gerada automaticamente">
            <a:extLst>
              <a:ext uri="{FF2B5EF4-FFF2-40B4-BE49-F238E27FC236}">
                <a16:creationId xmlns:a16="http://schemas.microsoft.com/office/drawing/2014/main" id="{32B82A67-82B9-4564-945C-2C1B1CC4AC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576" y="2086733"/>
            <a:ext cx="6193619" cy="2450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1152</TotalTime>
  <Words>306</Words>
  <Application>Microsoft Office PowerPoint</Application>
  <PresentationFormat>Personalizar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Amanda Oliveira Cunha</dc:creator>
  <dc:description/>
  <cp:lastModifiedBy>Daniel Campos</cp:lastModifiedBy>
  <cp:revision>22</cp:revision>
  <dcterms:created xsi:type="dcterms:W3CDTF">2018-08-16T12:16:49Z</dcterms:created>
  <dcterms:modified xsi:type="dcterms:W3CDTF">2019-09-27T17:13:45Z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