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92" r:id="rId2"/>
    <p:sldId id="278" r:id="rId3"/>
    <p:sldId id="258" r:id="rId4"/>
    <p:sldId id="257" r:id="rId5"/>
    <p:sldId id="265" r:id="rId6"/>
    <p:sldId id="268" r:id="rId7"/>
    <p:sldId id="287" r:id="rId8"/>
    <p:sldId id="286" r:id="rId9"/>
    <p:sldId id="284" r:id="rId10"/>
    <p:sldId id="285" r:id="rId11"/>
    <p:sldId id="288" r:id="rId12"/>
    <p:sldId id="289" r:id="rId13"/>
    <p:sldId id="279" r:id="rId14"/>
    <p:sldId id="281" r:id="rId15"/>
    <p:sldId id="282" r:id="rId16"/>
    <p:sldId id="283" r:id="rId17"/>
    <p:sldId id="275" r:id="rId18"/>
    <p:sldId id="274" r:id="rId19"/>
    <p:sldId id="273" r:id="rId20"/>
    <p:sldId id="276" r:id="rId21"/>
    <p:sldId id="291" r:id="rId22"/>
    <p:sldId id="290" r:id="rId23"/>
  </p:sldIdLst>
  <p:sldSz cx="9144000" cy="5143500" type="screen16x9"/>
  <p:notesSz cx="9144000" cy="6858000"/>
  <p:defaultTextStyle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8130" autoAdjust="0"/>
    <p:restoredTop sz="87621" autoAdjust="0"/>
  </p:normalViewPr>
  <p:slideViewPr>
    <p:cSldViewPr>
      <p:cViewPr varScale="1">
        <p:scale>
          <a:sx n="87" d="100"/>
          <a:sy n="87" d="100"/>
        </p:scale>
        <p:origin x="-228" y="-7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753406-3480-4AF8-B4CE-AF446EE6539A}" type="datetimeFigureOut">
              <a:rPr lang="id-ID" smtClean="0"/>
              <a:t>04/12/2019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E61921-B21C-4853-93C9-3C6FE2C7974D}" type="slidenum">
              <a:rPr lang="id-ID" smtClean="0"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  <a:extLst/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  <a:extLst/>
          </a:lstStyle>
          <a:p>
            <a:fld id="{A8ADFD5B-A66C-449C-B6E8-FB716D07777D}" type="datetimeFigureOut">
              <a:rPr lang="en-US" smtClean="0"/>
              <a:pPr/>
              <a:t>12/4/2019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>
            <a:extLst/>
          </a:lstStyle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  <a:extLst/>
          </a:lstStyle>
          <a:p>
            <a:fld id="{CA5D3BF3-D352-46FC-8343-31F56E6730E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478274"/>
            <a:ext cx="9144000" cy="66522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-9144" y="4539996"/>
            <a:ext cx="2249424" cy="53492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4533138"/>
            <a:ext cx="6784848" cy="534924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4537528"/>
            <a:ext cx="6515100" cy="514350"/>
          </a:xfrm>
        </p:spPr>
        <p:txBody>
          <a:bodyPr anchor="ctr"/>
          <a:lstStyle>
            <a:lvl1pPr marL="0" indent="0" algn="l">
              <a:buNone/>
              <a:defRPr sz="28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4551524"/>
            <a:ext cx="2057400" cy="51435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  <a:extLst/>
          </a:lstStyle>
          <a:p>
            <a:pPr algn="ctr"/>
            <a:fld id="{047E157E-8DCB-4F70-A0AF-5EB586A91DD4}" type="datetime1">
              <a:rPr lang="en-US" smtClean="0">
                <a:solidFill>
                  <a:srgbClr val="FFFFFF"/>
                </a:solidFill>
              </a:rPr>
              <a:pPr algn="ctr"/>
              <a:t>12/4/2019</a:t>
            </a:fld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177404"/>
            <a:ext cx="5867400" cy="273844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  <a:extLst/>
          </a:lstStyle>
          <a:p>
            <a:pPr algn="r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171450"/>
            <a:ext cx="838200" cy="2857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F82E0A0-C266-4798-8C8F-B9F91E9DA37E}" type="slidenum">
              <a:rPr lang="en-US" smtClean="0">
                <a:solidFill>
                  <a:schemeClr val="tx2"/>
                </a:solidFill>
              </a:rPr>
              <a:pPr/>
              <a:t>‹#›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2" name="Rectangle 11"/>
          <p:cNvSpPr>
            <a:spLocks noGrp="1"/>
          </p:cNvSpPr>
          <p:nvPr>
            <p:ph type="title"/>
          </p:nvPr>
        </p:nvSpPr>
        <p:spPr>
          <a:xfrm>
            <a:off x="2362200" y="2343150"/>
            <a:ext cx="6477000" cy="2038350"/>
          </a:xfrm>
        </p:spPr>
        <p:txBody>
          <a:bodyPr rtlCol="0" anchor="b"/>
          <a:lstStyle>
            <a:lvl1pPr>
              <a:defRPr cap="all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68580" tIns="34290" rIns="68580" bIns="3429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lIns="68580" tIns="34290" rIns="68580" bIns="3429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lIns="68580" tIns="34290" rIns="68580" bIns="34290"/>
          <a:lstStyle/>
          <a:p>
            <a:fld id="{D62CEF3B-A037-46D0-B02C-1428F07E9383}" type="datetimeFigureOut">
              <a:rPr lang="en-US" dirty="0"/>
              <a:pPr/>
              <a:t>12/4/2019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lIns="68580" tIns="34290" rIns="68580" bIns="34290"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lIns="68580" tIns="34290" rIns="68580" bIns="34290"/>
          <a:lstStyle/>
          <a:p>
            <a:fld id="{4CE482DC-2269-4F26-9D2A-7E44B1A4CD8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606EA6-EFEA-4C30-9264-4F9291A5780D}" type="datetime1">
              <a:rPr lang="en-US" smtClean="0"/>
              <a:pPr/>
              <a:t>12/4/2019</a:t>
            </a:fld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ctr"/>
            <a:fld id="{8F82E0A0-C266-4798-8C8F-B9F91E9DA37E}" type="slidenum">
              <a:rPr lang="en-US" sz="1400" b="1" smtClean="0">
                <a:solidFill>
                  <a:srgbClr val="FFFFFF"/>
                </a:solidFill>
              </a:rPr>
              <a:pPr algn="ctr"/>
              <a:t>‹#›</a:t>
            </a:fld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sz="quarter" idx="13"/>
          </p:nvPr>
        </p:nvSpPr>
        <p:spPr>
          <a:xfrm>
            <a:off x="609600" y="1352550"/>
            <a:ext cx="8153400" cy="3276600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7123113" cy="1254919"/>
          </a:xfrm>
        </p:spPr>
        <p:txBody>
          <a:bodyPr anchor="t"/>
          <a:lstStyle>
            <a:lvl1pPr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1143000"/>
            <a:ext cx="9144000" cy="85725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200150"/>
            <a:ext cx="1295400" cy="7429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200150"/>
            <a:ext cx="7772400" cy="7429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71600" y="1200150"/>
            <a:ext cx="7620000" cy="74295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  <a:extLst/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CF9F07-3BC7-4570-B054-79111B0A380C}" type="datetime1">
              <a:rPr lang="en-US" smtClean="0"/>
              <a:pPr/>
              <a:t>12/4/2019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314450"/>
            <a:ext cx="1295400" cy="526257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  <a:extLst/>
          </a:lstStyle>
          <a:p>
            <a:pPr algn="ctr"/>
            <a:fld id="{8F82E0A0-C266-4798-8C8F-B9F91E9DA37E}" type="slidenum">
              <a:rPr lang="en-US" sz="2400" b="1" smtClean="0">
                <a:solidFill>
                  <a:srgbClr val="FFFFFF"/>
                </a:solidFill>
              </a:rPr>
              <a:pPr algn="ctr"/>
              <a:t>‹#›</a:t>
            </a:fld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09600" y="1352551"/>
            <a:ext cx="3886200" cy="3268624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844901" y="1352549"/>
            <a:ext cx="3886200" cy="3268625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>
            <a:extLst/>
          </a:lstStyle>
          <a:p>
            <a:fld id="{E4606EA6-EFEA-4C30-9264-4F9291A5780D}" type="datetime1">
              <a:rPr lang="en-US" smtClean="0"/>
              <a:pPr/>
              <a:t>12/4/2019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>
            <a:extLst/>
          </a:lstStyle>
          <a:p>
            <a:pPr algn="ctr"/>
            <a:fld id="{8F82E0A0-C266-4798-8C8F-B9F91E9DA37E}" type="slidenum">
              <a:rPr lang="en-US" sz="1400" b="1" smtClean="0">
                <a:solidFill>
                  <a:srgbClr val="FFFFFF"/>
                </a:solidFill>
              </a:rPr>
              <a:pPr algn="ctr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18110"/>
            <a:ext cx="8153400" cy="100584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919818"/>
            <a:ext cx="3886200" cy="2628900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919818"/>
            <a:ext cx="3886200" cy="2628900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>
            <a:extLst/>
          </a:lstStyle>
          <a:p>
            <a:fld id="{E4606EA6-EFEA-4C30-9264-4F9291A5780D}" type="datetime1">
              <a:rPr lang="en-US" smtClean="0"/>
              <a:pPr/>
              <a:t>12/4/2019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>
            <a:extLst/>
          </a:lstStyle>
          <a:p>
            <a:pPr algn="ctr"/>
            <a:fld id="{8F82E0A0-C266-4798-8C8F-B9F91E9DA37E}" type="slidenum">
              <a:rPr lang="en-US" sz="1400" b="1" smtClean="0">
                <a:solidFill>
                  <a:srgbClr val="FFFFFF"/>
                </a:solidFill>
              </a:rPr>
              <a:pPr algn="ctr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>
            <a:extLst/>
          </a:lstStyle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8"/>
          </p:nvPr>
        </p:nvSpPr>
        <p:spPr>
          <a:xfrm>
            <a:off x="609600" y="1362287"/>
            <a:ext cx="3886200" cy="530352"/>
          </a:xfrm>
          <a:solidFill>
            <a:schemeClr val="accent2"/>
          </a:solidFill>
        </p:spPr>
        <p:txBody>
          <a:bodyPr rtlCol="0" anchor="ctr"/>
          <a:lstStyle>
            <a:lvl1pPr>
              <a:buFontTx/>
              <a:buNone/>
              <a:defRPr sz="2000" b="1">
                <a:solidFill>
                  <a:srgbClr val="FFFFFF"/>
                </a:solidFill>
              </a:defRPr>
            </a:lvl1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9"/>
          </p:nvPr>
        </p:nvSpPr>
        <p:spPr>
          <a:xfrm>
            <a:off x="4800600" y="1362287"/>
            <a:ext cx="3886200" cy="530352"/>
          </a:xfrm>
          <a:solidFill>
            <a:schemeClr val="accent4"/>
          </a:solidFill>
        </p:spPr>
        <p:txBody>
          <a:bodyPr rtlCol="0" anchor="ctr"/>
          <a:lstStyle>
            <a:lvl1pPr>
              <a:buFontTx/>
              <a:buNone/>
              <a:defRPr sz="2000" b="1">
                <a:solidFill>
                  <a:srgbClr val="FFFFFF"/>
                </a:solidFill>
              </a:defRPr>
            </a:lvl1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FADB5D-B7A0-47E3-AD2D-B1A6F8614213}" type="datetime1">
              <a:rPr lang="en-US" smtClean="0"/>
              <a:pPr/>
              <a:t>12/4/2019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3F7CB7D-F184-43C7-B6FD-03D728E1BBFF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968126-03FC-49C0-B9B8-2B561CCC3D90}" type="datetime1">
              <a:rPr lang="en-US" smtClean="0"/>
              <a:pPr/>
              <a:t>12/4/2019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4686300"/>
            <a:ext cx="533400" cy="2857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3F7CB7D-F184-43C7-B6FD-03D728E1BBFF}" type="slidenum">
              <a:rPr lang="en-US" smtClean="0">
                <a:solidFill>
                  <a:schemeClr val="tx2"/>
                </a:solidFill>
              </a:rPr>
              <a:pPr/>
              <a:t>‹#›</a:t>
            </a:fld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8110"/>
            <a:ext cx="8153400" cy="1005840"/>
          </a:xfrm>
        </p:spPr>
        <p:txBody>
          <a:bodyPr anchor="b"/>
          <a:lstStyle>
            <a:lvl1pPr algn="l">
              <a:buNone/>
              <a:defRPr sz="42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9A8198-4617-485E-9585-4840B69DBBA6}" type="datetime1">
              <a:rPr lang="en-US" smtClean="0"/>
              <a:pPr/>
              <a:t>12/4/2019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3F7CB7D-F184-43C7-B6FD-03D728E1BBFF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28750"/>
            <a:ext cx="1600200" cy="31242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2362200" y="1428750"/>
            <a:ext cx="6400800" cy="3200400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57668" y="0"/>
            <a:ext cx="7586332" cy="3419856"/>
          </a:xfrm>
          <a:solidFill>
            <a:schemeClr val="tx2">
              <a:shade val="50000"/>
            </a:schemeClr>
          </a:solidFill>
          <a:ln>
            <a:noFill/>
          </a:ln>
        </p:spPr>
        <p:txBody>
          <a:bodyPr/>
          <a:lstStyle>
            <a:lvl1pPr>
              <a:buNone/>
              <a:defRPr sz="3200"/>
            </a:lvl1pPr>
            <a:extLst/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4114800"/>
            <a:ext cx="7315200" cy="51435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>
          <a:xfrm>
            <a:off x="-9144" y="3429000"/>
            <a:ext cx="9144000" cy="66522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-9144" y="3497580"/>
            <a:ext cx="1463040" cy="53492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3490722"/>
            <a:ext cx="7589520" cy="534924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3543300"/>
            <a:ext cx="7315200" cy="4572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447800" y="0"/>
            <a:ext cx="100584" cy="515035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4686300"/>
            <a:ext cx="2667000" cy="273844"/>
          </a:xfrm>
        </p:spPr>
        <p:txBody>
          <a:bodyPr rtlCol="0"/>
          <a:lstStyle>
            <a:extLst/>
          </a:lstStyle>
          <a:p>
            <a:fld id="{E4606EA6-EFEA-4C30-9264-4F9291A5780D}" type="datetime1">
              <a:rPr lang="en-US" smtClean="0"/>
              <a:pPr/>
              <a:t>12/4/2019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3500437"/>
            <a:ext cx="1447800" cy="497684"/>
          </a:xfrm>
        </p:spPr>
        <p:txBody>
          <a:bodyPr rtlCol="0"/>
          <a:lstStyle>
            <a:lvl1pPr>
              <a:defRPr sz="2800"/>
            </a:lvl1pPr>
            <a:extLst/>
          </a:lstStyle>
          <a:p>
            <a:pPr algn="ctr"/>
            <a:fld id="{8F82E0A0-C266-4798-8C8F-B9F91E9DA37E}" type="slidenum">
              <a:rPr lang="en-US" sz="2800" b="1" smtClean="0">
                <a:solidFill>
                  <a:srgbClr val="FFFFFF"/>
                </a:solidFill>
              </a:rPr>
              <a:pPr algn="ctr"/>
              <a:t>‹#›</a:t>
            </a:fld>
            <a:endParaRPr lang="en-US" sz="2800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4686155"/>
            <a:ext cx="4572000" cy="273844"/>
          </a:xfrm>
        </p:spPr>
        <p:txBody>
          <a:bodyPr rtlCol="0"/>
          <a:lstStyle>
            <a:extLst/>
          </a:lstStyle>
          <a:p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352550"/>
            <a:ext cx="8153400" cy="324231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4686300"/>
            <a:ext cx="2667000" cy="273844"/>
          </a:xfrm>
          <a:prstGeom prst="rect">
            <a:avLst/>
          </a:prstGeom>
        </p:spPr>
        <p:txBody>
          <a:bodyPr vert="horz" anchor="ctr" anchorCtr="0"/>
          <a:lstStyle>
            <a:lvl1pPr algn="l">
              <a:defRPr sz="1400">
                <a:solidFill>
                  <a:schemeClr val="tx2"/>
                </a:solidFill>
              </a:defRPr>
            </a:lvl1pPr>
            <a:extLst/>
          </a:lstStyle>
          <a:p>
            <a:fld id="{E4606EA6-EFEA-4C30-9264-4F9291A5780D}" type="datetime1">
              <a:rPr lang="en-US" smtClean="0"/>
              <a:pPr/>
              <a:t>12/4/2019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1" y="4686155"/>
            <a:ext cx="5421083" cy="273844"/>
          </a:xfrm>
          <a:prstGeom prst="rect">
            <a:avLst/>
          </a:prstGeom>
        </p:spPr>
        <p:txBody>
          <a:bodyPr vert="horz" anchor="ctr"/>
          <a:lstStyle>
            <a:lvl1pPr algn="r">
              <a:defRPr sz="1400">
                <a:solidFill>
                  <a:schemeClr val="tx2"/>
                </a:solidFill>
              </a:defRPr>
            </a:lvl1pPr>
            <a:extLst/>
          </a:lstStyle>
          <a:p>
            <a:pPr algn="r"/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095170"/>
            <a:ext cx="9144000" cy="24003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129460"/>
            <a:ext cx="533400" cy="1714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90550" y="1129460"/>
            <a:ext cx="8553450" cy="1714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123507"/>
            <a:ext cx="533400" cy="183357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>
              <a:defRPr sz="1400" b="1">
                <a:solidFill>
                  <a:srgbClr val="FFFFFF"/>
                </a:solidFill>
              </a:defRPr>
            </a:lvl1pPr>
            <a:extLst/>
          </a:lstStyle>
          <a:p>
            <a:pPr algn="ctr"/>
            <a:fld id="{8F82E0A0-C266-4798-8C8F-B9F91E9DA37E}" type="slidenum">
              <a:rPr lang="en-US" sz="1400" b="1" smtClean="0">
                <a:solidFill>
                  <a:srgbClr val="FFFFFF"/>
                </a:solidFill>
              </a:rPr>
              <a:pPr algn="ctr"/>
              <a:t>‹#›</a:t>
            </a:fld>
            <a:endParaRPr lang="en-US" sz="1400" b="1" dirty="0">
              <a:solidFill>
                <a:srgbClr val="FFFFFF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118110"/>
            <a:ext cx="8153400" cy="100584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9" r:id="rId10"/>
  </p:sldLayoutIdLst>
  <p:txStyles>
    <p:titleStyle>
      <a:lvl1pPr algn="l" rtl="0" eaLnBrk="1" latinLnBrk="0" hangingPunct="1">
        <a:spcBef>
          <a:spcPct val="0"/>
        </a:spcBef>
        <a:buNone/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extLst/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None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png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9.bin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>
            <a:extLst/>
          </a:lstStyle>
          <a:p>
            <a:r>
              <a:rPr lang="id-ID" dirty="0" smtClean="0"/>
              <a:t>POLTEK </a:t>
            </a:r>
            <a:r>
              <a:rPr lang="id-ID" dirty="0" smtClean="0"/>
              <a:t>PURBAYA/TM-01/FISIKA DASAR I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1571618"/>
            <a:ext cx="14287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3200" b="1" dirty="0" smtClean="0">
                <a:latin typeface="Arial Narrow" pitchFamily="34" charset="0"/>
              </a:rPr>
              <a:t>MODUL</a:t>
            </a:r>
            <a:endParaRPr lang="id-ID" sz="3200" b="1" dirty="0">
              <a:latin typeface="Arial Narrow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4282" y="2071684"/>
            <a:ext cx="9286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5400" b="1" dirty="0" smtClean="0">
                <a:latin typeface="MS Mincho" pitchFamily="49" charset="-128"/>
                <a:ea typeface="MS Mincho" pitchFamily="49" charset="-128"/>
              </a:rPr>
              <a:t>11</a:t>
            </a:r>
            <a:endParaRPr lang="id-ID" sz="5400" b="1" dirty="0">
              <a:latin typeface="MS Mincho" pitchFamily="49" charset="-128"/>
              <a:ea typeface="MS Mincho" pitchFamily="49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57356" y="1643056"/>
            <a:ext cx="72866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3200" b="1" dirty="0" smtClean="0"/>
              <a:t>GAYA GRAVITASI dan</a:t>
            </a:r>
          </a:p>
          <a:p>
            <a:r>
              <a:rPr lang="id-ID" sz="3200" b="1" dirty="0" smtClean="0"/>
              <a:t>HUKUM KEPLER I,II,III</a:t>
            </a:r>
            <a:endParaRPr lang="id-ID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5"/>
          <p:cNvSpPr/>
          <p:nvPr/>
        </p:nvSpPr>
        <p:spPr>
          <a:xfrm>
            <a:off x="500034" y="621030"/>
            <a:ext cx="8229600" cy="45224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/>
          <p:cNvSpPr txBox="1"/>
          <p:nvPr/>
        </p:nvSpPr>
        <p:spPr>
          <a:xfrm>
            <a:off x="500034" y="1643056"/>
            <a:ext cx="7989570" cy="19825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6642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40" dirty="0">
                <a:latin typeface="Arial"/>
                <a:cs typeface="Arial"/>
              </a:rPr>
              <a:t>Apabila </a:t>
            </a:r>
            <a:r>
              <a:rPr sz="3200" spc="-125" dirty="0">
                <a:latin typeface="Arial"/>
                <a:cs typeface="Arial"/>
              </a:rPr>
              <a:t>percepatan </a:t>
            </a:r>
            <a:r>
              <a:rPr sz="3200" spc="-114" dirty="0">
                <a:latin typeface="Arial"/>
                <a:cs typeface="Arial"/>
              </a:rPr>
              <a:t>gravitasi </a:t>
            </a:r>
            <a:r>
              <a:rPr sz="3200" spc="-40" dirty="0">
                <a:latin typeface="Arial"/>
                <a:cs typeface="Arial"/>
              </a:rPr>
              <a:t>di</a:t>
            </a:r>
            <a:r>
              <a:rPr sz="3200" spc="-330" dirty="0">
                <a:latin typeface="Arial"/>
                <a:cs typeface="Arial"/>
              </a:rPr>
              <a:t> </a:t>
            </a:r>
            <a:r>
              <a:rPr sz="3200" spc="-135" dirty="0">
                <a:latin typeface="Arial"/>
                <a:cs typeface="Arial"/>
              </a:rPr>
              <a:t>permukaan  </a:t>
            </a:r>
            <a:r>
              <a:rPr sz="3200" spc="-75" dirty="0">
                <a:latin typeface="Arial"/>
                <a:cs typeface="Arial"/>
              </a:rPr>
              <a:t>bumi </a:t>
            </a:r>
            <a:r>
              <a:rPr sz="3200" spc="-155" dirty="0">
                <a:latin typeface="Arial"/>
                <a:cs typeface="Arial"/>
              </a:rPr>
              <a:t>adalah </a:t>
            </a:r>
            <a:r>
              <a:rPr sz="3200" i="1" spc="-35" dirty="0">
                <a:latin typeface="Trebuchet MS"/>
                <a:cs typeface="Trebuchet MS"/>
              </a:rPr>
              <a:t>g</a:t>
            </a:r>
            <a:r>
              <a:rPr sz="3200" spc="-35">
                <a:latin typeface="Arial"/>
                <a:cs typeface="Arial"/>
              </a:rPr>
              <a:t>,</a:t>
            </a:r>
            <a:r>
              <a:rPr sz="3200" spc="-285">
                <a:latin typeface="Arial"/>
                <a:cs typeface="Arial"/>
              </a:rPr>
              <a:t> </a:t>
            </a:r>
            <a:r>
              <a:rPr sz="3200" spc="-70" smtClean="0">
                <a:latin typeface="Arial"/>
                <a:cs typeface="Arial"/>
              </a:rPr>
              <a:t>tentukan</a:t>
            </a:r>
            <a:r>
              <a:rPr sz="3200" spc="-70">
                <a:latin typeface="Arial"/>
                <a:cs typeface="Arial"/>
              </a:rPr>
              <a:t> </a:t>
            </a:r>
            <a:r>
              <a:rPr sz="3200" spc="-125" smtClean="0">
                <a:latin typeface="Arial"/>
                <a:cs typeface="Arial"/>
              </a:rPr>
              <a:t>percepatan </a:t>
            </a:r>
            <a:r>
              <a:rPr sz="3200" spc="-114" dirty="0">
                <a:latin typeface="Arial"/>
                <a:cs typeface="Arial"/>
              </a:rPr>
              <a:t>gravitasi </a:t>
            </a:r>
            <a:r>
              <a:rPr sz="3200" spc="-130" dirty="0">
                <a:latin typeface="Arial"/>
                <a:cs typeface="Arial"/>
              </a:rPr>
              <a:t>suatu </a:t>
            </a:r>
            <a:r>
              <a:rPr sz="3200" spc="-150" dirty="0">
                <a:latin typeface="Arial"/>
                <a:cs typeface="Arial"/>
              </a:rPr>
              <a:t>benda </a:t>
            </a:r>
            <a:r>
              <a:rPr sz="3200" spc="-200">
                <a:latin typeface="Arial"/>
                <a:cs typeface="Arial"/>
              </a:rPr>
              <a:t>yang</a:t>
            </a:r>
            <a:r>
              <a:rPr sz="3200" spc="-335">
                <a:latin typeface="Arial"/>
                <a:cs typeface="Arial"/>
              </a:rPr>
              <a:t> </a:t>
            </a:r>
            <a:r>
              <a:rPr sz="3200" spc="-145" smtClean="0">
                <a:latin typeface="Arial"/>
                <a:cs typeface="Arial"/>
              </a:rPr>
              <a:t>berada pada ketinggian 2 kali jari-jari bumi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2910" y="642924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CONTOH SOAL 4 :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5"/>
          <p:cNvSpPr/>
          <p:nvPr/>
        </p:nvSpPr>
        <p:spPr>
          <a:xfrm>
            <a:off x="571472" y="857238"/>
            <a:ext cx="8229600" cy="45224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4282" y="3000378"/>
            <a:ext cx="1103375" cy="15644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72" y="1785932"/>
            <a:ext cx="4233876" cy="639455"/>
          </a:xfrm>
        </p:spPr>
        <p:txBody>
          <a:bodyPr lIns="68580" tIns="34290" rIns="68580" bIns="34290">
            <a:noAutofit/>
          </a:bodyPr>
          <a:lstStyle/>
          <a:p>
            <a:r>
              <a:rPr lang="nn-NO" sz="1500" b="1" dirty="0" smtClean="0">
                <a:solidFill>
                  <a:schemeClr val="tx1"/>
                </a:solidFill>
              </a:rPr>
              <a:t>Aristoteles</a:t>
            </a:r>
            <a:r>
              <a:rPr lang="nn-NO" sz="1500" dirty="0" smtClean="0">
                <a:solidFill>
                  <a:schemeClr val="tx1"/>
                </a:solidFill>
              </a:rPr>
              <a:t> (</a:t>
            </a:r>
            <a:r>
              <a:rPr lang="nn-NO" sz="1500" i="1" dirty="0" smtClean="0">
                <a:solidFill>
                  <a:schemeClr val="tx1"/>
                </a:solidFill>
              </a:rPr>
              <a:t>teori geosentris)</a:t>
            </a:r>
            <a:r>
              <a:rPr lang="nn-NO" sz="1500" dirty="0" smtClean="0">
                <a:solidFill>
                  <a:schemeClr val="tx1"/>
                </a:solidFill>
              </a:rPr>
              <a:t>,</a:t>
            </a:r>
            <a:r>
              <a:rPr lang="nn-NO" sz="1500" dirty="0">
                <a:solidFill>
                  <a:schemeClr val="tx1"/>
                </a:solidFill>
              </a:rPr>
              <a:t/>
            </a:r>
            <a:br>
              <a:rPr lang="nn-NO" sz="1500" dirty="0">
                <a:solidFill>
                  <a:schemeClr val="tx1"/>
                </a:solidFill>
              </a:rPr>
            </a:br>
            <a:r>
              <a:rPr lang="en-US" sz="1500" b="1" dirty="0" err="1">
                <a:solidFill>
                  <a:schemeClr val="tx1"/>
                </a:solidFill>
              </a:rPr>
              <a:t>yaitu</a:t>
            </a:r>
            <a:r>
              <a:rPr lang="en-US" sz="1500" b="1" dirty="0">
                <a:solidFill>
                  <a:schemeClr val="tx1"/>
                </a:solidFill>
              </a:rPr>
              <a:t> </a:t>
            </a:r>
            <a:r>
              <a:rPr lang="en-US" sz="1500" b="1" dirty="0" err="1">
                <a:solidFill>
                  <a:schemeClr val="tx1"/>
                </a:solidFill>
              </a:rPr>
              <a:t>bumi</a:t>
            </a:r>
            <a:r>
              <a:rPr lang="en-US" sz="1500" b="1" dirty="0">
                <a:solidFill>
                  <a:schemeClr val="tx1"/>
                </a:solidFill>
              </a:rPr>
              <a:t> </a:t>
            </a:r>
            <a:r>
              <a:rPr lang="en-US" sz="1500" b="1" dirty="0" err="1">
                <a:solidFill>
                  <a:schemeClr val="tx1"/>
                </a:solidFill>
              </a:rPr>
              <a:t>sebagai</a:t>
            </a:r>
            <a:r>
              <a:rPr lang="en-US" sz="1500" b="1" dirty="0">
                <a:solidFill>
                  <a:schemeClr val="tx1"/>
                </a:solidFill>
              </a:rPr>
              <a:t> </a:t>
            </a:r>
            <a:r>
              <a:rPr lang="en-US" sz="1500" b="1" dirty="0" err="1">
                <a:solidFill>
                  <a:schemeClr val="tx1"/>
                </a:solidFill>
              </a:rPr>
              <a:t>pusat</a:t>
            </a:r>
            <a:r>
              <a:rPr lang="en-US" sz="1500" b="1" dirty="0">
                <a:solidFill>
                  <a:schemeClr val="tx1"/>
                </a:solidFill>
              </a:rPr>
              <a:t> </a:t>
            </a:r>
            <a:r>
              <a:rPr lang="en-US" sz="1500" b="1" dirty="0" err="1">
                <a:solidFill>
                  <a:schemeClr val="tx1"/>
                </a:solidFill>
              </a:rPr>
              <a:t>peredaran</a:t>
            </a:r>
            <a:r>
              <a:rPr lang="en-US" sz="1500" b="1" dirty="0">
                <a:solidFill>
                  <a:schemeClr val="tx1"/>
                </a:solidFill>
              </a:rPr>
              <a:t> </a:t>
            </a:r>
            <a:r>
              <a:rPr lang="en-US" sz="1500" b="1" dirty="0" err="1">
                <a:solidFill>
                  <a:schemeClr val="tx1"/>
                </a:solidFill>
              </a:rPr>
              <a:t>benda-benda</a:t>
            </a:r>
            <a:r>
              <a:rPr lang="en-US" sz="1500" b="1" dirty="0">
                <a:solidFill>
                  <a:schemeClr val="tx1"/>
                </a:solidFill>
              </a:rPr>
              <a:t> </a:t>
            </a:r>
            <a:r>
              <a:rPr lang="en-US" sz="1500" b="1" dirty="0" err="1">
                <a:solidFill>
                  <a:schemeClr val="tx1"/>
                </a:solidFill>
              </a:rPr>
              <a:t>angkasa</a:t>
            </a:r>
            <a:r>
              <a:rPr lang="en-US" sz="1500" b="1" dirty="0" smtClean="0">
                <a:solidFill>
                  <a:schemeClr val="tx1"/>
                </a:solidFill>
              </a:rPr>
              <a:t>.</a:t>
            </a:r>
            <a:endParaRPr lang="en-US" sz="15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241479"/>
            <a:ext cx="7543800" cy="859665"/>
          </a:xfrm>
        </p:spPr>
        <p:txBody>
          <a:bodyPr lIns="68580" tIns="34290" rIns="68580" bIns="34290">
            <a:noAutofit/>
          </a:bodyPr>
          <a:lstStyle/>
          <a:p>
            <a:pPr algn="ctr"/>
            <a:r>
              <a:rPr lang="en-US" sz="3000" b="1" dirty="0" err="1" smtClean="0"/>
              <a:t>Sejarah</a:t>
            </a:r>
            <a:r>
              <a:rPr lang="en-US" sz="3000" b="1" dirty="0" smtClean="0"/>
              <a:t> </a:t>
            </a:r>
            <a:r>
              <a:rPr lang="en-US" sz="3000" b="1" dirty="0" err="1" smtClean="0">
                <a:solidFill>
                  <a:schemeClr val="tx1"/>
                </a:solidFill>
              </a:rPr>
              <a:t>Perkembangan</a:t>
            </a:r>
            <a:r>
              <a:rPr lang="en-US" sz="3000" b="1" dirty="0" smtClean="0">
                <a:solidFill>
                  <a:schemeClr val="tx1"/>
                </a:solidFill>
              </a:rPr>
              <a:t> </a:t>
            </a:r>
            <a:r>
              <a:rPr lang="en-US" sz="3000" b="1" dirty="0" err="1">
                <a:solidFill>
                  <a:schemeClr val="tx1"/>
                </a:solidFill>
              </a:rPr>
              <a:t>Gerak-Gerak</a:t>
            </a:r>
            <a:r>
              <a:rPr lang="en-US" sz="3000" b="1" dirty="0">
                <a:solidFill>
                  <a:schemeClr val="tx1"/>
                </a:solidFill>
              </a:rPr>
              <a:t> Benda </a:t>
            </a:r>
            <a:r>
              <a:rPr lang="en-US" sz="3000" b="1" dirty="0" err="1" smtClean="0">
                <a:solidFill>
                  <a:schemeClr val="tx1"/>
                </a:solidFill>
              </a:rPr>
              <a:t>Antariksa</a:t>
            </a:r>
            <a:endParaRPr lang="en-US" sz="3000" dirty="0" smtClean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4876" y="1285866"/>
            <a:ext cx="893093" cy="12789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43570" y="2143122"/>
            <a:ext cx="1572122" cy="1273074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857356" y="4071948"/>
            <a:ext cx="6338901" cy="894528"/>
          </a:xfrm>
          <a:prstGeom prst="rect">
            <a:avLst/>
          </a:prstGeom>
        </p:spPr>
        <p:txBody>
          <a:bodyPr vert="horz" lIns="68580" tIns="34290" rIns="68580" bIns="34290" rtlCol="0" anchor="b" anchorCtr="0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b="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500" b="1" dirty="0" smtClean="0">
                <a:solidFill>
                  <a:schemeClr val="tx1"/>
                </a:solidFill>
              </a:rPr>
              <a:t>Johannes Kepler </a:t>
            </a:r>
            <a:r>
              <a:rPr lang="en-US" sz="1500" b="1" dirty="0" err="1" smtClean="0">
                <a:solidFill>
                  <a:schemeClr val="tx1"/>
                </a:solidFill>
              </a:rPr>
              <a:t>dan</a:t>
            </a:r>
            <a:r>
              <a:rPr lang="en-US" sz="1500" b="1" dirty="0" smtClean="0">
                <a:solidFill>
                  <a:schemeClr val="tx1"/>
                </a:solidFill>
              </a:rPr>
              <a:t> Galileo </a:t>
            </a:r>
            <a:r>
              <a:rPr lang="en-US" sz="1500" b="1" dirty="0" err="1" smtClean="0">
                <a:solidFill>
                  <a:schemeClr val="tx1"/>
                </a:solidFill>
              </a:rPr>
              <a:t>adalah</a:t>
            </a:r>
            <a:r>
              <a:rPr lang="en-US" sz="1500" b="1" dirty="0" smtClean="0">
                <a:solidFill>
                  <a:schemeClr val="tx1"/>
                </a:solidFill>
              </a:rPr>
              <a:t> </a:t>
            </a:r>
            <a:r>
              <a:rPr lang="en-US" sz="1500" b="1" dirty="0" err="1" smtClean="0">
                <a:solidFill>
                  <a:schemeClr val="tx1"/>
                </a:solidFill>
              </a:rPr>
              <a:t>ilmuwan</a:t>
            </a:r>
            <a:r>
              <a:rPr lang="en-US" sz="1500" b="1" dirty="0" smtClean="0">
                <a:solidFill>
                  <a:schemeClr val="tx1"/>
                </a:solidFill>
              </a:rPr>
              <a:t> yang </a:t>
            </a:r>
            <a:r>
              <a:rPr lang="en-US" sz="1500" b="1" dirty="0" err="1" smtClean="0">
                <a:solidFill>
                  <a:schemeClr val="tx1"/>
                </a:solidFill>
              </a:rPr>
              <a:t>membenarkan</a:t>
            </a:r>
            <a:r>
              <a:rPr lang="en-US" sz="1500" b="1" dirty="0" smtClean="0">
                <a:solidFill>
                  <a:schemeClr val="tx1"/>
                </a:solidFill>
              </a:rPr>
              <a:t> </a:t>
            </a:r>
            <a:r>
              <a:rPr lang="en-US" sz="1500" b="1" dirty="0" err="1" smtClean="0">
                <a:solidFill>
                  <a:schemeClr val="tx1"/>
                </a:solidFill>
              </a:rPr>
              <a:t>pendapat</a:t>
            </a:r>
            <a:r>
              <a:rPr lang="en-US" sz="1500" b="1" dirty="0">
                <a:solidFill>
                  <a:schemeClr val="tx1"/>
                </a:solidFill>
              </a:rPr>
              <a:t> </a:t>
            </a:r>
            <a:r>
              <a:rPr lang="en-US" sz="1500" b="1" dirty="0" err="1" smtClean="0">
                <a:solidFill>
                  <a:schemeClr val="tx1"/>
                </a:solidFill>
              </a:rPr>
              <a:t>Heliosentris</a:t>
            </a:r>
            <a:r>
              <a:rPr lang="en-US" sz="1500" b="1" dirty="0" smtClean="0">
                <a:solidFill>
                  <a:schemeClr val="tx1"/>
                </a:solidFill>
              </a:rPr>
              <a:t>.</a:t>
            </a:r>
            <a:r>
              <a:rPr lang="en-US" sz="1500" b="1" dirty="0">
                <a:solidFill>
                  <a:schemeClr val="tx1"/>
                </a:solidFill>
              </a:rPr>
              <a:t> </a:t>
            </a:r>
            <a:r>
              <a:rPr lang="en-US" sz="1500" b="1" dirty="0" smtClean="0">
                <a:solidFill>
                  <a:schemeClr val="tx1"/>
                </a:solidFill>
              </a:rPr>
              <a:t>Johannes Kepler </a:t>
            </a:r>
            <a:r>
              <a:rPr lang="en-US" sz="1500" b="1" dirty="0" err="1" smtClean="0">
                <a:solidFill>
                  <a:schemeClr val="tx1"/>
                </a:solidFill>
              </a:rPr>
              <a:t>menyatakan</a:t>
            </a:r>
            <a:r>
              <a:rPr lang="en-US" sz="1500" b="1" dirty="0" smtClean="0">
                <a:solidFill>
                  <a:schemeClr val="tx1"/>
                </a:solidFill>
              </a:rPr>
              <a:t> 3 </a:t>
            </a:r>
            <a:r>
              <a:rPr lang="en-US" sz="1500" b="1" dirty="0" err="1" smtClean="0">
                <a:solidFill>
                  <a:schemeClr val="tx1"/>
                </a:solidFill>
              </a:rPr>
              <a:t>hukum</a:t>
            </a:r>
            <a:r>
              <a:rPr lang="en-US" sz="1500" b="1" dirty="0" smtClean="0">
                <a:solidFill>
                  <a:schemeClr val="tx1"/>
                </a:solidFill>
              </a:rPr>
              <a:t> </a:t>
            </a:r>
            <a:r>
              <a:rPr lang="en-US" sz="1500" b="1" dirty="0" err="1" smtClean="0">
                <a:solidFill>
                  <a:schemeClr val="tx1"/>
                </a:solidFill>
              </a:rPr>
              <a:t>peredaran</a:t>
            </a:r>
            <a:r>
              <a:rPr lang="en-US" sz="1500" b="1" dirty="0" smtClean="0">
                <a:solidFill>
                  <a:schemeClr val="tx1"/>
                </a:solidFill>
              </a:rPr>
              <a:t> </a:t>
            </a:r>
            <a:r>
              <a:rPr lang="en-US" sz="1500" b="1" dirty="0" err="1" smtClean="0">
                <a:solidFill>
                  <a:schemeClr val="tx1"/>
                </a:solidFill>
              </a:rPr>
              <a:t>benda-benda</a:t>
            </a:r>
            <a:r>
              <a:rPr lang="en-US" sz="1500" b="1" dirty="0" smtClean="0">
                <a:solidFill>
                  <a:schemeClr val="tx1"/>
                </a:solidFill>
              </a:rPr>
              <a:t> </a:t>
            </a:r>
            <a:r>
              <a:rPr lang="en-US" sz="1500" b="1" dirty="0" err="1" smtClean="0">
                <a:solidFill>
                  <a:schemeClr val="tx1"/>
                </a:solidFill>
              </a:rPr>
              <a:t>angkasa</a:t>
            </a:r>
            <a:r>
              <a:rPr lang="en-US" sz="1500" b="1" dirty="0" smtClean="0">
                <a:solidFill>
                  <a:schemeClr val="tx1"/>
                </a:solidFill>
              </a:rPr>
              <a:t> </a:t>
            </a:r>
            <a:r>
              <a:rPr lang="en-US" sz="1500" b="1" dirty="0" err="1" smtClean="0">
                <a:solidFill>
                  <a:schemeClr val="tx1"/>
                </a:solidFill>
              </a:rPr>
              <a:t>sebagai</a:t>
            </a:r>
            <a:r>
              <a:rPr lang="en-US" sz="1500" b="1" dirty="0">
                <a:solidFill>
                  <a:schemeClr val="tx1"/>
                </a:solidFill>
              </a:rPr>
              <a:t> </a:t>
            </a:r>
            <a:r>
              <a:rPr lang="en-US" sz="1500" b="1" dirty="0" err="1" smtClean="0">
                <a:solidFill>
                  <a:schemeClr val="tx1"/>
                </a:solidFill>
              </a:rPr>
              <a:t>penyempurna</a:t>
            </a:r>
            <a:r>
              <a:rPr lang="en-US" sz="1500" b="1" dirty="0" smtClean="0">
                <a:solidFill>
                  <a:schemeClr val="tx1"/>
                </a:solidFill>
              </a:rPr>
              <a:t> </a:t>
            </a:r>
            <a:r>
              <a:rPr lang="en-US" sz="1500" b="1" dirty="0" err="1" smtClean="0">
                <a:solidFill>
                  <a:schemeClr val="tx1"/>
                </a:solidFill>
              </a:rPr>
              <a:t>dari</a:t>
            </a:r>
            <a:r>
              <a:rPr lang="en-US" sz="1500" b="1" dirty="0" smtClean="0">
                <a:solidFill>
                  <a:schemeClr val="tx1"/>
                </a:solidFill>
              </a:rPr>
              <a:t> </a:t>
            </a:r>
            <a:r>
              <a:rPr lang="en-US" sz="1500" b="1" dirty="0" err="1" smtClean="0">
                <a:solidFill>
                  <a:schemeClr val="tx1"/>
                </a:solidFill>
              </a:rPr>
              <a:t>pendapat</a:t>
            </a:r>
            <a:r>
              <a:rPr lang="en-US" sz="1500" b="1" dirty="0" smtClean="0">
                <a:solidFill>
                  <a:schemeClr val="tx1"/>
                </a:solidFill>
              </a:rPr>
              <a:t> </a:t>
            </a:r>
            <a:r>
              <a:rPr lang="en-US" sz="1500" b="1" dirty="0" err="1" smtClean="0">
                <a:solidFill>
                  <a:schemeClr val="tx1"/>
                </a:solidFill>
              </a:rPr>
              <a:t>Heliosentris</a:t>
            </a:r>
            <a:r>
              <a:rPr lang="en-US" sz="1500" b="1" dirty="0" smtClean="0">
                <a:solidFill>
                  <a:schemeClr val="tx1"/>
                </a:solidFill>
              </a:rPr>
              <a:t> yang </a:t>
            </a:r>
            <a:r>
              <a:rPr lang="en-US" sz="1500" b="1" dirty="0" err="1" smtClean="0">
                <a:solidFill>
                  <a:schemeClr val="tx1"/>
                </a:solidFill>
              </a:rPr>
              <a:t>dikemukakan</a:t>
            </a:r>
            <a:r>
              <a:rPr lang="en-US" sz="1500" b="1" dirty="0" smtClean="0">
                <a:solidFill>
                  <a:schemeClr val="tx1"/>
                </a:solidFill>
              </a:rPr>
              <a:t> </a:t>
            </a:r>
            <a:r>
              <a:rPr lang="en-US" sz="1500" b="1" dirty="0" err="1" smtClean="0">
                <a:solidFill>
                  <a:schemeClr val="tx1"/>
                </a:solidFill>
              </a:rPr>
              <a:t>oleh</a:t>
            </a:r>
            <a:r>
              <a:rPr lang="en-US" sz="1500" b="1" dirty="0" smtClean="0">
                <a:solidFill>
                  <a:schemeClr val="tx1"/>
                </a:solidFill>
              </a:rPr>
              <a:t> Nicolaus Copernicus.</a:t>
            </a:r>
            <a:endParaRPr lang="en-US" sz="15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57158" y="2643188"/>
            <a:ext cx="4862526" cy="1001139"/>
          </a:xfrm>
          <a:prstGeom prst="rect">
            <a:avLst/>
          </a:prstGeom>
        </p:spPr>
        <p:txBody>
          <a:bodyPr vert="horz" lIns="68580" tIns="34290" rIns="68580" bIns="34290" rtlCol="0" anchor="b" anchorCtr="0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b="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500" b="1" dirty="0" smtClean="0"/>
              <a:t>Nicolaus Copernicus </a:t>
            </a:r>
            <a:r>
              <a:rPr lang="en-US" sz="1500" dirty="0" smtClean="0"/>
              <a:t>(</a:t>
            </a:r>
            <a:r>
              <a:rPr lang="nn-NO" sz="1500" i="1" dirty="0" smtClean="0"/>
              <a:t>teori heliosentris</a:t>
            </a:r>
            <a:r>
              <a:rPr lang="en-US" sz="1500" dirty="0" smtClean="0"/>
              <a:t>)</a:t>
            </a:r>
            <a:br>
              <a:rPr lang="en-US" sz="1500" dirty="0" smtClean="0"/>
            </a:br>
            <a:r>
              <a:rPr lang="en-US" sz="1500" dirty="0" smtClean="0"/>
              <a:t>                                </a:t>
            </a:r>
            <a:r>
              <a:rPr lang="en-US" sz="1500" b="1" dirty="0" smtClean="0"/>
              <a:t>orang yang </a:t>
            </a:r>
            <a:r>
              <a:rPr lang="en-US" sz="1500" b="1" dirty="0" err="1" smtClean="0"/>
              <a:t>pertama</a:t>
            </a:r>
            <a:r>
              <a:rPr lang="en-US" sz="1500" b="1" dirty="0" smtClean="0"/>
              <a:t> kali </a:t>
            </a:r>
            <a:r>
              <a:rPr lang="en-US" sz="1500" b="1" dirty="0" err="1" smtClean="0"/>
              <a:t>mengemukakan</a:t>
            </a:r>
            <a:r>
              <a:rPr lang="en-US" sz="1500" b="1" dirty="0" smtClean="0"/>
              <a:t/>
            </a:r>
            <a:br>
              <a:rPr lang="en-US" sz="1500" b="1" dirty="0" smtClean="0"/>
            </a:br>
            <a:r>
              <a:rPr lang="en-US" sz="1500" b="1" dirty="0" smtClean="0"/>
              <a:t>                                </a:t>
            </a:r>
            <a:r>
              <a:rPr lang="en-US" sz="1500" b="1" dirty="0" err="1" smtClean="0"/>
              <a:t>pendapat</a:t>
            </a:r>
            <a:r>
              <a:rPr lang="en-US" sz="1500" b="1" dirty="0" smtClean="0"/>
              <a:t> </a:t>
            </a:r>
            <a:r>
              <a:rPr lang="en-US" sz="1500" b="1" dirty="0" err="1" smtClean="0"/>
              <a:t>bahwa</a:t>
            </a:r>
            <a:r>
              <a:rPr lang="en-US" sz="1500" b="1" dirty="0" smtClean="0"/>
              <a:t> </a:t>
            </a:r>
            <a:r>
              <a:rPr lang="en-US" sz="1500" b="1" dirty="0" err="1" smtClean="0"/>
              <a:t>matahari</a:t>
            </a:r>
            <a:r>
              <a:rPr lang="en-US" sz="1500" b="1" dirty="0" smtClean="0"/>
              <a:t> </a:t>
            </a:r>
            <a:r>
              <a:rPr lang="en-US" sz="1500" b="1" dirty="0" err="1" smtClean="0"/>
              <a:t>sebagai</a:t>
            </a:r>
            <a:r>
              <a:rPr lang="en-US" sz="1500" b="1" dirty="0" smtClean="0"/>
              <a:t> </a:t>
            </a:r>
            <a:r>
              <a:rPr lang="en-US" sz="1500" b="1" dirty="0" err="1" smtClean="0"/>
              <a:t>pusat</a:t>
            </a:r>
            <a:r>
              <a:rPr lang="en-US" sz="1500" b="1" dirty="0" smtClean="0"/>
              <a:t/>
            </a:r>
            <a:br>
              <a:rPr lang="en-US" sz="1500" b="1" dirty="0" smtClean="0"/>
            </a:br>
            <a:r>
              <a:rPr lang="en-US" sz="1500" b="1" dirty="0" smtClean="0"/>
              <a:t>                                </a:t>
            </a:r>
            <a:r>
              <a:rPr lang="en-US" sz="1500" b="1" dirty="0" err="1" smtClean="0"/>
              <a:t>peredaran</a:t>
            </a:r>
            <a:r>
              <a:rPr lang="en-US" sz="1500" b="1" dirty="0" smtClean="0"/>
              <a:t> </a:t>
            </a:r>
            <a:r>
              <a:rPr lang="en-US" sz="1500" b="1" dirty="0" err="1" smtClean="0"/>
              <a:t>benda-benda</a:t>
            </a:r>
            <a:r>
              <a:rPr lang="en-US" sz="1500" b="1" dirty="0" smtClean="0"/>
              <a:t> </a:t>
            </a:r>
            <a:r>
              <a:rPr lang="en-US" sz="1500" b="1" dirty="0" err="1" smtClean="0"/>
              <a:t>angkasa</a:t>
            </a:r>
            <a:r>
              <a:rPr lang="en-US" sz="1500" b="1" dirty="0" smtClean="0"/>
              <a:t>. </a:t>
            </a:r>
            <a:r>
              <a:rPr lang="en-US" sz="1500" b="1" dirty="0" err="1" smtClean="0"/>
              <a:t>Pendapat</a:t>
            </a:r>
            <a:endParaRPr lang="en-US" sz="1500" b="1" dirty="0"/>
          </a:p>
          <a:p>
            <a:r>
              <a:rPr lang="en-US" sz="1500" b="1" dirty="0" smtClean="0"/>
              <a:t>                                </a:t>
            </a:r>
            <a:r>
              <a:rPr lang="en-US" sz="1500" b="1" dirty="0" err="1" smtClean="0"/>
              <a:t>tersebut</a:t>
            </a:r>
            <a:r>
              <a:rPr lang="en-US" sz="1500" b="1" dirty="0" smtClean="0"/>
              <a:t> </a:t>
            </a:r>
            <a:r>
              <a:rPr lang="en-US" sz="1500" b="1" dirty="0" err="1" smtClean="0"/>
              <a:t>dikenal</a:t>
            </a:r>
            <a:r>
              <a:rPr lang="en-US" sz="1500" b="1" dirty="0" smtClean="0"/>
              <a:t> </a:t>
            </a:r>
            <a:r>
              <a:rPr lang="en-US" sz="1500" b="1" dirty="0" err="1" smtClean="0"/>
              <a:t>dengan</a:t>
            </a:r>
            <a:r>
              <a:rPr lang="en-US" sz="1500" b="1" dirty="0" smtClean="0"/>
              <a:t> </a:t>
            </a:r>
            <a:r>
              <a:rPr lang="en-US" sz="1500" b="1" i="1" dirty="0" err="1" smtClean="0"/>
              <a:t>Heliosentris</a:t>
            </a:r>
            <a:r>
              <a:rPr lang="en-US" sz="1500" dirty="0" smtClean="0"/>
              <a:t>.</a:t>
            </a:r>
            <a:endParaRPr lang="en-US" sz="1500" b="1" dirty="0">
              <a:latin typeface="+mn-l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43768" y="2786064"/>
            <a:ext cx="1563558" cy="1392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922621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9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9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9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9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9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9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9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9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26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Sekilas</a:t>
            </a:r>
            <a:r>
              <a:rPr lang="en-US" dirty="0" smtClean="0"/>
              <a:t> Info!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2961" y="1510266"/>
            <a:ext cx="2489060" cy="3017044"/>
          </a:xfr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3571868" y="1357304"/>
            <a:ext cx="4988065" cy="3203335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92500" lnSpcReduction="2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200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Johannes Kepler </a:t>
            </a:r>
            <a:r>
              <a:rPr lang="en-US" sz="2200" dirty="0" err="1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merupakan</a:t>
            </a:r>
            <a:r>
              <a:rPr lang="en-US" sz="2200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salah</a:t>
            </a:r>
            <a:r>
              <a:rPr lang="en-US" sz="2200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satu</a:t>
            </a:r>
            <a:r>
              <a:rPr lang="en-US" sz="2200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ilmuwan</a:t>
            </a:r>
            <a:r>
              <a:rPr lang="en-US" sz="2200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 yang </a:t>
            </a:r>
            <a:r>
              <a:rPr lang="en-US" sz="2200" dirty="0" err="1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berasal</a:t>
            </a:r>
            <a:r>
              <a:rPr lang="en-US" sz="2200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dari</a:t>
            </a:r>
            <a:r>
              <a:rPr lang="en-US" sz="2200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Jerman</a:t>
            </a:r>
            <a:r>
              <a:rPr lang="en-US" sz="2200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. </a:t>
            </a:r>
            <a:r>
              <a:rPr lang="en-US" sz="2200" dirty="0" err="1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Ia</a:t>
            </a:r>
            <a:r>
              <a:rPr lang="en-US" sz="2200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seorang</a:t>
            </a:r>
            <a:r>
              <a:rPr lang="en-US" sz="2200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ahli</a:t>
            </a:r>
            <a:r>
              <a:rPr lang="en-US" sz="2200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astronomi</a:t>
            </a:r>
            <a:r>
              <a:rPr lang="en-US" sz="2200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dan</a:t>
            </a:r>
            <a:r>
              <a:rPr lang="en-US" sz="2200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matematika</a:t>
            </a:r>
            <a:r>
              <a:rPr lang="en-US" sz="2200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. Kepler </a:t>
            </a:r>
            <a:r>
              <a:rPr lang="en-US" sz="2200" dirty="0" err="1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lahir</a:t>
            </a:r>
            <a:r>
              <a:rPr lang="en-US" sz="2200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 di Weil Der </a:t>
            </a:r>
            <a:r>
              <a:rPr lang="en-US" sz="2200" dirty="0" err="1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Stadt</a:t>
            </a:r>
            <a:r>
              <a:rPr lang="en-US" sz="2200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, Wurttemberg, </a:t>
            </a:r>
            <a:r>
              <a:rPr lang="en-US" sz="2200" dirty="0" err="1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Jerman</a:t>
            </a:r>
            <a:r>
              <a:rPr lang="en-US" sz="220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pada</a:t>
            </a:r>
            <a:r>
              <a:rPr lang="en-US" sz="2200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tanggal</a:t>
            </a:r>
            <a:r>
              <a:rPr lang="en-US" sz="2200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 27 </a:t>
            </a:r>
            <a:r>
              <a:rPr lang="en-US" sz="2200" dirty="0" err="1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Desember</a:t>
            </a:r>
            <a:r>
              <a:rPr lang="en-US" sz="2200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 1571 </a:t>
            </a:r>
            <a:r>
              <a:rPr lang="en-US" sz="2200" dirty="0" err="1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dan</a:t>
            </a:r>
            <a:r>
              <a:rPr lang="en-US" sz="2200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meninggal</a:t>
            </a:r>
            <a:r>
              <a:rPr lang="en-US" sz="2200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 di </a:t>
            </a:r>
            <a:r>
              <a:rPr lang="en-US" sz="2200" dirty="0" err="1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Regnsburg</a:t>
            </a:r>
            <a:r>
              <a:rPr lang="en-US" sz="2200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, </a:t>
            </a:r>
            <a:r>
              <a:rPr lang="en-US" sz="2200" dirty="0" err="1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Jerman</a:t>
            </a:r>
            <a:r>
              <a:rPr lang="en-US" sz="2200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pada</a:t>
            </a:r>
            <a:r>
              <a:rPr lang="en-US" sz="2200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tanggal</a:t>
            </a:r>
            <a:r>
              <a:rPr lang="en-US" sz="2200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 15 November 1630. </a:t>
            </a:r>
            <a:r>
              <a:rPr lang="en-US" sz="2200" dirty="0" err="1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Penemuan</a:t>
            </a:r>
            <a:r>
              <a:rPr lang="en-US" sz="2200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 Kepler yang </a:t>
            </a:r>
            <a:r>
              <a:rPr lang="en-US" sz="2200" dirty="0" err="1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sangat</a:t>
            </a:r>
            <a:r>
              <a:rPr lang="en-US" sz="2200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terkenal</a:t>
            </a:r>
            <a:r>
              <a:rPr lang="en-US" sz="2200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ialah</a:t>
            </a:r>
            <a:r>
              <a:rPr lang="en-US" sz="2200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penentuan</a:t>
            </a:r>
            <a:r>
              <a:rPr lang="en-US" sz="2200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 orbit planet yang </a:t>
            </a:r>
            <a:r>
              <a:rPr lang="en-US" sz="2200" dirty="0" err="1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sebenarnya</a:t>
            </a:r>
            <a:r>
              <a:rPr lang="en-US" sz="2200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.  </a:t>
            </a:r>
            <a:r>
              <a:rPr lang="en-US" sz="2200" dirty="0" err="1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Hukum-hukum</a:t>
            </a:r>
            <a:r>
              <a:rPr lang="en-US" sz="2200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mengenai</a:t>
            </a:r>
            <a:r>
              <a:rPr lang="en-US" sz="2200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 orbit planet </a:t>
            </a:r>
            <a:r>
              <a:rPr lang="en-US" sz="2200" dirty="0" err="1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ini</a:t>
            </a:r>
            <a:r>
              <a:rPr lang="en-US" sz="2200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dikenal</a:t>
            </a:r>
            <a:r>
              <a:rPr lang="en-US" sz="2200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dengan</a:t>
            </a:r>
            <a:r>
              <a:rPr lang="en-US" sz="2200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hukum</a:t>
            </a:r>
            <a:r>
              <a:rPr lang="en-US" sz="2200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 Kepler. Kepler </a:t>
            </a:r>
            <a:r>
              <a:rPr lang="en-US" sz="2200" dirty="0" err="1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juga</a:t>
            </a:r>
            <a:r>
              <a:rPr lang="en-US" sz="2200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sebagai</a:t>
            </a:r>
            <a:r>
              <a:rPr lang="en-US" sz="2200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penemu</a:t>
            </a:r>
            <a:r>
              <a:rPr lang="en-US" sz="2200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cahaya</a:t>
            </a:r>
            <a:r>
              <a:rPr lang="en-US" sz="2200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, </a:t>
            </a:r>
            <a:r>
              <a:rPr lang="en-US" sz="2200" dirty="0" err="1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penyusun</a:t>
            </a:r>
            <a:r>
              <a:rPr lang="en-US" sz="2200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katalog</a:t>
            </a:r>
            <a:r>
              <a:rPr lang="en-US" sz="2200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bintang</a:t>
            </a:r>
            <a:r>
              <a:rPr lang="en-US" sz="2200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, </a:t>
            </a:r>
            <a:r>
              <a:rPr lang="en-US" sz="2200" dirty="0" err="1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penemu</a:t>
            </a:r>
            <a:r>
              <a:rPr lang="en-US" sz="2200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teleskop</a:t>
            </a:r>
            <a:r>
              <a:rPr lang="en-US" sz="2200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 Kepler </a:t>
            </a:r>
            <a:r>
              <a:rPr lang="en-US" sz="2200" dirty="0" err="1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dan</a:t>
            </a:r>
            <a:r>
              <a:rPr lang="en-US" sz="2200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penemu</a:t>
            </a:r>
            <a:r>
              <a:rPr lang="en-US" sz="2200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simbolisme</a:t>
            </a:r>
            <a:r>
              <a:rPr lang="en-US" sz="2200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 proportion </a:t>
            </a:r>
            <a:r>
              <a:rPr lang="en-US" sz="2200" dirty="0" err="1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divina</a:t>
            </a:r>
            <a:r>
              <a:rPr lang="en-US" sz="2200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dalam</a:t>
            </a:r>
            <a:r>
              <a:rPr lang="en-US" sz="2200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geometri</a:t>
            </a:r>
            <a:r>
              <a:rPr lang="en-US" sz="2200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, </a:t>
            </a:r>
            <a:r>
              <a:rPr lang="en-US" sz="2200" dirty="0" err="1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serta</a:t>
            </a:r>
            <a:r>
              <a:rPr lang="en-US" sz="2200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dikenal</a:t>
            </a:r>
            <a:r>
              <a:rPr lang="en-US" sz="2200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dengan</a:t>
            </a:r>
            <a:r>
              <a:rPr lang="en-US" sz="2200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bapak</a:t>
            </a:r>
            <a:r>
              <a:rPr lang="en-US" sz="2200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optika</a:t>
            </a:r>
            <a:r>
              <a:rPr lang="en-US" sz="2200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 modern.</a:t>
            </a:r>
            <a:endParaRPr lang="en-US" sz="22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66373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44" y="445770"/>
            <a:ext cx="2600356" cy="430531"/>
          </a:xfrm>
        </p:spPr>
        <p:txBody>
          <a:bodyPr lIns="68580" tIns="34290" rIns="68580" bIns="34290">
            <a:noAutofit/>
          </a:bodyPr>
          <a:lstStyle/>
          <a:p>
            <a:r>
              <a:rPr lang="id-ID" sz="2800" b="1" dirty="0" smtClean="0">
                <a:solidFill>
                  <a:schemeClr val="tx1"/>
                </a:solidFill>
              </a:rPr>
              <a:t>Hukum Kepler I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4294967295"/>
          </p:nvPr>
        </p:nvSpPr>
        <p:spPr>
          <a:xfrm>
            <a:off x="142844" y="1428750"/>
            <a:ext cx="3500462" cy="3429016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/>
          <a:p>
            <a:pPr>
              <a:buNone/>
            </a:pPr>
            <a:r>
              <a:rPr lang="en-US" sz="2800" b="1" i="1" dirty="0" smtClean="0"/>
              <a:t>“</a:t>
            </a:r>
            <a:r>
              <a:rPr lang="en-US" sz="2800" b="1" i="1" dirty="0" err="1" smtClean="0"/>
              <a:t>Lintasan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setiap</a:t>
            </a:r>
            <a:r>
              <a:rPr lang="en-US" sz="2800" b="1" i="1" dirty="0" smtClean="0"/>
              <a:t> planet </a:t>
            </a:r>
            <a:r>
              <a:rPr lang="en-US" sz="2800" b="1" i="1" dirty="0" err="1" smtClean="0"/>
              <a:t>mengelilingi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matahari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merupakan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sebuah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elips</a:t>
            </a:r>
            <a:r>
              <a:rPr lang="en-US" sz="2800" b="1" i="1" dirty="0" smtClean="0"/>
              <a:t> yang </a:t>
            </a:r>
            <a:r>
              <a:rPr lang="en-US" sz="2800" b="1" i="1" dirty="0" err="1" smtClean="0"/>
              <a:t>matahari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terletak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pada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salah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satu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fokusnya</a:t>
            </a:r>
            <a:r>
              <a:rPr lang="en-US" sz="2800" b="1" i="1" dirty="0" smtClean="0"/>
              <a:t>”</a:t>
            </a:r>
            <a:endParaRPr lang="en-US" sz="2800" b="1" i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43372" y="285734"/>
            <a:ext cx="4343400" cy="325755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43825" y="4115995"/>
            <a:ext cx="1289994" cy="10275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6314" y="3714758"/>
            <a:ext cx="2171488" cy="1207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150822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48" y="428610"/>
            <a:ext cx="7543800" cy="537523"/>
          </a:xfrm>
        </p:spPr>
        <p:txBody>
          <a:bodyPr>
            <a:normAutofit fontScale="90000"/>
          </a:bodyPr>
          <a:lstStyle/>
          <a:p>
            <a:r>
              <a:rPr lang="en-US" b="1" dirty="0" err="1" smtClean="0">
                <a:solidFill>
                  <a:schemeClr val="tx1"/>
                </a:solidFill>
              </a:rPr>
              <a:t>Hukum</a:t>
            </a:r>
            <a:r>
              <a:rPr lang="en-US" b="1" dirty="0" smtClean="0">
                <a:solidFill>
                  <a:schemeClr val="tx1"/>
                </a:solidFill>
              </a:rPr>
              <a:t> Kepler II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5907" y="1396515"/>
            <a:ext cx="2742168" cy="1543547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57158" y="1323975"/>
            <a:ext cx="8501121" cy="3676667"/>
          </a:xfrm>
          <a:prstGeom prst="rect">
            <a:avLst/>
          </a:prstGeom>
        </p:spPr>
        <p:txBody>
          <a:bodyPr vert="horz" lIns="68580" tIns="34290" rIns="68580" bIns="34290" rtlCol="0" anchor="b">
            <a:normAutofit lnSpcReduction="1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solidFill>
                  <a:schemeClr val="tx1"/>
                </a:solidFill>
              </a:rPr>
              <a:t>                                   “</a:t>
            </a:r>
            <a:r>
              <a:rPr lang="en-US" sz="3200" dirty="0" err="1" smtClean="0">
                <a:solidFill>
                  <a:schemeClr val="tx1"/>
                </a:solidFill>
              </a:rPr>
              <a:t>Setiap</a:t>
            </a:r>
            <a:r>
              <a:rPr lang="en-US" sz="3200" dirty="0" smtClean="0">
                <a:solidFill>
                  <a:schemeClr val="tx1"/>
                </a:solidFill>
              </a:rPr>
              <a:t> planet </a:t>
            </a:r>
            <a:r>
              <a:rPr lang="en-US" sz="3200" dirty="0" err="1" smtClean="0">
                <a:solidFill>
                  <a:schemeClr val="tx1"/>
                </a:solidFill>
              </a:rPr>
              <a:t>bergerak</a:t>
            </a:r>
            <a:endParaRPr lang="en-US" sz="3200" dirty="0" smtClean="0">
              <a:solidFill>
                <a:schemeClr val="tx1"/>
              </a:solidFill>
            </a:endParaRPr>
          </a:p>
          <a:p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smtClean="0">
                <a:solidFill>
                  <a:schemeClr val="tx1"/>
                </a:solidFill>
              </a:rPr>
              <a:t>                                  </a:t>
            </a:r>
            <a:r>
              <a:rPr lang="en-US" sz="3200" dirty="0" err="1" smtClean="0">
                <a:solidFill>
                  <a:schemeClr val="tx1"/>
                </a:solidFill>
              </a:rPr>
              <a:t>sedemikian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sehingga</a:t>
            </a:r>
            <a:r>
              <a:rPr lang="id-ID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suatu</a:t>
            </a:r>
            <a:endParaRPr lang="en-US" sz="3200" dirty="0">
              <a:solidFill>
                <a:schemeClr val="tx1"/>
              </a:solidFill>
            </a:endParaRPr>
          </a:p>
          <a:p>
            <a:r>
              <a:rPr lang="en-US" sz="3200" dirty="0" smtClean="0">
                <a:solidFill>
                  <a:schemeClr val="tx1"/>
                </a:solidFill>
              </a:rPr>
              <a:t>                                   </a:t>
            </a:r>
            <a:r>
              <a:rPr lang="en-US" sz="3200" dirty="0" err="1" smtClean="0">
                <a:solidFill>
                  <a:schemeClr val="tx1"/>
                </a:solidFill>
              </a:rPr>
              <a:t>garis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khayal</a:t>
            </a:r>
            <a:r>
              <a:rPr lang="en-US" sz="3200" dirty="0" smtClean="0">
                <a:solidFill>
                  <a:schemeClr val="tx1"/>
                </a:solidFill>
              </a:rPr>
              <a:t> yang </a:t>
            </a:r>
            <a:r>
              <a:rPr lang="en-US" sz="3200" dirty="0" err="1" smtClean="0">
                <a:solidFill>
                  <a:schemeClr val="tx1"/>
                </a:solidFill>
              </a:rPr>
              <a:t>ditarik</a:t>
            </a:r>
            <a:endParaRPr lang="en-US" sz="3200" dirty="0">
              <a:solidFill>
                <a:schemeClr val="tx1"/>
              </a:solidFill>
            </a:endParaRPr>
          </a:p>
          <a:p>
            <a:r>
              <a:rPr lang="en-US" sz="3200" dirty="0" smtClean="0">
                <a:solidFill>
                  <a:schemeClr val="tx1"/>
                </a:solidFill>
              </a:rPr>
              <a:t>                                   </a:t>
            </a:r>
            <a:r>
              <a:rPr lang="en-US" sz="3200" dirty="0" err="1" smtClean="0">
                <a:solidFill>
                  <a:schemeClr val="tx1"/>
                </a:solidFill>
              </a:rPr>
              <a:t>dari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matahari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ke</a:t>
            </a:r>
            <a:r>
              <a:rPr lang="en-US" sz="3200" dirty="0" smtClean="0">
                <a:solidFill>
                  <a:schemeClr val="tx1"/>
                </a:solidFill>
              </a:rPr>
              <a:t> planet </a:t>
            </a:r>
            <a:r>
              <a:rPr lang="en-US" sz="3200" dirty="0" err="1" smtClean="0">
                <a:solidFill>
                  <a:schemeClr val="tx1"/>
                </a:solidFill>
              </a:rPr>
              <a:t>tersebut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mencakup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daerah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luasan</a:t>
            </a:r>
            <a:r>
              <a:rPr lang="en-US" sz="3200" dirty="0" smtClean="0">
                <a:solidFill>
                  <a:schemeClr val="tx1"/>
                </a:solidFill>
              </a:rPr>
              <a:t> yang </a:t>
            </a:r>
            <a:r>
              <a:rPr lang="en-US" sz="3200" dirty="0" err="1" smtClean="0">
                <a:solidFill>
                  <a:schemeClr val="tx1"/>
                </a:solidFill>
              </a:rPr>
              <a:t>sama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dengan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waktu</a:t>
            </a:r>
            <a:r>
              <a:rPr lang="en-US" sz="3200" dirty="0" smtClean="0">
                <a:solidFill>
                  <a:schemeClr val="tx1"/>
                </a:solidFill>
              </a:rPr>
              <a:t> yang </a:t>
            </a:r>
            <a:r>
              <a:rPr lang="en-US" sz="3200" dirty="0" err="1" smtClean="0">
                <a:solidFill>
                  <a:schemeClr val="tx1"/>
                </a:solidFill>
              </a:rPr>
              <a:t>sama</a:t>
            </a:r>
            <a:r>
              <a:rPr lang="en-US" sz="3200" dirty="0" smtClean="0">
                <a:solidFill>
                  <a:schemeClr val="tx1"/>
                </a:solidFill>
              </a:rPr>
              <a:t> pula”</a:t>
            </a:r>
          </a:p>
          <a:p>
            <a:endParaRPr lang="en-US" sz="3200" dirty="0" smtClean="0">
              <a:solidFill>
                <a:schemeClr val="tx1"/>
              </a:solidFill>
            </a:endParaRPr>
          </a:p>
          <a:p>
            <a:r>
              <a:rPr lang="en-US" sz="20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Karena</a:t>
            </a:r>
            <a:r>
              <a:rPr lang="en-US" sz="2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luas</a:t>
            </a:r>
            <a:r>
              <a:rPr lang="en-US" sz="2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CMD </a:t>
            </a:r>
            <a:r>
              <a:rPr lang="en-US" sz="20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dan</a:t>
            </a:r>
            <a:r>
              <a:rPr lang="en-US" sz="2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AMB </a:t>
            </a:r>
            <a:r>
              <a:rPr lang="en-US" sz="20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itu</a:t>
            </a:r>
            <a:r>
              <a:rPr lang="en-US" sz="2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sama</a:t>
            </a:r>
            <a:r>
              <a:rPr lang="en-US" sz="2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maka</a:t>
            </a:r>
            <a:r>
              <a:rPr lang="en-US" sz="2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waktu</a:t>
            </a:r>
            <a:r>
              <a:rPr lang="en-US" sz="2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yang </a:t>
            </a:r>
            <a:r>
              <a:rPr lang="en-US" sz="20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diperlukan</a:t>
            </a:r>
            <a:r>
              <a:rPr lang="en-US" sz="2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untuk</a:t>
            </a:r>
            <a:r>
              <a:rPr lang="en-US" sz="2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melintasi</a:t>
            </a:r>
            <a:r>
              <a:rPr lang="en-US" sz="2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daerah</a:t>
            </a:r>
            <a:r>
              <a:rPr lang="en-US" sz="2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tersebut</a:t>
            </a:r>
            <a:r>
              <a:rPr lang="en-US" sz="2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adalah</a:t>
            </a:r>
            <a:r>
              <a:rPr lang="en-US" sz="2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sama</a:t>
            </a:r>
            <a:r>
              <a:rPr lang="en-US" sz="2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. </a:t>
            </a:r>
            <a:r>
              <a:rPr lang="en-US" sz="20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Berlaku</a:t>
            </a:r>
            <a:r>
              <a:rPr lang="en-US" sz="2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juga</a:t>
            </a:r>
            <a:r>
              <a:rPr lang="en-US" sz="2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sebaliknya</a:t>
            </a:r>
            <a:r>
              <a:rPr lang="en-US" sz="2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waktu</a:t>
            </a:r>
            <a:r>
              <a:rPr lang="en-US" sz="2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dari</a:t>
            </a:r>
            <a:r>
              <a:rPr lang="en-US" sz="2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A-B </a:t>
            </a:r>
            <a:r>
              <a:rPr lang="en-US" sz="20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dan</a:t>
            </a:r>
            <a:r>
              <a:rPr lang="en-US" sz="2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C-D </a:t>
            </a:r>
            <a:r>
              <a:rPr lang="en-US" sz="20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itu</a:t>
            </a:r>
            <a:r>
              <a:rPr lang="en-US" sz="2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sama</a:t>
            </a:r>
            <a:r>
              <a:rPr lang="en-US" sz="2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maka</a:t>
            </a:r>
            <a:r>
              <a:rPr lang="en-US" sz="2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Luas AMB = Luas CMD</a:t>
            </a:r>
            <a:endParaRPr lang="en-US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62336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85720" y="1500180"/>
            <a:ext cx="8643998" cy="1478653"/>
          </a:xfrm>
          <a:prstGeom prst="rect">
            <a:avLst/>
          </a:prstGeom>
        </p:spPr>
        <p:txBody>
          <a:bodyPr vert="horz" lIns="68580" tIns="34290" rIns="68580" bIns="34290" anchor="b">
            <a:normAutofit fontScale="925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d-ID" sz="2000" b="1" dirty="0" err="1" smtClean="0">
                <a:latin typeface="+mj-lt"/>
                <a:ea typeface="+mj-ea"/>
                <a:cs typeface="+mj-cs"/>
              </a:rPr>
              <a:t>P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ada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hukum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ini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Kepler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menjelaskan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tentang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revolusi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planet.</a:t>
            </a:r>
            <a:endParaRPr kumimoji="0" lang="id-ID" sz="2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0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“</a:t>
            </a:r>
            <a:r>
              <a:rPr kumimoji="0" lang="en-US" sz="2000" b="1" i="1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Kuadrat</a:t>
            </a:r>
            <a:r>
              <a:rPr kumimoji="0" lang="en-US" sz="20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000" b="1" i="1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periode</a:t>
            </a:r>
            <a:r>
              <a:rPr kumimoji="0" lang="en-US" sz="20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planet </a:t>
            </a:r>
            <a:r>
              <a:rPr kumimoji="0" lang="en-US" sz="2000" b="1" i="1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mengitari</a:t>
            </a:r>
            <a:r>
              <a:rPr kumimoji="0" lang="en-US" sz="20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000" b="1" i="1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matahari</a:t>
            </a:r>
            <a:r>
              <a:rPr kumimoji="0" lang="en-US" sz="20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000" b="1" i="1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sebanding</a:t>
            </a:r>
            <a:r>
              <a:rPr kumimoji="0" lang="en-US" sz="20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000" b="1" i="1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dengan</a:t>
            </a:r>
            <a:r>
              <a:rPr kumimoji="0" lang="en-US" sz="20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000" b="1" i="1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pangkat</a:t>
            </a:r>
            <a:r>
              <a:rPr kumimoji="0" lang="en-US" sz="20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000" b="1" i="1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tiga</a:t>
            </a:r>
            <a:r>
              <a:rPr kumimoji="0" lang="en-US" sz="20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000" b="1" i="1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jarak</a:t>
            </a:r>
            <a:r>
              <a:rPr kumimoji="0" lang="en-US" sz="20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rata-rata planet </a:t>
            </a:r>
            <a:r>
              <a:rPr kumimoji="0" lang="en-US" sz="2000" b="1" i="1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ke</a:t>
            </a:r>
            <a:r>
              <a:rPr kumimoji="0" lang="en-US" sz="20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000" b="1" i="1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matahari</a:t>
            </a:r>
            <a:r>
              <a:rPr kumimoji="0" lang="en-US" sz="20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”</a:t>
            </a:r>
            <a:endParaRPr kumimoji="0" lang="id-ID" sz="2000" b="1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secara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matematis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dapat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ditulis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sebagai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berikut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: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71472" y="428610"/>
            <a:ext cx="499589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200" b="1" dirty="0" err="1" smtClean="0"/>
              <a:t>Hukum</a:t>
            </a:r>
            <a:r>
              <a:rPr lang="en-US" sz="4200" b="1" dirty="0" smtClean="0"/>
              <a:t> </a:t>
            </a:r>
            <a:r>
              <a:rPr lang="en-US" sz="4200" b="1" dirty="0" err="1" smtClean="0"/>
              <a:t>Kepler</a:t>
            </a:r>
            <a:r>
              <a:rPr lang="en-US" sz="4200" b="1" dirty="0" smtClean="0"/>
              <a:t> III</a:t>
            </a:r>
            <a:endParaRPr lang="id-ID" b="1" dirty="0"/>
          </a:p>
        </p:txBody>
      </p:sp>
      <p:sp>
        <p:nvSpPr>
          <p:cNvPr id="6" name="Rounded Rectangle 5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013460" y="3290887"/>
            <a:ext cx="1377315" cy="847725"/>
          </a:xfrm>
          <a:prstGeom prst="roundRect">
            <a:avLst/>
          </a:prstGeom>
          <a:blipFill rotWithShape="0">
            <a:blip r:embed="rId3" cstate="print"/>
            <a:stretch>
              <a:fillRect l="-10561" r="-3300" b="-14973"/>
            </a:stretch>
          </a:blipFill>
        </p:spPr>
        <p:txBody>
          <a:bodyPr lIns="68580" tIns="34290" rIns="68580" bIns="34290"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7" name="Rounded Rectangle 6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238500" y="3290887"/>
            <a:ext cx="3148013" cy="1457325"/>
          </a:xfrm>
          <a:prstGeom prst="roundRect">
            <a:avLst/>
          </a:prstGeom>
          <a:blipFill rotWithShape="0">
            <a:blip r:embed="rId4"/>
            <a:stretch>
              <a:fillRect/>
            </a:stretch>
          </a:blipFill>
        </p:spPr>
        <p:txBody>
          <a:bodyPr lIns="68580" tIns="34290" rIns="68580" bIns="34290"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858016" y="3500444"/>
            <a:ext cx="2000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T =periode revolusi planet</a:t>
            </a:r>
          </a:p>
          <a:p>
            <a:r>
              <a:rPr lang="id-ID" dirty="0" smtClean="0"/>
              <a:t>R= Rata-rata jarak</a:t>
            </a:r>
            <a:endParaRPr lang="id-ID" dirty="0"/>
          </a:p>
        </p:txBody>
      </p:sp>
      <p:sp>
        <p:nvSpPr>
          <p:cNvPr id="11" name="TextBox 10"/>
          <p:cNvSpPr txBox="1"/>
          <p:nvPr/>
        </p:nvSpPr>
        <p:spPr>
          <a:xfrm>
            <a:off x="2500298" y="3571882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atau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14282" y="1285866"/>
            <a:ext cx="8643998" cy="2643206"/>
          </a:xfrm>
          <a:prstGeom prst="rect">
            <a:avLst/>
          </a:prstGeom>
        </p:spPr>
        <p:txBody>
          <a:bodyPr vert="horz" lIns="68580" tIns="34290" rIns="68580" bIns="34290" anchor="b">
            <a:normAutofit fontScale="7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ea typeface="+mj-ea"/>
                <a:cs typeface="+mj-cs"/>
              </a:rPr>
              <a:t>Dalam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ea typeface="+mj-ea"/>
                <a:cs typeface="+mj-cs"/>
              </a:rPr>
              <a:t>tata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ea typeface="+mj-ea"/>
                <a:cs typeface="+mj-cs"/>
              </a:rPr>
              <a:t>surya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ea typeface="+mj-ea"/>
                <a:cs typeface="+mj-cs"/>
              </a:rPr>
              <a:t>didapat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j-ea"/>
                <a:cs typeface="+mj-cs"/>
              </a:rPr>
              <a:t> data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ea typeface="+mj-ea"/>
                <a:cs typeface="+mj-cs"/>
              </a:rPr>
              <a:t>jarak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j-ea"/>
                <a:cs typeface="+mj-cs"/>
              </a:rPr>
              <a:t> rata-rata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ea typeface="+mj-ea"/>
                <a:cs typeface="+mj-cs"/>
              </a:rPr>
              <a:t>bumi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ea typeface="+mj-ea"/>
                <a:cs typeface="+mj-cs"/>
              </a:rPr>
              <a:t>ke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ea typeface="+mj-ea"/>
                <a:cs typeface="+mj-cs"/>
              </a:rPr>
              <a:t>matahari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j-ea"/>
                <a:cs typeface="+mj-cs"/>
              </a:rPr>
              <a:t> = 1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ea typeface="+mj-ea"/>
                <a:cs typeface="+mj-cs"/>
              </a:rPr>
              <a:t>astronomi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j-ea"/>
                <a:cs typeface="+mj-cs"/>
              </a:rPr>
              <a:t> </a:t>
            </a:r>
            <a:r>
              <a:rPr kumimoji="0" lang="fi-FI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j-ea"/>
                <a:cs typeface="+mj-cs"/>
              </a:rPr>
              <a:t>dan kala revolusi bumi = 365 hari. Jika jarak rata-rata venus ke matahari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j-ea"/>
                <a:cs typeface="+mj-cs"/>
              </a:rPr>
              <a:t>0,72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ea typeface="+mj-ea"/>
                <a:cs typeface="+mj-cs"/>
              </a:rPr>
              <a:t>astronomi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j-ea"/>
                <a:cs typeface="+mj-cs"/>
              </a:rPr>
              <a:t>,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ea typeface="+mj-ea"/>
                <a:cs typeface="+mj-cs"/>
              </a:rPr>
              <a:t>berapakah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ea typeface="+mj-ea"/>
                <a:cs typeface="+mj-cs"/>
              </a:rPr>
              <a:t>kala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ea typeface="+mj-ea"/>
                <a:cs typeface="+mj-cs"/>
              </a:rPr>
              <a:t>revolusi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ea typeface="+mj-ea"/>
                <a:cs typeface="+mj-cs"/>
              </a:rPr>
              <a:t>venus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j-ea"/>
                <a:cs typeface="+mj-cs"/>
              </a:rPr>
              <a:t>?</a:t>
            </a:r>
            <a:r>
              <a:rPr kumimoji="0" lang="en-US" sz="21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21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1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21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4282" y="2285998"/>
            <a:ext cx="764386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/>
              <a:t>Diketahui: T</a:t>
            </a:r>
            <a:r>
              <a:rPr lang="pt-BR" b="1" baseline="-25000" dirty="0" smtClean="0"/>
              <a:t>1</a:t>
            </a:r>
            <a:r>
              <a:rPr lang="pt-BR" b="1" dirty="0" smtClean="0"/>
              <a:t> = 365 hari ; R</a:t>
            </a:r>
            <a:r>
              <a:rPr lang="pt-BR" b="1" baseline="-25000" dirty="0" smtClean="0"/>
              <a:t>1</a:t>
            </a:r>
            <a:r>
              <a:rPr lang="pt-BR" b="1" dirty="0" smtClean="0"/>
              <a:t> = 1 As ; R</a:t>
            </a:r>
            <a:r>
              <a:rPr lang="pt-BR" b="1" baseline="-25000" dirty="0" smtClean="0"/>
              <a:t>2</a:t>
            </a:r>
            <a:r>
              <a:rPr lang="pt-BR" b="1" dirty="0" smtClean="0"/>
              <a:t> </a:t>
            </a:r>
            <a:r>
              <a:rPr lang="pt-BR" b="1" dirty="0" smtClean="0"/>
              <a:t>=0,72 </a:t>
            </a:r>
            <a:r>
              <a:rPr lang="pt-BR" b="1" dirty="0" smtClean="0"/>
              <a:t>As</a:t>
            </a:r>
            <a:br>
              <a:rPr lang="pt-BR" b="1" dirty="0" smtClean="0"/>
            </a:br>
            <a:r>
              <a:rPr lang="en-US" b="1" dirty="0" err="1" smtClean="0"/>
              <a:t>Ditanya</a:t>
            </a:r>
            <a:r>
              <a:rPr lang="en-US" b="1" dirty="0" smtClean="0"/>
              <a:t>: T</a:t>
            </a:r>
            <a:r>
              <a:rPr lang="en-US" b="1" baseline="-25000" dirty="0" smtClean="0"/>
              <a:t>2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err="1" smtClean="0"/>
              <a:t>Jawab</a:t>
            </a:r>
            <a:r>
              <a:rPr lang="en-US" b="1" dirty="0" smtClean="0"/>
              <a:t>:</a:t>
            </a:r>
            <a:endParaRPr lang="id-ID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43042" y="2857502"/>
            <a:ext cx="2143140" cy="20717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3438" y="3143254"/>
            <a:ext cx="2314898" cy="13908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571472" y="428610"/>
            <a:ext cx="264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CONTOH SOAL 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5"/>
          <p:cNvSpPr txBox="1"/>
          <p:nvPr/>
        </p:nvSpPr>
        <p:spPr>
          <a:xfrm>
            <a:off x="571472" y="1928808"/>
            <a:ext cx="7976870" cy="247247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240" dirty="0">
                <a:latin typeface="Arial"/>
                <a:cs typeface="Arial"/>
              </a:rPr>
              <a:t>Jarak </a:t>
            </a:r>
            <a:r>
              <a:rPr sz="3200" spc="-75" dirty="0">
                <a:latin typeface="Arial"/>
                <a:cs typeface="Arial"/>
              </a:rPr>
              <a:t>rata-rata </a:t>
            </a:r>
            <a:r>
              <a:rPr sz="3200" spc="-80" dirty="0">
                <a:latin typeface="Arial"/>
                <a:cs typeface="Arial"/>
              </a:rPr>
              <a:t>Merkurius </a:t>
            </a:r>
            <a:r>
              <a:rPr sz="3200" spc="-170" dirty="0">
                <a:latin typeface="Arial"/>
                <a:cs typeface="Arial"/>
              </a:rPr>
              <a:t>dengan </a:t>
            </a:r>
            <a:r>
              <a:rPr sz="3200" spc="-70" dirty="0">
                <a:latin typeface="Arial"/>
                <a:cs typeface="Arial"/>
              </a:rPr>
              <a:t>Matahari</a:t>
            </a:r>
            <a:r>
              <a:rPr sz="3200" spc="-335" dirty="0">
                <a:latin typeface="Arial"/>
                <a:cs typeface="Arial"/>
              </a:rPr>
              <a:t> </a:t>
            </a:r>
            <a:r>
              <a:rPr sz="3200" spc="-160" dirty="0">
                <a:latin typeface="Arial"/>
                <a:cs typeface="Arial"/>
              </a:rPr>
              <a:t>58  </a:t>
            </a:r>
            <a:r>
              <a:rPr sz="3200" spc="-35" dirty="0">
                <a:latin typeface="Arial"/>
                <a:cs typeface="Arial"/>
              </a:rPr>
              <a:t>juta </a:t>
            </a:r>
            <a:r>
              <a:rPr sz="3200" spc="-120" dirty="0">
                <a:latin typeface="Arial"/>
                <a:cs typeface="Arial"/>
              </a:rPr>
              <a:t>km. </a:t>
            </a:r>
            <a:r>
              <a:rPr sz="3200" spc="-245" dirty="0">
                <a:latin typeface="Arial"/>
                <a:cs typeface="Arial"/>
              </a:rPr>
              <a:t>Jika </a:t>
            </a:r>
            <a:r>
              <a:rPr sz="3200" spc="-105" dirty="0">
                <a:latin typeface="Arial"/>
                <a:cs typeface="Arial"/>
              </a:rPr>
              <a:t>revolusi </a:t>
            </a:r>
            <a:r>
              <a:rPr sz="3200" spc="-120" dirty="0">
                <a:latin typeface="Arial"/>
                <a:cs typeface="Arial"/>
              </a:rPr>
              <a:t>Mars</a:t>
            </a:r>
            <a:r>
              <a:rPr sz="3200" spc="-370" dirty="0">
                <a:latin typeface="Arial"/>
                <a:cs typeface="Arial"/>
              </a:rPr>
              <a:t> </a:t>
            </a:r>
            <a:r>
              <a:rPr sz="3200" spc="-155" dirty="0">
                <a:latin typeface="Arial"/>
                <a:cs typeface="Arial"/>
              </a:rPr>
              <a:t>adalah</a:t>
            </a:r>
            <a:endParaRPr sz="3200">
              <a:latin typeface="Arial"/>
              <a:cs typeface="Arial"/>
            </a:endParaRPr>
          </a:p>
          <a:p>
            <a:pPr marL="355600" marR="1003300">
              <a:lnSpc>
                <a:spcPts val="3829"/>
              </a:lnSpc>
              <a:spcBef>
                <a:spcPts val="135"/>
              </a:spcBef>
            </a:pPr>
            <a:r>
              <a:rPr sz="3200" spc="-165" dirty="0">
                <a:latin typeface="Arial"/>
                <a:cs typeface="Arial"/>
              </a:rPr>
              <a:t>687 </a:t>
            </a:r>
            <a:r>
              <a:rPr sz="3200" spc="-80" dirty="0">
                <a:latin typeface="Arial"/>
                <a:cs typeface="Arial"/>
              </a:rPr>
              <a:t>hari, </a:t>
            </a:r>
            <a:r>
              <a:rPr sz="3200" spc="-155" dirty="0">
                <a:latin typeface="Arial"/>
                <a:cs typeface="Arial"/>
              </a:rPr>
              <a:t>dan </a:t>
            </a:r>
            <a:r>
              <a:rPr sz="3200" spc="-110" dirty="0">
                <a:latin typeface="Arial"/>
                <a:cs typeface="Arial"/>
              </a:rPr>
              <a:t>jarak </a:t>
            </a:r>
            <a:r>
              <a:rPr sz="3200" spc="-75" dirty="0">
                <a:latin typeface="Arial"/>
                <a:cs typeface="Arial"/>
              </a:rPr>
              <a:t>planet </a:t>
            </a:r>
            <a:r>
              <a:rPr sz="3200" spc="-125" dirty="0">
                <a:latin typeface="Arial"/>
                <a:cs typeface="Arial"/>
              </a:rPr>
              <a:t>Mars </a:t>
            </a:r>
            <a:r>
              <a:rPr sz="3200" spc="-170" dirty="0">
                <a:latin typeface="Arial"/>
                <a:cs typeface="Arial"/>
              </a:rPr>
              <a:t>dengan  </a:t>
            </a:r>
            <a:r>
              <a:rPr sz="3200" spc="-70" dirty="0">
                <a:latin typeface="Arial"/>
                <a:cs typeface="Arial"/>
              </a:rPr>
              <a:t>Matahari </a:t>
            </a:r>
            <a:r>
              <a:rPr sz="3200" spc="-165" dirty="0">
                <a:latin typeface="Arial"/>
                <a:cs typeface="Arial"/>
              </a:rPr>
              <a:t>228 </a:t>
            </a:r>
            <a:r>
              <a:rPr sz="3200" spc="-35" dirty="0">
                <a:latin typeface="Arial"/>
                <a:cs typeface="Arial"/>
              </a:rPr>
              <a:t>juta </a:t>
            </a:r>
            <a:r>
              <a:rPr sz="3200" spc="-120" dirty="0">
                <a:latin typeface="Arial"/>
                <a:cs typeface="Arial"/>
              </a:rPr>
              <a:t>km, </a:t>
            </a:r>
            <a:r>
              <a:rPr sz="3200" spc="-70">
                <a:latin typeface="Arial"/>
                <a:cs typeface="Arial"/>
              </a:rPr>
              <a:t>tentukan</a:t>
            </a:r>
            <a:r>
              <a:rPr sz="3200" spc="-509">
                <a:latin typeface="Arial"/>
                <a:cs typeface="Arial"/>
              </a:rPr>
              <a:t> </a:t>
            </a:r>
            <a:r>
              <a:rPr sz="3200" spc="-90" smtClean="0">
                <a:latin typeface="Arial"/>
                <a:cs typeface="Arial"/>
              </a:rPr>
              <a:t>periode revolusi merkurius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1472" y="428610"/>
            <a:ext cx="264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CONTOH SOAL 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306656" y="173865"/>
            <a:ext cx="2511380" cy="76307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2400" b="1" dirty="0" err="1" smtClean="0">
                <a:latin typeface="Comic Sans MS" panose="030F0702030302020204" pitchFamily="66" charset="0"/>
              </a:rPr>
              <a:t>Gerak</a:t>
            </a:r>
            <a:r>
              <a:rPr lang="en-US" sz="2400" b="1" dirty="0" smtClean="0">
                <a:latin typeface="Comic Sans MS" panose="030F0702030302020204" pitchFamily="66" charset="0"/>
              </a:rPr>
              <a:t> Planet</a:t>
            </a:r>
            <a:endParaRPr lang="en-US" sz="2400" b="1" dirty="0">
              <a:latin typeface="Comic Sans MS" panose="030F0702030302020204" pitchFamily="66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004552" y="1383963"/>
            <a:ext cx="2240924" cy="6858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1500" dirty="0" err="1" smtClean="0">
                <a:latin typeface="Comic Sans MS" panose="030F0702030302020204" pitchFamily="66" charset="0"/>
              </a:rPr>
              <a:t>Gerak</a:t>
            </a:r>
            <a:r>
              <a:rPr lang="en-US" sz="1500" dirty="0" smtClean="0">
                <a:latin typeface="Comic Sans MS" panose="030F0702030302020204" pitchFamily="66" charset="0"/>
              </a:rPr>
              <a:t> planet </a:t>
            </a:r>
            <a:r>
              <a:rPr lang="en-US" sz="1500" dirty="0" err="1" smtClean="0">
                <a:latin typeface="Comic Sans MS" panose="030F0702030302020204" pitchFamily="66" charset="0"/>
              </a:rPr>
              <a:t>dan</a:t>
            </a:r>
            <a:r>
              <a:rPr lang="en-US" sz="1500" dirty="0" smtClean="0">
                <a:latin typeface="Comic Sans MS" panose="030F0702030302020204" pitchFamily="66" charset="0"/>
              </a:rPr>
              <a:t> </a:t>
            </a:r>
            <a:r>
              <a:rPr lang="en-US" sz="1500" dirty="0" err="1" smtClean="0">
                <a:latin typeface="Comic Sans MS" panose="030F0702030302020204" pitchFamily="66" charset="0"/>
              </a:rPr>
              <a:t>satelit</a:t>
            </a:r>
            <a:endParaRPr lang="en-US" sz="1500" dirty="0">
              <a:latin typeface="Comic Sans MS" panose="030F0702030302020204" pitchFamily="66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006385" y="1383963"/>
            <a:ext cx="2240924" cy="6858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Gaya </a:t>
            </a:r>
            <a:r>
              <a:rPr lang="en-US" dirty="0" err="1" smtClean="0">
                <a:latin typeface="Comic Sans MS" panose="030F0702030302020204" pitchFamily="66" charset="0"/>
              </a:rPr>
              <a:t>gravitasi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586771" y="4310253"/>
            <a:ext cx="2240924" cy="6858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b="1" dirty="0" err="1" smtClean="0">
                <a:latin typeface="Comic Sans MS" panose="030F0702030302020204" pitchFamily="66" charset="0"/>
              </a:rPr>
              <a:t>Dinamika</a:t>
            </a:r>
            <a:r>
              <a:rPr lang="en-US" b="1" dirty="0" smtClean="0">
                <a:latin typeface="Comic Sans MS" panose="030F0702030302020204" pitchFamily="66" charset="0"/>
              </a:rPr>
              <a:t> </a:t>
            </a:r>
            <a:r>
              <a:rPr lang="en-US" b="1" dirty="0" err="1" smtClean="0">
                <a:latin typeface="Comic Sans MS" panose="030F0702030302020204" pitchFamily="66" charset="0"/>
              </a:rPr>
              <a:t>Gerak</a:t>
            </a:r>
            <a:endParaRPr lang="en-US" b="1" dirty="0">
              <a:latin typeface="Comic Sans MS" panose="030F0702030302020204" pitchFamily="66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318475" y="2458693"/>
            <a:ext cx="1613079" cy="50248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dirty="0" err="1" smtClean="0">
                <a:latin typeface="Comic Sans MS" panose="030F0702030302020204" pitchFamily="66" charset="0"/>
              </a:rPr>
              <a:t>Hukum</a:t>
            </a:r>
            <a:r>
              <a:rPr lang="en-US" dirty="0" smtClean="0">
                <a:latin typeface="Comic Sans MS" panose="030F0702030302020204" pitchFamily="66" charset="0"/>
              </a:rPr>
              <a:t> Kepler I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318475" y="3163328"/>
            <a:ext cx="1613079" cy="50248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dirty="0" err="1">
                <a:latin typeface="Comic Sans MS" panose="030F0702030302020204" pitchFamily="66" charset="0"/>
              </a:rPr>
              <a:t>Hukum</a:t>
            </a: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smtClean="0">
                <a:latin typeface="Comic Sans MS" panose="030F0702030302020204" pitchFamily="66" charset="0"/>
              </a:rPr>
              <a:t>Kepler II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318475" y="3863558"/>
            <a:ext cx="1613079" cy="50248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dirty="0" err="1">
                <a:latin typeface="Comic Sans MS" panose="030F0702030302020204" pitchFamily="66" charset="0"/>
              </a:rPr>
              <a:t>Hukum</a:t>
            </a: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smtClean="0">
                <a:latin typeface="Comic Sans MS" panose="030F0702030302020204" pitchFamily="66" charset="0"/>
              </a:rPr>
              <a:t>Kepler III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320307" y="2458693"/>
            <a:ext cx="1613079" cy="50248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dirty="0" err="1">
                <a:latin typeface="Comic Sans MS" panose="030F0702030302020204" pitchFamily="66" charset="0"/>
              </a:rPr>
              <a:t>Hukum</a:t>
            </a: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smtClean="0">
                <a:latin typeface="Comic Sans MS" panose="030F0702030302020204" pitchFamily="66" charset="0"/>
              </a:rPr>
              <a:t>Newton</a:t>
            </a:r>
            <a:endParaRPr lang="en-US" dirty="0">
              <a:latin typeface="Comic Sans MS" panose="030F0702030302020204" pitchFamily="66" charset="0"/>
            </a:endParaRPr>
          </a:p>
        </p:txBody>
      </p:sp>
      <p:cxnSp>
        <p:nvCxnSpPr>
          <p:cNvPr id="14" name="Curved Connector 13"/>
          <p:cNvCxnSpPr>
            <a:endCxn id="6" idx="0"/>
          </p:cNvCxnSpPr>
          <p:nvPr/>
        </p:nvCxnSpPr>
        <p:spPr>
          <a:xfrm rot="10800000" flipV="1">
            <a:off x="2125015" y="946597"/>
            <a:ext cx="2443766" cy="437366"/>
          </a:xfrm>
          <a:prstGeom prst="curvedConnector2">
            <a:avLst/>
          </a:prstGeom>
          <a:ln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Curved Connector 17"/>
          <p:cNvCxnSpPr>
            <a:endCxn id="7" idx="0"/>
          </p:cNvCxnSpPr>
          <p:nvPr/>
        </p:nvCxnSpPr>
        <p:spPr>
          <a:xfrm>
            <a:off x="4562346" y="946596"/>
            <a:ext cx="2564501" cy="437367"/>
          </a:xfrm>
          <a:prstGeom prst="curvedConnector2">
            <a:avLst/>
          </a:prstGeom>
          <a:ln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6" idx="2"/>
            <a:endCxn id="9" idx="0"/>
          </p:cNvCxnSpPr>
          <p:nvPr/>
        </p:nvCxnSpPr>
        <p:spPr>
          <a:xfrm>
            <a:off x="2125014" y="2069763"/>
            <a:ext cx="0" cy="388931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9" idx="2"/>
            <a:endCxn id="10" idx="0"/>
          </p:cNvCxnSpPr>
          <p:nvPr/>
        </p:nvCxnSpPr>
        <p:spPr>
          <a:xfrm>
            <a:off x="2125014" y="2961179"/>
            <a:ext cx="0" cy="20215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0" idx="2"/>
            <a:endCxn id="11" idx="0"/>
          </p:cNvCxnSpPr>
          <p:nvPr/>
        </p:nvCxnSpPr>
        <p:spPr>
          <a:xfrm>
            <a:off x="2125014" y="3665814"/>
            <a:ext cx="0" cy="197744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4" name="Curved Connector 33"/>
          <p:cNvCxnSpPr>
            <a:endCxn id="8" idx="3"/>
          </p:cNvCxnSpPr>
          <p:nvPr/>
        </p:nvCxnSpPr>
        <p:spPr>
          <a:xfrm rot="5400000">
            <a:off x="5631285" y="3157591"/>
            <a:ext cx="1691974" cy="1299152"/>
          </a:xfrm>
          <a:prstGeom prst="curvedConnector2">
            <a:avLst/>
          </a:prstGeom>
          <a:ln>
            <a:solidFill>
              <a:schemeClr val="bg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7" idx="2"/>
            <a:endCxn id="12" idx="0"/>
          </p:cNvCxnSpPr>
          <p:nvPr/>
        </p:nvCxnSpPr>
        <p:spPr>
          <a:xfrm>
            <a:off x="7126847" y="2069763"/>
            <a:ext cx="0" cy="388931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11" idx="2"/>
            <a:endCxn id="8" idx="1"/>
          </p:cNvCxnSpPr>
          <p:nvPr/>
        </p:nvCxnSpPr>
        <p:spPr>
          <a:xfrm>
            <a:off x="2125014" y="4366042"/>
            <a:ext cx="1461758" cy="28711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740860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prism isContent="1"/>
      </p:transition>
    </mc:Choice>
    <mc:Fallback>
      <p:transition spd="slow">
        <p:fade/>
      </p:transition>
    </mc:Fallback>
  </mc:AlternateContent>
  <mc:AlternateContent xmlns:mc="http://schemas.openxmlformats.org/markup-compatibility/2006">
    <mc:Choice xmlns:p14="http://schemas.microsoft.com/office/powerpoint/2010/main" xmlns="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" fill="hold">
                          <p:stCondLst>
                            <p:cond delay="indefinite"/>
                          </p:stCondLst>
                          <p:childTnLst>
                            <p:par>
                              <p:cTn id="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" presetID="2" presetClass="entr" presetSubtype="4" decel="43333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6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6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600"/>
                                </p:stCondLst>
                                <p:childTnLst>
                                  <p:par>
                                    <p:cTn id="14" presetID="2" presetClass="entr" presetSubtype="8" accel="57000" fill="hold" grpId="0" nodeType="afterEffect" p14:presetBounceEnd="5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7000">
                                          <p:cBhvr additive="base">
                                            <p:cTn id="16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7000">
                                          <p:cBhvr additive="base">
                                            <p:cTn id="1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600"/>
                                </p:stCondLst>
                                <p:childTnLst>
                                  <p:par>
                                    <p:cTn id="19" presetID="2" presetClass="entr" presetSubtype="4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6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6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2200"/>
                                </p:stCondLst>
                                <p:childTnLst>
                                  <p:par>
                                    <p:cTn id="24" presetID="2" presetClass="entr" presetSubtype="2" accel="48000" fill="hold" grpId="0" nodeType="afterEffect" p14:presetBounceEnd="50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6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7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4200"/>
                                </p:stCondLst>
                                <p:childTnLst>
                                  <p:par>
                                    <p:cTn id="29" presetID="2" presetClass="entr" presetSubtype="4" decel="53333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6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6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4800"/>
                                </p:stCondLst>
                                <p:childTnLst>
                                  <p:par>
                                    <p:cTn id="34" presetID="2" presetClass="entr" presetSubtype="12" fill="hold" grpId="0" nodeType="afterEffect" p14:presetBounceEnd="53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000">
                                          <p:cBhvr additive="base">
                                            <p:cTn id="36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000">
                                          <p:cBhvr additive="base">
                                            <p:cTn id="3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6800"/>
                                </p:stCondLst>
                                <p:childTnLst>
                                  <p:par>
                                    <p:cTn id="39" presetID="2" presetClass="entr" presetSubtype="4" decel="53333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6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6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7400"/>
                                </p:stCondLst>
                                <p:childTnLst>
                                  <p:par>
                                    <p:cTn id="44" presetID="2" presetClass="entr" presetSubtype="9" fill="hold" grpId="0" nodeType="afterEffect" p14:presetBounceEnd="55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46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47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8" fill="hold">
                          <p:stCondLst>
                            <p:cond delay="indefinite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2" presetClass="entr" presetSubtype="4" decel="58333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6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6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600"/>
                                </p:stCondLst>
                                <p:childTnLst>
                                  <p:par>
                                    <p:cTn id="55" presetID="2" presetClass="entr" presetSubtype="3" fill="hold" grpId="0" nodeType="after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57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5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1600"/>
                                </p:stCondLst>
                                <p:childTnLst>
                                  <p:par>
                                    <p:cTn id="60" presetID="2" presetClass="entr" presetSubtype="4" decel="5166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2" dur="6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3" dur="6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4" fill="hold">
                                <p:stCondLst>
                                  <p:cond delay="2200"/>
                                </p:stCondLst>
                                <p:childTnLst>
                                  <p:par>
                                    <p:cTn id="65" presetID="2" presetClass="entr" presetSubtype="6" fill="hold" grpId="0" nodeType="afterEffect" p14:presetBounceEnd="55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6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68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9" fill="hold">
                          <p:stCondLst>
                            <p:cond delay="indefinite"/>
                          </p:stCondLst>
                          <p:childTnLst>
                            <p:par>
                              <p:cTn id="7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1" presetID="2" presetClass="entr" presetSubtype="4" accel="45000" decel="47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3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4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5" presetID="2" presetClass="entr" presetSubtype="6" accel="48000" decel="47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7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8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9" presetID="2" presetClass="entr" presetSubtype="12" accel="52000" decel="48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1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2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6" grpId="0" animBg="1"/>
          <p:bldP spid="7" grpId="0" animBg="1"/>
          <p:bldP spid="8" grpId="0" animBg="1"/>
          <p:bldP spid="9" grpId="0" animBg="1"/>
          <p:bldP spid="10" grpId="0" animBg="1"/>
          <p:bldP spid="11" grpId="0" animBg="1"/>
          <p:bldP spid="12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" fill="hold">
                          <p:stCondLst>
                            <p:cond delay="indefinite"/>
                          </p:stCondLst>
                          <p:childTnLst>
                            <p:par>
                              <p:cTn id="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" presetID="2" presetClass="entr" presetSubtype="4" decel="43333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6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6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600"/>
                                </p:stCondLst>
                                <p:childTnLst>
                                  <p:par>
                                    <p:cTn id="14" presetID="2" presetClass="entr" presetSubtype="8" accel="57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600"/>
                                </p:stCondLst>
                                <p:childTnLst>
                                  <p:par>
                                    <p:cTn id="19" presetID="2" presetClass="entr" presetSubtype="4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6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6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2200"/>
                                </p:stCondLst>
                                <p:childTnLst>
                                  <p:par>
                                    <p:cTn id="24" presetID="2" presetClass="entr" presetSubtype="2" accel="48000" fill="hold" grpId="0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4200"/>
                                </p:stCondLst>
                                <p:childTnLst>
                                  <p:par>
                                    <p:cTn id="29" presetID="2" presetClass="entr" presetSubtype="4" decel="53333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6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6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4800"/>
                                </p:stCondLst>
                                <p:childTnLst>
                                  <p:par>
                                    <p:cTn id="34" presetID="2" presetClass="entr" presetSubtype="12" fill="hold" grpId="0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6800"/>
                                </p:stCondLst>
                                <p:childTnLst>
                                  <p:par>
                                    <p:cTn id="39" presetID="2" presetClass="entr" presetSubtype="4" decel="53333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6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6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7400"/>
                                </p:stCondLst>
                                <p:childTnLst>
                                  <p:par>
                                    <p:cTn id="44" presetID="2" presetClass="entr" presetSubtype="9" fill="hold" grpId="0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8" fill="hold">
                          <p:stCondLst>
                            <p:cond delay="indefinite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2" presetClass="entr" presetSubtype="4" decel="58333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6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6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600"/>
                                </p:stCondLst>
                                <p:childTnLst>
                                  <p:par>
                                    <p:cTn id="55" presetID="2" presetClass="entr" presetSubtype="3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1600"/>
                                </p:stCondLst>
                                <p:childTnLst>
                                  <p:par>
                                    <p:cTn id="60" presetID="2" presetClass="entr" presetSubtype="4" decel="5166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2" dur="6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3" dur="6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4" fill="hold">
                                <p:stCondLst>
                                  <p:cond delay="2200"/>
                                </p:stCondLst>
                                <p:childTnLst>
                                  <p:par>
                                    <p:cTn id="65" presetID="2" presetClass="entr" presetSubtype="6" fill="hold" grpId="0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9" fill="hold">
                          <p:stCondLst>
                            <p:cond delay="indefinite"/>
                          </p:stCondLst>
                          <p:childTnLst>
                            <p:par>
                              <p:cTn id="7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1" presetID="2" presetClass="entr" presetSubtype="4" accel="45000" decel="47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3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4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5" presetID="2" presetClass="entr" presetSubtype="6" accel="48000" decel="47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7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8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9" presetID="2" presetClass="entr" presetSubtype="12" accel="52000" decel="48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1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2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6" grpId="0" animBg="1"/>
          <p:bldP spid="7" grpId="0" animBg="1"/>
          <p:bldP spid="8" grpId="0" animBg="1"/>
          <p:bldP spid="9" grpId="0" animBg="1"/>
          <p:bldP spid="10" grpId="0" animBg="1"/>
          <p:bldP spid="11" grpId="0" animBg="1"/>
          <p:bldP spid="12" grpId="0" animBg="1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5"/>
          <p:cNvSpPr/>
          <p:nvPr/>
        </p:nvSpPr>
        <p:spPr>
          <a:xfrm>
            <a:off x="914400" y="857238"/>
            <a:ext cx="8229600" cy="45224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8"/>
          <p:cNvSpPr txBox="1"/>
          <p:nvPr/>
        </p:nvSpPr>
        <p:spPr>
          <a:xfrm>
            <a:off x="785786" y="1714494"/>
            <a:ext cx="7572428" cy="261097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810" algn="ctr">
              <a:lnSpc>
                <a:spcPct val="100000"/>
              </a:lnSpc>
              <a:spcBef>
                <a:spcPts val="100"/>
              </a:spcBef>
            </a:pPr>
            <a:r>
              <a:rPr sz="2800" i="1" spc="-110" dirty="0">
                <a:latin typeface="DokChampa" pitchFamily="34" charset="-34"/>
                <a:cs typeface="DokChampa" pitchFamily="34" charset="-34"/>
              </a:rPr>
              <a:t>Benda-benda </a:t>
            </a:r>
            <a:r>
              <a:rPr sz="2800" i="1" spc="-120" dirty="0">
                <a:latin typeface="DokChampa" pitchFamily="34" charset="-34"/>
                <a:cs typeface="DokChampa" pitchFamily="34" charset="-34"/>
              </a:rPr>
              <a:t>yang </a:t>
            </a:r>
            <a:r>
              <a:rPr sz="2800" i="1" spc="-90" dirty="0">
                <a:latin typeface="DokChampa" pitchFamily="34" charset="-34"/>
                <a:cs typeface="DokChampa" pitchFamily="34" charset="-34"/>
              </a:rPr>
              <a:t>berada </a:t>
            </a:r>
            <a:r>
              <a:rPr sz="2800" i="1" spc="-25" dirty="0">
                <a:latin typeface="DokChampa" pitchFamily="34" charset="-34"/>
                <a:cs typeface="DokChampa" pitchFamily="34" charset="-34"/>
              </a:rPr>
              <a:t>di </a:t>
            </a:r>
            <a:r>
              <a:rPr sz="2800" i="1" spc="-105" dirty="0">
                <a:latin typeface="DokChampa" pitchFamily="34" charset="-34"/>
                <a:cs typeface="DokChampa" pitchFamily="34" charset="-34"/>
              </a:rPr>
              <a:t>atas </a:t>
            </a:r>
            <a:r>
              <a:rPr sz="2800" i="1" spc="-85" dirty="0">
                <a:latin typeface="DokChampa" pitchFamily="34" charset="-34"/>
                <a:cs typeface="DokChampa" pitchFamily="34" charset="-34"/>
              </a:rPr>
              <a:t>permukaan </a:t>
            </a:r>
            <a:r>
              <a:rPr sz="2800" i="1" spc="-45" dirty="0">
                <a:latin typeface="DokChampa" pitchFamily="34" charset="-34"/>
                <a:cs typeface="DokChampa" pitchFamily="34" charset="-34"/>
              </a:rPr>
              <a:t>bumi  </a:t>
            </a:r>
            <a:r>
              <a:rPr sz="2800" i="1" spc="-65" dirty="0">
                <a:latin typeface="DokChampa" pitchFamily="34" charset="-34"/>
                <a:cs typeface="DokChampa" pitchFamily="34" charset="-34"/>
              </a:rPr>
              <a:t>dapat </a:t>
            </a:r>
            <a:r>
              <a:rPr sz="2800" i="1" spc="-25" dirty="0">
                <a:latin typeface="DokChampa" pitchFamily="34" charset="-34"/>
                <a:cs typeface="DokChampa" pitchFamily="34" charset="-34"/>
              </a:rPr>
              <a:t>tetap </a:t>
            </a:r>
            <a:r>
              <a:rPr sz="2800" i="1" spc="-90" dirty="0">
                <a:latin typeface="DokChampa" pitchFamily="34" charset="-34"/>
                <a:cs typeface="DokChampa" pitchFamily="34" charset="-34"/>
              </a:rPr>
              <a:t>berada </a:t>
            </a:r>
            <a:r>
              <a:rPr sz="2800" i="1" spc="-30" dirty="0">
                <a:latin typeface="DokChampa" pitchFamily="34" charset="-34"/>
                <a:cs typeface="DokChampa" pitchFamily="34" charset="-34"/>
              </a:rPr>
              <a:t>di </a:t>
            </a:r>
            <a:r>
              <a:rPr sz="2800" i="1" spc="-85" dirty="0">
                <a:latin typeface="DokChampa" pitchFamily="34" charset="-34"/>
                <a:cs typeface="DokChampa" pitchFamily="34" charset="-34"/>
              </a:rPr>
              <a:t>permukaan </a:t>
            </a:r>
            <a:r>
              <a:rPr sz="2800" i="1" spc="-50" dirty="0">
                <a:latin typeface="DokChampa" pitchFamily="34" charset="-34"/>
                <a:cs typeface="DokChampa" pitchFamily="34" charset="-34"/>
              </a:rPr>
              <a:t>bumi, </a:t>
            </a:r>
            <a:r>
              <a:rPr sz="2800" i="1" spc="-75" dirty="0">
                <a:latin typeface="DokChampa" pitchFamily="34" charset="-34"/>
                <a:cs typeface="DokChampa" pitchFamily="34" charset="-34"/>
              </a:rPr>
              <a:t>setiap </a:t>
            </a:r>
            <a:r>
              <a:rPr sz="2800" i="1" spc="-95" dirty="0">
                <a:latin typeface="DokChampa" pitchFamily="34" charset="-34"/>
                <a:cs typeface="DokChampa" pitchFamily="34" charset="-34"/>
              </a:rPr>
              <a:t>benda  </a:t>
            </a:r>
            <a:r>
              <a:rPr sz="2800" i="1" spc="-120" dirty="0">
                <a:latin typeface="DokChampa" pitchFamily="34" charset="-34"/>
                <a:cs typeface="DokChampa" pitchFamily="34" charset="-34"/>
              </a:rPr>
              <a:t>yang </a:t>
            </a:r>
            <a:r>
              <a:rPr sz="2800" i="1" spc="-25" dirty="0">
                <a:latin typeface="DokChampa" pitchFamily="34" charset="-34"/>
                <a:cs typeface="DokChampa" pitchFamily="34" charset="-34"/>
              </a:rPr>
              <a:t>di </a:t>
            </a:r>
            <a:r>
              <a:rPr sz="2800" i="1" spc="-65" dirty="0">
                <a:latin typeface="DokChampa" pitchFamily="34" charset="-34"/>
                <a:cs typeface="DokChampa" pitchFamily="34" charset="-34"/>
              </a:rPr>
              <a:t>lempar </a:t>
            </a:r>
            <a:r>
              <a:rPr sz="2800" i="1" spc="-110" dirty="0">
                <a:latin typeface="DokChampa" pitchFamily="34" charset="-34"/>
                <a:cs typeface="DokChampa" pitchFamily="34" charset="-34"/>
              </a:rPr>
              <a:t>ke </a:t>
            </a:r>
            <a:r>
              <a:rPr sz="2800" i="1" spc="-105" dirty="0">
                <a:latin typeface="DokChampa" pitchFamily="34" charset="-34"/>
                <a:cs typeface="DokChampa" pitchFamily="34" charset="-34"/>
              </a:rPr>
              <a:t>atas </a:t>
            </a:r>
            <a:r>
              <a:rPr sz="2800" i="1" spc="-65">
                <a:latin typeface="DokChampa" pitchFamily="34" charset="-34"/>
                <a:cs typeface="DokChampa" pitchFamily="34" charset="-34"/>
              </a:rPr>
              <a:t>atau </a:t>
            </a:r>
            <a:r>
              <a:rPr sz="2800" i="1" spc="-30" smtClean="0">
                <a:latin typeface="DokChampa" pitchFamily="34" charset="-34"/>
                <a:cs typeface="DokChampa" pitchFamily="34" charset="-34"/>
              </a:rPr>
              <a:t>dijatuh</a:t>
            </a:r>
            <a:r>
              <a:rPr sz="2800" i="1" spc="-110" smtClean="0">
                <a:latin typeface="DokChampa" pitchFamily="34" charset="-34"/>
                <a:cs typeface="DokChampa" pitchFamily="34" charset="-34"/>
              </a:rPr>
              <a:t>kan </a:t>
            </a:r>
            <a:r>
              <a:rPr sz="2800" i="1" spc="-45" dirty="0">
                <a:latin typeface="DokChampa" pitchFamily="34" charset="-34"/>
                <a:cs typeface="DokChampa" pitchFamily="34" charset="-34"/>
              </a:rPr>
              <a:t>dari</a:t>
            </a:r>
            <a:r>
              <a:rPr sz="2800" i="1" spc="-265" dirty="0">
                <a:latin typeface="DokChampa" pitchFamily="34" charset="-34"/>
                <a:cs typeface="DokChampa" pitchFamily="34" charset="-34"/>
              </a:rPr>
              <a:t> </a:t>
            </a:r>
            <a:r>
              <a:rPr sz="2800" i="1" spc="-75" dirty="0">
                <a:latin typeface="DokChampa" pitchFamily="34" charset="-34"/>
                <a:cs typeface="DokChampa" pitchFamily="34" charset="-34"/>
              </a:rPr>
              <a:t>ketinggian  </a:t>
            </a:r>
            <a:r>
              <a:rPr sz="2800" i="1" spc="-5" dirty="0">
                <a:latin typeface="DokChampa" pitchFamily="34" charset="-34"/>
                <a:cs typeface="DokChampa" pitchFamily="34" charset="-34"/>
              </a:rPr>
              <a:t>tertentu </a:t>
            </a:r>
            <a:r>
              <a:rPr sz="2800" i="1" spc="-120" dirty="0">
                <a:latin typeface="DokChampa" pitchFamily="34" charset="-34"/>
                <a:cs typeface="DokChampa" pitchFamily="34" charset="-34"/>
              </a:rPr>
              <a:t>akan </a:t>
            </a:r>
            <a:r>
              <a:rPr sz="2800" i="1" spc="-30" dirty="0">
                <a:latin typeface="DokChampa" pitchFamily="34" charset="-34"/>
                <a:cs typeface="DokChampa" pitchFamily="34" charset="-34"/>
              </a:rPr>
              <a:t>jatuh </a:t>
            </a:r>
            <a:r>
              <a:rPr sz="2800" i="1" spc="-60" dirty="0">
                <a:latin typeface="DokChampa" pitchFamily="34" charset="-34"/>
                <a:cs typeface="DokChampa" pitchFamily="34" charset="-34"/>
              </a:rPr>
              <a:t>menuju </a:t>
            </a:r>
            <a:r>
              <a:rPr sz="2800" i="1" spc="-80" dirty="0">
                <a:latin typeface="DokChampa" pitchFamily="34" charset="-34"/>
                <a:cs typeface="DokChampa" pitchFamily="34" charset="-34"/>
              </a:rPr>
              <a:t>pusat </a:t>
            </a:r>
            <a:r>
              <a:rPr sz="2800" i="1" spc="-50" dirty="0">
                <a:latin typeface="DokChampa" pitchFamily="34" charset="-34"/>
                <a:cs typeface="DokChampa" pitchFamily="34" charset="-34"/>
              </a:rPr>
              <a:t>bumi </a:t>
            </a:r>
            <a:r>
              <a:rPr sz="2800" i="1" spc="-75" dirty="0">
                <a:latin typeface="DokChampa" pitchFamily="34" charset="-34"/>
                <a:cs typeface="DokChampa" pitchFamily="34" charset="-34"/>
              </a:rPr>
              <a:t>hal </a:t>
            </a:r>
            <a:r>
              <a:rPr sz="2800" i="1" spc="-15" dirty="0">
                <a:latin typeface="DokChampa" pitchFamily="34" charset="-34"/>
                <a:cs typeface="DokChampa" pitchFamily="34" charset="-34"/>
              </a:rPr>
              <a:t>ini  </a:t>
            </a:r>
            <a:r>
              <a:rPr sz="2800" i="1" spc="-85" dirty="0">
                <a:latin typeface="DokChampa" pitchFamily="34" charset="-34"/>
                <a:cs typeface="DokChampa" pitchFamily="34" charset="-34"/>
              </a:rPr>
              <a:t>dikarenakan </a:t>
            </a:r>
            <a:r>
              <a:rPr sz="2800" i="1" spc="-114">
                <a:latin typeface="DokChampa" pitchFamily="34" charset="-34"/>
                <a:cs typeface="DokChampa" pitchFamily="34" charset="-34"/>
              </a:rPr>
              <a:t>adanya </a:t>
            </a:r>
            <a:endParaRPr sz="2800" i="1" spc="-114" smtClean="0">
              <a:latin typeface="DokChampa" pitchFamily="34" charset="-34"/>
              <a:cs typeface="DokChampa" pitchFamily="34" charset="-34"/>
            </a:endParaRPr>
          </a:p>
          <a:p>
            <a:pPr marL="12700" marR="5080" indent="3810" algn="ctr">
              <a:lnSpc>
                <a:spcPct val="100000"/>
              </a:lnSpc>
              <a:spcBef>
                <a:spcPts val="100"/>
              </a:spcBef>
            </a:pPr>
            <a:r>
              <a:rPr sz="2800" b="1" i="1" spc="-145" smtClean="0">
                <a:solidFill>
                  <a:srgbClr val="C00000"/>
                </a:solidFill>
                <a:latin typeface="DokChampa" pitchFamily="34" charset="-34"/>
                <a:cs typeface="DokChampa" pitchFamily="34" charset="-34"/>
              </a:rPr>
              <a:t>gaya</a:t>
            </a:r>
            <a:r>
              <a:rPr sz="2800" b="1" i="1" spc="-110" smtClean="0">
                <a:solidFill>
                  <a:srgbClr val="C00000"/>
                </a:solidFill>
                <a:latin typeface="DokChampa" pitchFamily="34" charset="-34"/>
                <a:cs typeface="DokChampa" pitchFamily="34" charset="-34"/>
              </a:rPr>
              <a:t> </a:t>
            </a:r>
            <a:r>
              <a:rPr sz="2800" b="1" i="1" spc="-55" dirty="0">
                <a:solidFill>
                  <a:srgbClr val="C00000"/>
                </a:solidFill>
                <a:latin typeface="DokChampa" pitchFamily="34" charset="-34"/>
                <a:cs typeface="DokChampa" pitchFamily="34" charset="-34"/>
              </a:rPr>
              <a:t>grafitasi</a:t>
            </a:r>
            <a:endParaRPr sz="2800" b="1" i="1">
              <a:solidFill>
                <a:srgbClr val="C00000"/>
              </a:solidFill>
              <a:latin typeface="DokChampa" pitchFamily="34" charset="-34"/>
              <a:cs typeface="DokChampa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250825" y="1268413"/>
            <a:ext cx="8642350" cy="5256212"/>
          </a:xfrm>
          <a:prstGeom prst="rect">
            <a:avLst/>
          </a:prstGeom>
        </p:spPr>
        <p:txBody>
          <a:bodyPr/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Tx/>
              <a:buNone/>
              <a:tabLst/>
              <a:defRPr/>
            </a:pPr>
            <a:r>
              <a:rPr lang="id-ID" sz="2000" dirty="0" smtClean="0"/>
              <a:t>	</a:t>
            </a:r>
            <a:r>
              <a:rPr kumimoji="0" lang="da-D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Dua benda bermassa m</a:t>
            </a:r>
            <a:r>
              <a:rPr kumimoji="0" lang="da-DK" sz="2000" b="1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  <a:r>
              <a:rPr kumimoji="0" lang="da-D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dan m</a:t>
            </a:r>
            <a:r>
              <a:rPr kumimoji="0" lang="da-DK" sz="2000" b="1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 </a:t>
            </a:r>
            <a:r>
              <a:rPr kumimoji="0" lang="da-D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saling tarik menarik dengan gaya yang sama besar dan berlawanan arah , dan besar gaya tersebut :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Tx/>
              <a:buNone/>
              <a:tabLst/>
              <a:defRPr/>
            </a:pPr>
            <a:r>
              <a:rPr kumimoji="0" lang="da-D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	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Tx/>
              <a:buNone/>
              <a:tabLst/>
              <a:defRPr/>
            </a:pPr>
            <a:r>
              <a:rPr kumimoji="0" lang="da-D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Tx/>
              <a:buNone/>
              <a:tabLst/>
              <a:defRPr/>
            </a:pPr>
            <a:r>
              <a:rPr kumimoji="0" lang="da-D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Tx/>
              <a:buNone/>
              <a:tabLst/>
              <a:defRPr/>
            </a:pPr>
            <a:r>
              <a:rPr kumimoji="0" lang="da-D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endParaRPr kumimoji="0" lang="id-ID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lvl="1" indent="-457200">
              <a:spcBef>
                <a:spcPts val="700"/>
              </a:spcBef>
              <a:buClr>
                <a:schemeClr val="accent2"/>
              </a:buClr>
              <a:buSzPct val="60000"/>
            </a:pPr>
            <a:r>
              <a:rPr kumimoji="0" lang="da-D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 = 6,672 x 10</a:t>
            </a:r>
            <a:r>
              <a:rPr kumimoji="0" lang="da-DK" sz="2000" b="1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-11</a:t>
            </a:r>
            <a:r>
              <a:rPr kumimoji="0" lang="da-D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Nm</a:t>
            </a:r>
            <a:r>
              <a:rPr kumimoji="0" lang="da-DK" sz="2000" b="1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da-D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kg</a:t>
            </a:r>
            <a:r>
              <a:rPr kumimoji="0" lang="da-DK" sz="2000" b="1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-2</a:t>
            </a:r>
            <a:r>
              <a:rPr kumimoji="0" lang="da-D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d-ID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da-D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konstanta gravitasi universal </a:t>
            </a:r>
            <a:r>
              <a:rPr kumimoji="0" lang="id-ID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endParaRPr kumimoji="0" lang="da-DK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Tx/>
              <a:buNone/>
              <a:tabLst/>
              <a:defRPr/>
            </a:pPr>
            <a:r>
              <a:rPr kumimoji="0" lang="da-D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	 r = jarak antara kedua benda</a:t>
            </a:r>
            <a:r>
              <a:rPr kumimoji="0" lang="id-ID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(meter)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Tx/>
              <a:buNone/>
              <a:tabLst/>
              <a:defRPr/>
            </a:pPr>
            <a:r>
              <a:rPr lang="id-ID" sz="2000" b="1" dirty="0" smtClean="0"/>
              <a:t>	m</a:t>
            </a:r>
            <a:r>
              <a:rPr lang="id-ID" sz="2000" b="1" baseline="-25000" dirty="0" smtClean="0"/>
              <a:t>1</a:t>
            </a:r>
            <a:r>
              <a:rPr lang="id-ID" sz="2000" b="1" dirty="0" smtClean="0"/>
              <a:t>, m</a:t>
            </a:r>
            <a:r>
              <a:rPr lang="id-ID" sz="2000" b="1" baseline="-25000" dirty="0" smtClean="0"/>
              <a:t>2</a:t>
            </a:r>
            <a:r>
              <a:rPr lang="id-ID" sz="2000" b="1" dirty="0" smtClean="0"/>
              <a:t> = jarak antara ke dua benda (meter)</a:t>
            </a:r>
            <a:endParaRPr kumimoji="0" lang="da-DK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Tx/>
              <a:buNone/>
              <a:tabLst/>
              <a:defRPr/>
            </a:pPr>
            <a:r>
              <a:rPr kumimoji="0" lang="da-D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58389" name="Object 21"/>
          <p:cNvGraphicFramePr>
            <a:graphicFrameLocks noChangeAspect="1"/>
          </p:cNvGraphicFramePr>
          <p:nvPr/>
        </p:nvGraphicFramePr>
        <p:xfrm>
          <a:off x="4643438" y="2071684"/>
          <a:ext cx="2008187" cy="946150"/>
        </p:xfrm>
        <a:graphic>
          <a:graphicData uri="http://schemas.openxmlformats.org/presentationml/2006/ole">
            <p:oleObj spid="_x0000_s1026" name="Equation" r:id="rId4" imgW="799920" imgH="393480" progId="Equation.3">
              <p:embed/>
            </p:oleObj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642910" y="428610"/>
            <a:ext cx="628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b="1" dirty="0" smtClean="0"/>
              <a:t>HUKUM GRAVITASI NEWTON</a:t>
            </a:r>
            <a:endParaRPr lang="id-ID" sz="2800" b="1" dirty="0"/>
          </a:p>
        </p:txBody>
      </p:sp>
      <p:pic>
        <p:nvPicPr>
          <p:cNvPr id="16" name="Picture 17" descr="F_2BENDA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28662" y="1714494"/>
            <a:ext cx="2714644" cy="203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428596" y="1285866"/>
            <a:ext cx="8215370" cy="14901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cs typeface="Times New Roman"/>
              </a:rPr>
              <a:t>Percepatan gravitasi </a:t>
            </a:r>
            <a:r>
              <a:rPr sz="2400" b="1" dirty="0">
                <a:cs typeface="Times New Roman"/>
              </a:rPr>
              <a:t>(g)  </a:t>
            </a:r>
            <a:r>
              <a:rPr sz="2400" b="1" spc="-5" dirty="0">
                <a:cs typeface="Times New Roman"/>
              </a:rPr>
              <a:t>adalah percepatan</a:t>
            </a:r>
            <a:r>
              <a:rPr sz="2400" b="1" spc="-75" dirty="0">
                <a:cs typeface="Times New Roman"/>
              </a:rPr>
              <a:t> </a:t>
            </a:r>
            <a:r>
              <a:rPr sz="2400" b="1" spc="-5" dirty="0">
                <a:cs typeface="Times New Roman"/>
              </a:rPr>
              <a:t>suatu  </a:t>
            </a:r>
            <a:r>
              <a:rPr sz="2400" b="1" dirty="0">
                <a:cs typeface="Times New Roman"/>
              </a:rPr>
              <a:t>benda </a:t>
            </a:r>
            <a:r>
              <a:rPr sz="2400" b="1" spc="-5" dirty="0">
                <a:cs typeface="Times New Roman"/>
              </a:rPr>
              <a:t>akibat </a:t>
            </a:r>
            <a:r>
              <a:rPr sz="2400" b="1" dirty="0">
                <a:cs typeface="Times New Roman"/>
              </a:rPr>
              <a:t>gaya  </a:t>
            </a:r>
            <a:r>
              <a:rPr sz="2400" b="1" spc="-5" dirty="0">
                <a:cs typeface="Times New Roman"/>
              </a:rPr>
              <a:t>gravitasi. Jika </a:t>
            </a:r>
            <a:r>
              <a:rPr sz="2400" b="1" spc="-10" dirty="0">
                <a:cs typeface="Times New Roman"/>
              </a:rPr>
              <a:t>massa  </a:t>
            </a:r>
            <a:r>
              <a:rPr sz="2400" b="1" spc="-5" dirty="0">
                <a:cs typeface="Times New Roman"/>
              </a:rPr>
              <a:t>bumi </a:t>
            </a:r>
            <a:r>
              <a:rPr sz="2400" b="1" i="1" dirty="0">
                <a:cs typeface="Times New Roman"/>
              </a:rPr>
              <a:t>M </a:t>
            </a:r>
            <a:r>
              <a:rPr sz="2400" b="1" spc="-5" dirty="0">
                <a:cs typeface="Times New Roman"/>
              </a:rPr>
              <a:t>dengan jari-jari  </a:t>
            </a:r>
            <a:r>
              <a:rPr sz="2400" b="1" i="1" spc="-10" dirty="0">
                <a:cs typeface="Times New Roman"/>
              </a:rPr>
              <a:t>R</a:t>
            </a:r>
            <a:r>
              <a:rPr sz="2400" b="1" spc="-10" dirty="0">
                <a:cs typeface="Times New Roman"/>
              </a:rPr>
              <a:t>, maka </a:t>
            </a:r>
            <a:r>
              <a:rPr sz="2400" b="1" dirty="0">
                <a:cs typeface="Times New Roman"/>
              </a:rPr>
              <a:t>besarnya gaya  </a:t>
            </a:r>
            <a:r>
              <a:rPr sz="2400" b="1" spc="-5" dirty="0">
                <a:cs typeface="Times New Roman"/>
              </a:rPr>
              <a:t>gravitasi bumi pada  </a:t>
            </a:r>
            <a:r>
              <a:rPr sz="2400" b="1" dirty="0">
                <a:cs typeface="Times New Roman"/>
              </a:rPr>
              <a:t>benda </a:t>
            </a:r>
            <a:r>
              <a:rPr sz="2400" b="1" spc="-5" dirty="0">
                <a:cs typeface="Times New Roman"/>
              </a:rPr>
              <a:t>yang bermassa</a:t>
            </a:r>
            <a:r>
              <a:rPr sz="2400" b="1" spc="-95" dirty="0">
                <a:cs typeface="Times New Roman"/>
              </a:rPr>
              <a:t> </a:t>
            </a:r>
            <a:r>
              <a:rPr sz="2400" b="1" i="1" dirty="0">
                <a:cs typeface="Times New Roman"/>
              </a:rPr>
              <a:t>m  </a:t>
            </a:r>
            <a:r>
              <a:rPr sz="2400" b="1" spc="-5" dirty="0">
                <a:cs typeface="Times New Roman"/>
              </a:rPr>
              <a:t>dirumuskan:</a:t>
            </a:r>
            <a:endParaRPr sz="2400" b="1">
              <a:cs typeface="Times New Roman"/>
            </a:endParaRPr>
          </a:p>
        </p:txBody>
      </p:sp>
      <p:sp>
        <p:nvSpPr>
          <p:cNvPr id="6" name="object 18"/>
          <p:cNvSpPr txBox="1"/>
          <p:nvPr/>
        </p:nvSpPr>
        <p:spPr>
          <a:xfrm>
            <a:off x="4429124" y="2857502"/>
            <a:ext cx="4286280" cy="15517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i="1" dirty="0">
                <a:cs typeface="Times New Roman"/>
              </a:rPr>
              <a:t>dengan:</a:t>
            </a:r>
            <a:endParaRPr sz="2000" b="1"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2000" b="1" i="1" dirty="0">
                <a:cs typeface="Times New Roman"/>
              </a:rPr>
              <a:t>g </a:t>
            </a:r>
            <a:r>
              <a:rPr sz="2000" b="1" dirty="0">
                <a:cs typeface="Times New Roman"/>
              </a:rPr>
              <a:t>= </a:t>
            </a:r>
            <a:r>
              <a:rPr sz="2000" b="1" spc="-5" dirty="0">
                <a:cs typeface="Times New Roman"/>
              </a:rPr>
              <a:t>percepatan gravitasi</a:t>
            </a:r>
            <a:r>
              <a:rPr sz="2000" b="1" spc="5" dirty="0">
                <a:cs typeface="Times New Roman"/>
              </a:rPr>
              <a:t> </a:t>
            </a:r>
            <a:r>
              <a:rPr sz="2000" b="1" spc="-5" dirty="0">
                <a:cs typeface="Times New Roman"/>
              </a:rPr>
              <a:t>(m/s</a:t>
            </a:r>
            <a:r>
              <a:rPr sz="2000" b="1" spc="-5" baseline="30000" dirty="0">
                <a:cs typeface="Times New Roman"/>
              </a:rPr>
              <a:t>2</a:t>
            </a:r>
            <a:r>
              <a:rPr sz="2000" b="1" spc="-5" dirty="0">
                <a:cs typeface="Times New Roman"/>
              </a:rPr>
              <a:t>)</a:t>
            </a:r>
            <a:endParaRPr sz="2000" b="1"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b="1" i="1" dirty="0">
                <a:cs typeface="Times New Roman"/>
              </a:rPr>
              <a:t>M </a:t>
            </a:r>
            <a:r>
              <a:rPr sz="2000" b="1" dirty="0">
                <a:cs typeface="Times New Roman"/>
              </a:rPr>
              <a:t>= </a:t>
            </a:r>
            <a:r>
              <a:rPr sz="2000" b="1" spc="-10" dirty="0">
                <a:cs typeface="Times New Roman"/>
              </a:rPr>
              <a:t>massa </a:t>
            </a:r>
            <a:r>
              <a:rPr sz="2000" b="1" spc="-5">
                <a:cs typeface="Times New Roman"/>
              </a:rPr>
              <a:t>bumi</a:t>
            </a:r>
            <a:r>
              <a:rPr sz="2000" b="1">
                <a:cs typeface="Times New Roman"/>
              </a:rPr>
              <a:t> </a:t>
            </a:r>
            <a:r>
              <a:rPr sz="2000" b="1" smtClean="0">
                <a:cs typeface="Times New Roman"/>
              </a:rPr>
              <a:t>=</a:t>
            </a:r>
            <a:r>
              <a:rPr lang="en-US" sz="2000" b="1" dirty="0" smtClean="0"/>
              <a:t>5,97x10</a:t>
            </a:r>
            <a:r>
              <a:rPr lang="en-US" sz="2000" b="1" baseline="30000" dirty="0" smtClean="0"/>
              <a:t>24</a:t>
            </a:r>
            <a:r>
              <a:rPr lang="en-US" sz="2000" b="1" dirty="0" smtClean="0"/>
              <a:t> kg</a:t>
            </a:r>
            <a:endParaRPr sz="2000" b="1"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b="1" i="1" dirty="0">
                <a:cs typeface="Times New Roman"/>
              </a:rPr>
              <a:t>R </a:t>
            </a:r>
            <a:r>
              <a:rPr sz="2000" b="1" dirty="0">
                <a:cs typeface="Times New Roman"/>
              </a:rPr>
              <a:t>= </a:t>
            </a:r>
            <a:r>
              <a:rPr sz="2000" b="1">
                <a:cs typeface="Times New Roman"/>
              </a:rPr>
              <a:t>jari-jari </a:t>
            </a:r>
            <a:r>
              <a:rPr sz="2000" b="1" spc="-5" smtClean="0">
                <a:cs typeface="Times New Roman"/>
              </a:rPr>
              <a:t>bumi</a:t>
            </a:r>
            <a:r>
              <a:rPr lang="en-US" sz="2000" b="1" dirty="0" smtClean="0"/>
              <a:t> </a:t>
            </a:r>
            <a:r>
              <a:rPr lang="id-ID" sz="2000" b="1" dirty="0" smtClean="0"/>
              <a:t> =</a:t>
            </a:r>
            <a:r>
              <a:rPr lang="en-US" sz="2000" b="1" dirty="0" smtClean="0"/>
              <a:t>6,37x10</a:t>
            </a:r>
            <a:r>
              <a:rPr lang="en-US" sz="2000" b="1" baseline="30000" dirty="0" smtClean="0"/>
              <a:t>6</a:t>
            </a:r>
            <a:r>
              <a:rPr lang="en-US" sz="2000" b="1" dirty="0" smtClean="0"/>
              <a:t> </a:t>
            </a:r>
            <a:r>
              <a:rPr lang="en-US" sz="2000" b="1" dirty="0" smtClean="0"/>
              <a:t>m</a:t>
            </a:r>
            <a:r>
              <a:rPr sz="2000" b="1" spc="-15" smtClean="0">
                <a:cs typeface="Times New Roman"/>
              </a:rPr>
              <a:t> </a:t>
            </a:r>
            <a:endParaRPr sz="2000" b="1"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b="1" i="1" dirty="0">
                <a:cs typeface="Times New Roman"/>
              </a:rPr>
              <a:t>G </a:t>
            </a:r>
            <a:r>
              <a:rPr sz="2000" b="1" dirty="0">
                <a:cs typeface="Times New Roman"/>
              </a:rPr>
              <a:t>= </a:t>
            </a:r>
            <a:r>
              <a:rPr sz="2000" b="1" spc="-5" dirty="0">
                <a:cs typeface="Times New Roman"/>
              </a:rPr>
              <a:t>konstanta gravitasi</a:t>
            </a:r>
            <a:r>
              <a:rPr sz="2000" b="1" spc="20" dirty="0">
                <a:cs typeface="Times New Roman"/>
              </a:rPr>
              <a:t> </a:t>
            </a:r>
            <a:r>
              <a:rPr sz="2000" b="1" spc="-5" dirty="0">
                <a:cs typeface="Times New Roman"/>
              </a:rPr>
              <a:t>(Nm2/kg2</a:t>
            </a:r>
            <a:r>
              <a:rPr sz="2000" spc="-5" dirty="0">
                <a:solidFill>
                  <a:srgbClr val="BF4F4C"/>
                </a:solidFill>
                <a:latin typeface="Times New Roman"/>
                <a:cs typeface="Times New Roman"/>
              </a:rPr>
              <a:t>)</a:t>
            </a:r>
            <a:endParaRPr sz="2000">
              <a:latin typeface="Times New Roman"/>
              <a:cs typeface="Times New Roman"/>
            </a:endParaRPr>
          </a:p>
        </p:txBody>
      </p:sp>
      <p:graphicFrame>
        <p:nvGraphicFramePr>
          <p:cNvPr id="58389" name="Object 21"/>
          <p:cNvGraphicFramePr>
            <a:graphicFrameLocks noChangeAspect="1"/>
          </p:cNvGraphicFramePr>
          <p:nvPr/>
        </p:nvGraphicFramePr>
        <p:xfrm>
          <a:off x="714348" y="2786064"/>
          <a:ext cx="2500330" cy="2203177"/>
        </p:xfrm>
        <a:graphic>
          <a:graphicData uri="http://schemas.openxmlformats.org/presentationml/2006/ole">
            <p:oleObj spid="_x0000_s2051" name="Equation" r:id="rId4" imgW="1117440" imgH="102852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/>
          <p:cNvSpPr txBox="1">
            <a:spLocks noGrp="1"/>
          </p:cNvSpPr>
          <p:nvPr>
            <p:ph type="title"/>
          </p:nvPr>
        </p:nvSpPr>
        <p:spPr>
          <a:xfrm>
            <a:off x="714348" y="1428742"/>
            <a:ext cx="821537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84835" marR="5080" indent="-57277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chemeClr val="tx1"/>
                </a:solidFill>
              </a:rPr>
              <a:t>Apabila </a:t>
            </a:r>
            <a:r>
              <a:rPr sz="1800" b="1" dirty="0">
                <a:solidFill>
                  <a:schemeClr val="tx1"/>
                </a:solidFill>
              </a:rPr>
              <a:t>benda berada pada </a:t>
            </a:r>
            <a:r>
              <a:rPr sz="1800" b="1" spc="-5" dirty="0">
                <a:solidFill>
                  <a:schemeClr val="tx1"/>
                </a:solidFill>
              </a:rPr>
              <a:t>ketinggian </a:t>
            </a:r>
            <a:r>
              <a:rPr sz="1800" b="1" i="1" dirty="0">
                <a:solidFill>
                  <a:schemeClr val="tx1"/>
                </a:solidFill>
                <a:latin typeface="Times New Roman"/>
                <a:cs typeface="Times New Roman"/>
              </a:rPr>
              <a:t>h </a:t>
            </a:r>
            <a:r>
              <a:rPr sz="1800" b="1" dirty="0">
                <a:solidFill>
                  <a:schemeClr val="tx1"/>
                </a:solidFill>
              </a:rPr>
              <a:t>dari </a:t>
            </a:r>
            <a:r>
              <a:rPr sz="1800" b="1" spc="-5" dirty="0">
                <a:solidFill>
                  <a:schemeClr val="tx1"/>
                </a:solidFill>
              </a:rPr>
              <a:t>permukaan  bumi </a:t>
            </a:r>
            <a:r>
              <a:rPr sz="1800" b="1" spc="-5">
                <a:solidFill>
                  <a:schemeClr val="tx1"/>
                </a:solidFill>
              </a:rPr>
              <a:t>atau </a:t>
            </a:r>
            <a:r>
              <a:rPr sz="1800" b="1" smtClean="0">
                <a:solidFill>
                  <a:schemeClr val="tx1"/>
                </a:solidFill>
              </a:rPr>
              <a:t>berjarak </a:t>
            </a:r>
            <a:br>
              <a:rPr sz="1800" b="1" smtClean="0">
                <a:solidFill>
                  <a:schemeClr val="tx1"/>
                </a:solidFill>
              </a:rPr>
            </a:br>
            <a:r>
              <a:rPr sz="1800" b="1" smtClean="0">
                <a:solidFill>
                  <a:schemeClr val="tx1"/>
                </a:solidFill>
              </a:rPr>
              <a:t> </a:t>
            </a:r>
            <a:r>
              <a:rPr sz="1800" b="1" i="1" dirty="0">
                <a:solidFill>
                  <a:schemeClr val="tx1"/>
                </a:solidFill>
                <a:latin typeface="Times New Roman"/>
                <a:cs typeface="Times New Roman"/>
              </a:rPr>
              <a:t>r </a:t>
            </a:r>
            <a:r>
              <a:rPr sz="1800" b="1" dirty="0">
                <a:solidFill>
                  <a:schemeClr val="tx1"/>
                </a:solidFill>
              </a:rPr>
              <a:t>= </a:t>
            </a:r>
            <a:r>
              <a:rPr sz="1800" b="1" i="1" dirty="0">
                <a:solidFill>
                  <a:schemeClr val="tx1"/>
                </a:solidFill>
                <a:latin typeface="Times New Roman"/>
                <a:cs typeface="Times New Roman"/>
              </a:rPr>
              <a:t>R </a:t>
            </a:r>
            <a:r>
              <a:rPr sz="1800" b="1" dirty="0">
                <a:solidFill>
                  <a:schemeClr val="tx1"/>
                </a:solidFill>
              </a:rPr>
              <a:t>+ </a:t>
            </a:r>
            <a:r>
              <a:rPr sz="1800" b="1" i="1" dirty="0">
                <a:solidFill>
                  <a:schemeClr val="tx1"/>
                </a:solidFill>
                <a:latin typeface="Times New Roman"/>
                <a:cs typeface="Times New Roman"/>
              </a:rPr>
              <a:t>h </a:t>
            </a:r>
            <a:r>
              <a:rPr sz="1800" b="1" dirty="0">
                <a:solidFill>
                  <a:schemeClr val="tx1"/>
                </a:solidFill>
              </a:rPr>
              <a:t>dari pusat</a:t>
            </a:r>
            <a:r>
              <a:rPr sz="1800" b="1" spc="10" dirty="0">
                <a:solidFill>
                  <a:schemeClr val="tx1"/>
                </a:solidFill>
              </a:rPr>
              <a:t> </a:t>
            </a:r>
            <a:r>
              <a:rPr sz="1800" b="1" spc="-5" dirty="0">
                <a:solidFill>
                  <a:schemeClr val="tx1"/>
                </a:solidFill>
              </a:rPr>
              <a:t>bumi,</a:t>
            </a:r>
          </a:p>
        </p:txBody>
      </p:sp>
      <p:grpSp>
        <p:nvGrpSpPr>
          <p:cNvPr id="3" name="object 4"/>
          <p:cNvGrpSpPr/>
          <p:nvPr/>
        </p:nvGrpSpPr>
        <p:grpSpPr>
          <a:xfrm>
            <a:off x="214282" y="2000246"/>
            <a:ext cx="2571768" cy="2786064"/>
            <a:chOff x="381000" y="1706879"/>
            <a:chExt cx="4392929" cy="3855721"/>
          </a:xfrm>
        </p:grpSpPr>
        <p:sp>
          <p:nvSpPr>
            <p:cNvPr id="4" name="object 5"/>
            <p:cNvSpPr/>
            <p:nvPr/>
          </p:nvSpPr>
          <p:spPr>
            <a:xfrm>
              <a:off x="381000" y="1752600"/>
              <a:ext cx="3816350" cy="38100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7"/>
            <p:cNvSpPr/>
            <p:nvPr/>
          </p:nvSpPr>
          <p:spPr>
            <a:xfrm>
              <a:off x="3688079" y="1706879"/>
              <a:ext cx="1085850" cy="57912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8"/>
            <p:cNvSpPr/>
            <p:nvPr/>
          </p:nvSpPr>
          <p:spPr>
            <a:xfrm>
              <a:off x="2749550" y="2656839"/>
              <a:ext cx="444500" cy="57912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9"/>
            <p:cNvSpPr/>
            <p:nvPr/>
          </p:nvSpPr>
          <p:spPr>
            <a:xfrm>
              <a:off x="3309619" y="2992128"/>
              <a:ext cx="1464310" cy="57277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r>
                <a:rPr smtClean="0"/>
                <a:t>r=R+h</a:t>
              </a:r>
              <a:endParaRPr/>
            </a:p>
          </p:txBody>
        </p:sp>
        <p:sp>
          <p:nvSpPr>
            <p:cNvPr id="9" name="object 10"/>
            <p:cNvSpPr/>
            <p:nvPr/>
          </p:nvSpPr>
          <p:spPr>
            <a:xfrm>
              <a:off x="2650489" y="3803650"/>
              <a:ext cx="494030" cy="57276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2"/>
          <p:cNvGrpSpPr/>
          <p:nvPr/>
        </p:nvGrpSpPr>
        <p:grpSpPr>
          <a:xfrm>
            <a:off x="1643042" y="2071684"/>
            <a:ext cx="4572032" cy="3071816"/>
            <a:chOff x="4157666" y="1979929"/>
            <a:chExt cx="4572032" cy="3071816"/>
          </a:xfrm>
        </p:grpSpPr>
        <p:sp>
          <p:nvSpPr>
            <p:cNvPr id="12" name="object 13"/>
            <p:cNvSpPr/>
            <p:nvPr/>
          </p:nvSpPr>
          <p:spPr>
            <a:xfrm>
              <a:off x="4157666" y="2265681"/>
              <a:ext cx="571504" cy="714381"/>
            </a:xfrm>
            <a:custGeom>
              <a:avLst/>
              <a:gdLst/>
              <a:ahLst/>
              <a:cxnLst/>
              <a:rect l="l" t="t" r="r" b="b"/>
              <a:pathLst>
                <a:path w="914400" h="883920">
                  <a:moveTo>
                    <a:pt x="0" y="883920"/>
                  </a:moveTo>
                  <a:lnTo>
                    <a:pt x="914400" y="0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4"/>
            <p:cNvSpPr/>
            <p:nvPr/>
          </p:nvSpPr>
          <p:spPr>
            <a:xfrm>
              <a:off x="4943484" y="1979929"/>
              <a:ext cx="3395979" cy="161036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5"/>
            <p:cNvSpPr/>
            <p:nvPr/>
          </p:nvSpPr>
          <p:spPr>
            <a:xfrm>
              <a:off x="4872046" y="3399476"/>
              <a:ext cx="3395979" cy="1652269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7"/>
            <p:cNvSpPr/>
            <p:nvPr/>
          </p:nvSpPr>
          <p:spPr>
            <a:xfrm>
              <a:off x="8301070" y="2909569"/>
              <a:ext cx="428628" cy="1142062"/>
            </a:xfrm>
            <a:custGeom>
              <a:avLst/>
              <a:gdLst/>
              <a:ahLst/>
              <a:cxnLst/>
              <a:rect l="l" t="t" r="r" b="b"/>
              <a:pathLst>
                <a:path w="533400" h="1281429">
                  <a:moveTo>
                    <a:pt x="0" y="0"/>
                  </a:moveTo>
                  <a:lnTo>
                    <a:pt x="55879" y="2539"/>
                  </a:lnTo>
                  <a:lnTo>
                    <a:pt x="110490" y="11429"/>
                  </a:lnTo>
                  <a:lnTo>
                    <a:pt x="165100" y="26669"/>
                  </a:lnTo>
                  <a:lnTo>
                    <a:pt x="191770" y="35559"/>
                  </a:lnTo>
                  <a:lnTo>
                    <a:pt x="217170" y="46989"/>
                  </a:lnTo>
                  <a:lnTo>
                    <a:pt x="242570" y="58419"/>
                  </a:lnTo>
                  <a:lnTo>
                    <a:pt x="266700" y="72389"/>
                  </a:lnTo>
                  <a:lnTo>
                    <a:pt x="290829" y="87629"/>
                  </a:lnTo>
                  <a:lnTo>
                    <a:pt x="313690" y="102869"/>
                  </a:lnTo>
                  <a:lnTo>
                    <a:pt x="335279" y="120650"/>
                  </a:lnTo>
                  <a:lnTo>
                    <a:pt x="356870" y="138429"/>
                  </a:lnTo>
                  <a:lnTo>
                    <a:pt x="396240" y="179069"/>
                  </a:lnTo>
                  <a:lnTo>
                    <a:pt x="431800" y="222250"/>
                  </a:lnTo>
                  <a:lnTo>
                    <a:pt x="462279" y="270509"/>
                  </a:lnTo>
                  <a:lnTo>
                    <a:pt x="487679" y="321309"/>
                  </a:lnTo>
                  <a:lnTo>
                    <a:pt x="508000" y="373379"/>
                  </a:lnTo>
                  <a:lnTo>
                    <a:pt x="521970" y="427989"/>
                  </a:lnTo>
                  <a:lnTo>
                    <a:pt x="530859" y="483869"/>
                  </a:lnTo>
                  <a:lnTo>
                    <a:pt x="533400" y="511809"/>
                  </a:lnTo>
                  <a:lnTo>
                    <a:pt x="533400" y="541019"/>
                  </a:lnTo>
                  <a:lnTo>
                    <a:pt x="533400" y="674369"/>
                  </a:lnTo>
                  <a:lnTo>
                    <a:pt x="533400" y="702309"/>
                  </a:lnTo>
                  <a:lnTo>
                    <a:pt x="530859" y="730249"/>
                  </a:lnTo>
                  <a:lnTo>
                    <a:pt x="521970" y="787399"/>
                  </a:lnTo>
                  <a:lnTo>
                    <a:pt x="508000" y="842009"/>
                  </a:lnTo>
                  <a:lnTo>
                    <a:pt x="487679" y="895349"/>
                  </a:lnTo>
                  <a:lnTo>
                    <a:pt x="461009" y="946149"/>
                  </a:lnTo>
                  <a:lnTo>
                    <a:pt x="430529" y="993139"/>
                  </a:lnTo>
                  <a:lnTo>
                    <a:pt x="414020" y="1015999"/>
                  </a:lnTo>
                  <a:lnTo>
                    <a:pt x="375920" y="1057909"/>
                  </a:lnTo>
                  <a:lnTo>
                    <a:pt x="334009" y="1096009"/>
                  </a:lnTo>
                  <a:lnTo>
                    <a:pt x="311150" y="1112519"/>
                  </a:lnTo>
                  <a:lnTo>
                    <a:pt x="288290" y="1129029"/>
                  </a:lnTo>
                  <a:lnTo>
                    <a:pt x="264159" y="1144269"/>
                  </a:lnTo>
                  <a:lnTo>
                    <a:pt x="240029" y="1156969"/>
                  </a:lnTo>
                  <a:lnTo>
                    <a:pt x="214629" y="1169669"/>
                  </a:lnTo>
                  <a:lnTo>
                    <a:pt x="187959" y="1179829"/>
                  </a:lnTo>
                  <a:lnTo>
                    <a:pt x="161290" y="1189989"/>
                  </a:lnTo>
                  <a:lnTo>
                    <a:pt x="134620" y="1197609"/>
                  </a:lnTo>
                  <a:lnTo>
                    <a:pt x="133350" y="1263649"/>
                  </a:lnTo>
                  <a:lnTo>
                    <a:pt x="0" y="1148079"/>
                  </a:lnTo>
                  <a:lnTo>
                    <a:pt x="133350" y="996949"/>
                  </a:lnTo>
                  <a:lnTo>
                    <a:pt x="134620" y="1064259"/>
                  </a:lnTo>
                  <a:lnTo>
                    <a:pt x="161290" y="1056639"/>
                  </a:lnTo>
                  <a:lnTo>
                    <a:pt x="213359" y="1036319"/>
                  </a:lnTo>
                  <a:lnTo>
                    <a:pt x="262890" y="1010919"/>
                  </a:lnTo>
                  <a:lnTo>
                    <a:pt x="309879" y="981709"/>
                  </a:lnTo>
                  <a:lnTo>
                    <a:pt x="353059" y="946149"/>
                  </a:lnTo>
                  <a:lnTo>
                    <a:pt x="392429" y="906779"/>
                  </a:lnTo>
                  <a:lnTo>
                    <a:pt x="427990" y="863599"/>
                  </a:lnTo>
                  <a:lnTo>
                    <a:pt x="458470" y="817879"/>
                  </a:lnTo>
                  <a:lnTo>
                    <a:pt x="485140" y="768349"/>
                  </a:lnTo>
                  <a:lnTo>
                    <a:pt x="495300" y="741679"/>
                  </a:lnTo>
                  <a:lnTo>
                    <a:pt x="505459" y="715009"/>
                  </a:lnTo>
                  <a:lnTo>
                    <a:pt x="513079" y="689609"/>
                  </a:lnTo>
                  <a:lnTo>
                    <a:pt x="520700" y="661669"/>
                  </a:lnTo>
                  <a:lnTo>
                    <a:pt x="525779" y="633729"/>
                  </a:lnTo>
                  <a:lnTo>
                    <a:pt x="529590" y="607059"/>
                  </a:lnTo>
                  <a:lnTo>
                    <a:pt x="529590" y="608329"/>
                  </a:lnTo>
                  <a:lnTo>
                    <a:pt x="525779" y="580389"/>
                  </a:lnTo>
                  <a:lnTo>
                    <a:pt x="520700" y="552450"/>
                  </a:lnTo>
                  <a:lnTo>
                    <a:pt x="513079" y="525779"/>
                  </a:lnTo>
                  <a:lnTo>
                    <a:pt x="505459" y="499109"/>
                  </a:lnTo>
                  <a:lnTo>
                    <a:pt x="485140" y="447039"/>
                  </a:lnTo>
                  <a:lnTo>
                    <a:pt x="458470" y="397509"/>
                  </a:lnTo>
                  <a:lnTo>
                    <a:pt x="427990" y="351789"/>
                  </a:lnTo>
                  <a:lnTo>
                    <a:pt x="411479" y="328929"/>
                  </a:lnTo>
                  <a:lnTo>
                    <a:pt x="374650" y="288289"/>
                  </a:lnTo>
                  <a:lnTo>
                    <a:pt x="332740" y="251459"/>
                  </a:lnTo>
                  <a:lnTo>
                    <a:pt x="287020" y="218439"/>
                  </a:lnTo>
                  <a:lnTo>
                    <a:pt x="240029" y="190500"/>
                  </a:lnTo>
                  <a:lnTo>
                    <a:pt x="189229" y="167639"/>
                  </a:lnTo>
                  <a:lnTo>
                    <a:pt x="135890" y="151129"/>
                  </a:lnTo>
                  <a:lnTo>
                    <a:pt x="82550" y="139700"/>
                  </a:lnTo>
                  <a:lnTo>
                    <a:pt x="27940" y="133350"/>
                  </a:lnTo>
                  <a:lnTo>
                    <a:pt x="0" y="133350"/>
                  </a:lnTo>
                  <a:lnTo>
                    <a:pt x="0" y="0"/>
                  </a:lnTo>
                  <a:close/>
                </a:path>
                <a:path w="533400" h="1281429">
                  <a:moveTo>
                    <a:pt x="0" y="0"/>
                  </a:moveTo>
                  <a:lnTo>
                    <a:pt x="0" y="0"/>
                  </a:lnTo>
                </a:path>
                <a:path w="533400" h="1281429">
                  <a:moveTo>
                    <a:pt x="533400" y="1281429"/>
                  </a:moveTo>
                  <a:lnTo>
                    <a:pt x="533400" y="1281429"/>
                  </a:lnTo>
                </a:path>
              </a:pathLst>
            </a:custGeom>
            <a:ln w="25518">
              <a:solidFill>
                <a:srgbClr val="375C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2214546" y="2000246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satelit</a:t>
            </a:r>
            <a:endParaRPr lang="id-ID" dirty="0"/>
          </a:p>
        </p:txBody>
      </p:sp>
      <p:sp>
        <p:nvSpPr>
          <p:cNvPr id="22" name="TextBox 21"/>
          <p:cNvSpPr txBox="1"/>
          <p:nvPr/>
        </p:nvSpPr>
        <p:spPr>
          <a:xfrm>
            <a:off x="1571604" y="3571882"/>
            <a:ext cx="214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R</a:t>
            </a:r>
            <a:endParaRPr lang="id-ID" dirty="0"/>
          </a:p>
        </p:txBody>
      </p:sp>
      <p:sp>
        <p:nvSpPr>
          <p:cNvPr id="23" name="object 22"/>
          <p:cNvSpPr txBox="1"/>
          <p:nvPr/>
        </p:nvSpPr>
        <p:spPr>
          <a:xfrm>
            <a:off x="6357950" y="2428874"/>
            <a:ext cx="2786050" cy="11336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b="1" i="1" dirty="0">
                <a:cs typeface="Times New Roman"/>
              </a:rPr>
              <a:t>g </a:t>
            </a:r>
            <a:r>
              <a:rPr sz="1200" b="1" dirty="0">
                <a:cs typeface="Times New Roman"/>
              </a:rPr>
              <a:t>= </a:t>
            </a:r>
            <a:r>
              <a:rPr sz="1200" b="1" spc="-5" dirty="0">
                <a:cs typeface="Times New Roman"/>
              </a:rPr>
              <a:t>percepatan gravitasi pada permukaan </a:t>
            </a:r>
            <a:r>
              <a:rPr sz="1200" b="1" dirty="0">
                <a:cs typeface="Times New Roman"/>
              </a:rPr>
              <a:t>bumi (m/s2</a:t>
            </a:r>
            <a:r>
              <a:rPr sz="1200" b="1">
                <a:cs typeface="Times New Roman"/>
              </a:rPr>
              <a:t>)  </a:t>
            </a:r>
            <a:endParaRPr sz="1200" b="1" smtClean="0"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b="1" i="1" smtClean="0">
                <a:cs typeface="Times New Roman"/>
              </a:rPr>
              <a:t>g</a:t>
            </a:r>
            <a:r>
              <a:rPr sz="1200" b="1" i="1" dirty="0">
                <a:cs typeface="Times New Roman"/>
              </a:rPr>
              <a:t>' </a:t>
            </a:r>
            <a:r>
              <a:rPr sz="1200" b="1" dirty="0">
                <a:cs typeface="Times New Roman"/>
              </a:rPr>
              <a:t>= </a:t>
            </a:r>
            <a:r>
              <a:rPr sz="1200" b="1" spc="-5" dirty="0">
                <a:cs typeface="Times New Roman"/>
              </a:rPr>
              <a:t>percepatan gravitasi pada ketinggian </a:t>
            </a:r>
            <a:r>
              <a:rPr sz="1200" b="1" i="1" dirty="0">
                <a:cs typeface="Times New Roman"/>
              </a:rPr>
              <a:t>h </a:t>
            </a:r>
            <a:r>
              <a:rPr sz="1200" b="1" spc="-5">
                <a:cs typeface="Times New Roman"/>
              </a:rPr>
              <a:t>dari  </a:t>
            </a:r>
            <a:r>
              <a:rPr sz="1200" b="1" spc="-5" smtClean="0">
                <a:cs typeface="Times New Roman"/>
              </a:rPr>
              <a:t>permukaan</a:t>
            </a:r>
            <a:r>
              <a:rPr sz="1200" b="1" smtClean="0">
                <a:cs typeface="Times New Roman"/>
              </a:rPr>
              <a:t>bumi</a:t>
            </a:r>
            <a:r>
              <a:rPr sz="1200" b="1" spc="-10" smtClean="0">
                <a:cs typeface="Times New Roman"/>
              </a:rPr>
              <a:t> </a:t>
            </a:r>
            <a:r>
              <a:rPr sz="1200" b="1" dirty="0">
                <a:cs typeface="Times New Roman"/>
              </a:rPr>
              <a:t>(m/s2)</a:t>
            </a:r>
            <a:endParaRPr sz="1200" b="1"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200" b="1" i="1" dirty="0">
                <a:cs typeface="Times New Roman"/>
              </a:rPr>
              <a:t>R </a:t>
            </a:r>
            <a:r>
              <a:rPr sz="1200" b="1" dirty="0">
                <a:cs typeface="Times New Roman"/>
              </a:rPr>
              <a:t>= </a:t>
            </a:r>
            <a:r>
              <a:rPr sz="1200" b="1" spc="-5" dirty="0">
                <a:cs typeface="Times New Roman"/>
              </a:rPr>
              <a:t>jari-jari </a:t>
            </a:r>
            <a:r>
              <a:rPr sz="1200" b="1" dirty="0">
                <a:cs typeface="Times New Roman"/>
              </a:rPr>
              <a:t>bumi</a:t>
            </a:r>
            <a:r>
              <a:rPr sz="1200" b="1" spc="-15" dirty="0">
                <a:cs typeface="Times New Roman"/>
              </a:rPr>
              <a:t> </a:t>
            </a:r>
            <a:r>
              <a:rPr sz="1200" b="1" spc="-5" dirty="0">
                <a:cs typeface="Times New Roman"/>
              </a:rPr>
              <a:t>(m)</a:t>
            </a:r>
            <a:endParaRPr sz="1200" b="1"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200" b="1" i="1" dirty="0">
                <a:cs typeface="Times New Roman"/>
              </a:rPr>
              <a:t>h </a:t>
            </a:r>
            <a:r>
              <a:rPr sz="1200" b="1" dirty="0">
                <a:cs typeface="Times New Roman"/>
              </a:rPr>
              <a:t>= </a:t>
            </a:r>
            <a:r>
              <a:rPr sz="1200" b="1" spc="-5" dirty="0">
                <a:cs typeface="Times New Roman"/>
              </a:rPr>
              <a:t>ketinggian dari permukaan bumi</a:t>
            </a:r>
            <a:r>
              <a:rPr sz="1200" b="1" dirty="0">
                <a:cs typeface="Times New Roman"/>
              </a:rPr>
              <a:t> </a:t>
            </a:r>
            <a:r>
              <a:rPr sz="1200" b="1" spc="-5" dirty="0">
                <a:cs typeface="Times New Roman"/>
              </a:rPr>
              <a:t>(m)</a:t>
            </a:r>
            <a:endParaRPr sz="1200" b="1">
              <a:cs typeface="Times New Roman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643042" y="2571750"/>
            <a:ext cx="142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h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76200" y="146448"/>
            <a:ext cx="9144000" cy="3200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en-US" sz="1600" b="1" i="1" dirty="0"/>
              <a:t/>
            </a:r>
            <a:br>
              <a:rPr lang="en-US" sz="1600" b="1" i="1" dirty="0"/>
            </a:br>
            <a:r>
              <a:rPr lang="en-US" sz="1600" dirty="0"/>
              <a:t/>
            </a:r>
            <a:br>
              <a:rPr lang="en-US" sz="1600" dirty="0"/>
            </a:br>
            <a:endParaRPr lang="id-ID" sz="1600" dirty="0" smtClean="0"/>
          </a:p>
          <a:p>
            <a:pPr marL="342900" indent="-342900"/>
            <a:endParaRPr lang="id-ID" sz="1600" dirty="0" smtClean="0"/>
          </a:p>
          <a:p>
            <a:pPr marL="342900" indent="-342900"/>
            <a:r>
              <a:rPr lang="id-ID" sz="1600" dirty="0" smtClean="0"/>
              <a:t>	</a:t>
            </a:r>
          </a:p>
          <a:p>
            <a:pPr marL="342900" indent="-342900"/>
            <a:r>
              <a:rPr lang="id-ID" sz="1600" dirty="0" smtClean="0"/>
              <a:t>	</a:t>
            </a:r>
            <a:r>
              <a:rPr lang="en-US" dirty="0" err="1" smtClean="0"/>
              <a:t>Sebuah</a:t>
            </a:r>
            <a:r>
              <a:rPr lang="en-US" dirty="0" smtClean="0"/>
              <a:t> </a:t>
            </a:r>
            <a:r>
              <a:rPr lang="en-US" dirty="0"/>
              <a:t>bola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40 kg </a:t>
            </a:r>
            <a:r>
              <a:rPr lang="en-US" dirty="0" err="1"/>
              <a:t>ditarik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bola </a:t>
            </a:r>
            <a:r>
              <a:rPr lang="en-US" dirty="0" err="1"/>
              <a:t>kedua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80 </a:t>
            </a:r>
            <a:r>
              <a:rPr lang="en-US" dirty="0" err="1"/>
              <a:t>kg.Jika</a:t>
            </a:r>
            <a:r>
              <a:rPr lang="en-US" dirty="0"/>
              <a:t> </a:t>
            </a:r>
            <a:r>
              <a:rPr lang="en-US" dirty="0" err="1"/>
              <a:t>pusat-pusatnya</a:t>
            </a:r>
            <a:r>
              <a:rPr lang="en-US" dirty="0"/>
              <a:t> </a:t>
            </a:r>
            <a:r>
              <a:rPr lang="en-US" dirty="0" err="1"/>
              <a:t>berjarak</a:t>
            </a:r>
            <a:r>
              <a:rPr lang="en-US" dirty="0"/>
              <a:t> 30 cm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gaya</a:t>
            </a:r>
            <a:r>
              <a:rPr lang="en-US" dirty="0"/>
              <a:t> yang </a:t>
            </a:r>
            <a:r>
              <a:rPr lang="en-US" dirty="0" err="1"/>
              <a:t>bekerja</a:t>
            </a:r>
            <a:r>
              <a:rPr lang="en-US" dirty="0"/>
              <a:t> </a:t>
            </a:r>
            <a:r>
              <a:rPr lang="en-US" dirty="0" err="1"/>
              <a:t>sama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berat</a:t>
            </a:r>
            <a:r>
              <a:rPr lang="en-US" dirty="0"/>
              <a:t> </a:t>
            </a:r>
            <a:r>
              <a:rPr lang="en-US" dirty="0" err="1"/>
              <a:t>benda</a:t>
            </a:r>
            <a:r>
              <a:rPr lang="en-US" dirty="0"/>
              <a:t> </a:t>
            </a:r>
            <a:r>
              <a:rPr lang="en-US" dirty="0" err="1"/>
              <a:t>bermassa</a:t>
            </a:r>
            <a:r>
              <a:rPr lang="en-US" dirty="0"/>
              <a:t> 0,25 </a:t>
            </a:r>
            <a:r>
              <a:rPr lang="en-US" dirty="0" err="1"/>
              <a:t>mgram</a:t>
            </a:r>
            <a:r>
              <a:rPr lang="en-US" dirty="0"/>
              <a:t>, </a:t>
            </a:r>
            <a:r>
              <a:rPr lang="en-US" dirty="0" err="1"/>
              <a:t>hitung</a:t>
            </a:r>
            <a:r>
              <a:rPr lang="en-US" dirty="0"/>
              <a:t> </a:t>
            </a:r>
            <a:r>
              <a:rPr lang="en-US" dirty="0" err="1"/>
              <a:t>tetapan</a:t>
            </a:r>
            <a:r>
              <a:rPr lang="en-US" dirty="0"/>
              <a:t> </a:t>
            </a:r>
            <a:r>
              <a:rPr lang="en-US" dirty="0" err="1"/>
              <a:t>gravitasi</a:t>
            </a:r>
            <a:r>
              <a:rPr lang="en-US" dirty="0"/>
              <a:t> G !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/>
              <a:t/>
            </a:r>
            <a:br>
              <a:rPr lang="en-US" sz="1600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228600" y="2800350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/>
            </a:r>
            <a:br>
              <a:rPr lang="en-US" sz="1400"/>
            </a:br>
            <a:endParaRPr lang="en-US" sz="1400"/>
          </a:p>
        </p:txBody>
      </p:sp>
      <p:graphicFrame>
        <p:nvGraphicFramePr>
          <p:cNvPr id="5122" name="Object 8"/>
          <p:cNvGraphicFramePr>
            <a:graphicFrameLocks noChangeAspect="1"/>
          </p:cNvGraphicFramePr>
          <p:nvPr/>
        </p:nvGraphicFramePr>
        <p:xfrm>
          <a:off x="4514850" y="2490788"/>
          <a:ext cx="114300" cy="161925"/>
        </p:xfrm>
        <a:graphic>
          <a:graphicData uri="http://schemas.openxmlformats.org/presentationml/2006/ole">
            <p:oleObj spid="_x0000_s9218" name="Equation" r:id="rId3" imgW="114120" imgH="215640" progId="Equation.3">
              <p:embed/>
            </p:oleObj>
          </a:graphicData>
        </a:graphic>
      </p:graphicFrame>
      <p:graphicFrame>
        <p:nvGraphicFramePr>
          <p:cNvPr id="5123" name="Object 9"/>
          <p:cNvGraphicFramePr>
            <a:graphicFrameLocks noChangeAspect="1"/>
          </p:cNvGraphicFramePr>
          <p:nvPr/>
        </p:nvGraphicFramePr>
        <p:xfrm>
          <a:off x="4514850" y="2490788"/>
          <a:ext cx="114300" cy="161925"/>
        </p:xfrm>
        <a:graphic>
          <a:graphicData uri="http://schemas.openxmlformats.org/presentationml/2006/ole">
            <p:oleObj spid="_x0000_s9219" name="Equation" r:id="rId4" imgW="114120" imgH="215640" progId="Equation.3">
              <p:embed/>
            </p:oleObj>
          </a:graphicData>
        </a:graphic>
      </p:graphicFrame>
      <p:graphicFrame>
        <p:nvGraphicFramePr>
          <p:cNvPr id="5124" name="Object 10"/>
          <p:cNvGraphicFramePr>
            <a:graphicFrameLocks noChangeAspect="1"/>
          </p:cNvGraphicFramePr>
          <p:nvPr/>
        </p:nvGraphicFramePr>
        <p:xfrm>
          <a:off x="4514850" y="2490788"/>
          <a:ext cx="114300" cy="161925"/>
        </p:xfrm>
        <a:graphic>
          <a:graphicData uri="http://schemas.openxmlformats.org/presentationml/2006/ole">
            <p:oleObj spid="_x0000_s9220" name="Equation" r:id="rId5" imgW="114120" imgH="215640" progId="Equation.3">
              <p:embed/>
            </p:oleObj>
          </a:graphicData>
        </a:graphic>
      </p:graphicFrame>
      <p:graphicFrame>
        <p:nvGraphicFramePr>
          <p:cNvPr id="5125" name="Object 11"/>
          <p:cNvGraphicFramePr>
            <a:graphicFrameLocks noChangeAspect="1"/>
          </p:cNvGraphicFramePr>
          <p:nvPr/>
        </p:nvGraphicFramePr>
        <p:xfrm>
          <a:off x="4514850" y="2490788"/>
          <a:ext cx="114300" cy="161925"/>
        </p:xfrm>
        <a:graphic>
          <a:graphicData uri="http://schemas.openxmlformats.org/presentationml/2006/ole">
            <p:oleObj spid="_x0000_s9221" name="Equation" r:id="rId6" imgW="114120" imgH="215640" progId="Equation.3">
              <p:embed/>
            </p:oleObj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785786" y="500048"/>
            <a:ext cx="4000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CONTOH SOAL 1:</a:t>
            </a:r>
            <a:endParaRPr lang="id-ID" dirty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1214414" y="2500311"/>
          <a:ext cx="2714644" cy="2396375"/>
        </p:xfrm>
        <a:graphic>
          <a:graphicData uri="http://schemas.openxmlformats.org/presentationml/2006/ole">
            <p:oleObj spid="_x0000_s9222" name="Equation" r:id="rId7" imgW="1841400" imgH="16254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8" grpId="0"/>
      <p:bldP spid="3174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20" y="1785932"/>
            <a:ext cx="8572560" cy="785818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n-US" sz="2000" b="1" dirty="0" smtClean="0">
                <a:solidFill>
                  <a:schemeClr val="tx1"/>
                </a:solidFill>
              </a:rPr>
              <a:t/>
            </a:r>
            <a:br>
              <a:rPr lang="en-US" sz="2000" b="1" dirty="0" smtClean="0">
                <a:solidFill>
                  <a:schemeClr val="tx1"/>
                </a:solidFill>
              </a:rPr>
            </a:br>
            <a:r>
              <a:rPr lang="en-US" sz="2200" b="1" dirty="0" err="1" smtClean="0">
                <a:solidFill>
                  <a:schemeClr val="tx1"/>
                </a:solidFill>
              </a:rPr>
              <a:t>Dengan</a:t>
            </a:r>
            <a:r>
              <a:rPr lang="en-US" sz="2200" b="1" dirty="0" smtClean="0">
                <a:solidFill>
                  <a:schemeClr val="tx1"/>
                </a:solidFill>
              </a:rPr>
              <a:t> </a:t>
            </a:r>
            <a:r>
              <a:rPr lang="en-US" sz="2200" b="1" dirty="0" err="1" smtClean="0">
                <a:solidFill>
                  <a:schemeClr val="tx1"/>
                </a:solidFill>
              </a:rPr>
              <a:t>kecepatan</a:t>
            </a:r>
            <a:r>
              <a:rPr lang="en-US" sz="2200" b="1" dirty="0" smtClean="0">
                <a:solidFill>
                  <a:schemeClr val="tx1"/>
                </a:solidFill>
              </a:rPr>
              <a:t> </a:t>
            </a:r>
            <a:r>
              <a:rPr lang="en-US" sz="2200" b="1" dirty="0" err="1" smtClean="0">
                <a:solidFill>
                  <a:schemeClr val="tx1"/>
                </a:solidFill>
              </a:rPr>
              <a:t>berapakah</a:t>
            </a:r>
            <a:r>
              <a:rPr lang="en-US" sz="2200" b="1" dirty="0" smtClean="0">
                <a:solidFill>
                  <a:schemeClr val="tx1"/>
                </a:solidFill>
              </a:rPr>
              <a:t> </a:t>
            </a:r>
            <a:r>
              <a:rPr lang="en-US" sz="2200" b="1" dirty="0" err="1" smtClean="0">
                <a:solidFill>
                  <a:schemeClr val="tx1"/>
                </a:solidFill>
              </a:rPr>
              <a:t>sebuah</a:t>
            </a:r>
            <a:r>
              <a:rPr lang="en-US" sz="2200" b="1" dirty="0" smtClean="0">
                <a:solidFill>
                  <a:schemeClr val="tx1"/>
                </a:solidFill>
              </a:rPr>
              <a:t> </a:t>
            </a:r>
            <a:r>
              <a:rPr lang="en-US" sz="2200" b="1" dirty="0" err="1" smtClean="0">
                <a:solidFill>
                  <a:schemeClr val="tx1"/>
                </a:solidFill>
              </a:rPr>
              <a:t>satelit</a:t>
            </a:r>
            <a:r>
              <a:rPr lang="en-US" sz="2200" b="1" dirty="0" smtClean="0">
                <a:solidFill>
                  <a:schemeClr val="tx1"/>
                </a:solidFill>
              </a:rPr>
              <a:t> yang </a:t>
            </a:r>
            <a:r>
              <a:rPr lang="en-US" sz="2200" b="1" dirty="0" err="1" smtClean="0">
                <a:solidFill>
                  <a:schemeClr val="tx1"/>
                </a:solidFill>
              </a:rPr>
              <a:t>berada</a:t>
            </a:r>
            <a:r>
              <a:rPr lang="en-US" sz="2200" b="1" dirty="0" smtClean="0">
                <a:solidFill>
                  <a:schemeClr val="tx1"/>
                </a:solidFill>
              </a:rPr>
              <a:t> </a:t>
            </a:r>
            <a:r>
              <a:rPr lang="en-US" sz="2200" b="1" dirty="0" err="1" smtClean="0">
                <a:solidFill>
                  <a:schemeClr val="tx1"/>
                </a:solidFill>
              </a:rPr>
              <a:t>pada</a:t>
            </a:r>
            <a:r>
              <a:rPr lang="en-US" sz="2200" b="1" dirty="0" smtClean="0">
                <a:solidFill>
                  <a:schemeClr val="tx1"/>
                </a:solidFill>
              </a:rPr>
              <a:t> </a:t>
            </a:r>
            <a:r>
              <a:rPr lang="en-US" sz="2200" b="1" dirty="0" err="1" smtClean="0">
                <a:solidFill>
                  <a:schemeClr val="tx1"/>
                </a:solidFill>
              </a:rPr>
              <a:t>ketinggian</a:t>
            </a:r>
            <a:r>
              <a:rPr lang="en-US" sz="2200" b="1" dirty="0" smtClean="0">
                <a:solidFill>
                  <a:schemeClr val="tx1"/>
                </a:solidFill>
              </a:rPr>
              <a:t> 2 R </a:t>
            </a:r>
            <a:r>
              <a:rPr lang="en-US" sz="2200" b="1" dirty="0" err="1" smtClean="0">
                <a:solidFill>
                  <a:schemeClr val="tx1"/>
                </a:solidFill>
              </a:rPr>
              <a:t>dari</a:t>
            </a:r>
            <a:r>
              <a:rPr lang="en-US" sz="2200" b="1" dirty="0" smtClean="0">
                <a:solidFill>
                  <a:schemeClr val="tx1"/>
                </a:solidFill>
              </a:rPr>
              <a:t> </a:t>
            </a:r>
            <a:r>
              <a:rPr lang="en-US" sz="2200" b="1" dirty="0" err="1" smtClean="0">
                <a:solidFill>
                  <a:schemeClr val="tx1"/>
                </a:solidFill>
              </a:rPr>
              <a:t>permukaan</a:t>
            </a:r>
            <a:r>
              <a:rPr lang="en-US" sz="2200" b="1" dirty="0" smtClean="0">
                <a:solidFill>
                  <a:schemeClr val="tx1"/>
                </a:solidFill>
              </a:rPr>
              <a:t> </a:t>
            </a:r>
            <a:r>
              <a:rPr lang="en-US" sz="2200" b="1" dirty="0" err="1" smtClean="0">
                <a:solidFill>
                  <a:schemeClr val="tx1"/>
                </a:solidFill>
              </a:rPr>
              <a:t>bumi</a:t>
            </a:r>
            <a:r>
              <a:rPr lang="en-US" sz="2200" b="1" dirty="0" smtClean="0">
                <a:solidFill>
                  <a:schemeClr val="tx1"/>
                </a:solidFill>
              </a:rPr>
              <a:t> </a:t>
            </a:r>
            <a:r>
              <a:rPr lang="en-US" sz="2200" b="1" dirty="0" err="1" smtClean="0">
                <a:solidFill>
                  <a:schemeClr val="tx1"/>
                </a:solidFill>
              </a:rPr>
              <a:t>harus</a:t>
            </a:r>
            <a:r>
              <a:rPr lang="en-US" sz="2200" b="1" dirty="0" smtClean="0">
                <a:solidFill>
                  <a:schemeClr val="tx1"/>
                </a:solidFill>
              </a:rPr>
              <a:t> </a:t>
            </a:r>
            <a:r>
              <a:rPr lang="en-US" sz="2200" b="1" dirty="0" err="1" smtClean="0">
                <a:solidFill>
                  <a:schemeClr val="tx1"/>
                </a:solidFill>
              </a:rPr>
              <a:t>mengorbit</a:t>
            </a:r>
            <a:r>
              <a:rPr lang="en-US" sz="2200" b="1" dirty="0" smtClean="0">
                <a:solidFill>
                  <a:schemeClr val="tx1"/>
                </a:solidFill>
              </a:rPr>
              <a:t>, </a:t>
            </a:r>
            <a:r>
              <a:rPr lang="en-US" sz="2200" b="1" dirty="0" err="1" smtClean="0">
                <a:solidFill>
                  <a:schemeClr val="tx1"/>
                </a:solidFill>
              </a:rPr>
              <a:t>supaya</a:t>
            </a:r>
            <a:r>
              <a:rPr lang="en-US" sz="2200" b="1" dirty="0" smtClean="0">
                <a:solidFill>
                  <a:schemeClr val="tx1"/>
                </a:solidFill>
              </a:rPr>
              <a:t> </a:t>
            </a:r>
            <a:r>
              <a:rPr lang="en-US" sz="2200" b="1" dirty="0" err="1" smtClean="0">
                <a:solidFill>
                  <a:schemeClr val="tx1"/>
                </a:solidFill>
              </a:rPr>
              <a:t>dapat</a:t>
            </a:r>
            <a:r>
              <a:rPr lang="en-US" sz="2200" b="1" dirty="0" smtClean="0">
                <a:solidFill>
                  <a:schemeClr val="tx1"/>
                </a:solidFill>
              </a:rPr>
              <a:t> </a:t>
            </a:r>
            <a:r>
              <a:rPr lang="en-US" sz="2200" b="1" dirty="0" err="1" smtClean="0">
                <a:solidFill>
                  <a:schemeClr val="tx1"/>
                </a:solidFill>
              </a:rPr>
              <a:t>mengimbangi</a:t>
            </a:r>
            <a:r>
              <a:rPr lang="en-US" sz="2200" b="1" dirty="0" smtClean="0">
                <a:solidFill>
                  <a:schemeClr val="tx1"/>
                </a:solidFill>
              </a:rPr>
              <a:t> </a:t>
            </a:r>
            <a:r>
              <a:rPr lang="en-US" sz="2200" b="1" dirty="0" err="1" smtClean="0">
                <a:solidFill>
                  <a:schemeClr val="tx1"/>
                </a:solidFill>
              </a:rPr>
              <a:t>gaya</a:t>
            </a:r>
            <a:r>
              <a:rPr lang="en-US" sz="2200" b="1" dirty="0" smtClean="0">
                <a:solidFill>
                  <a:schemeClr val="tx1"/>
                </a:solidFill>
              </a:rPr>
              <a:t> </a:t>
            </a:r>
            <a:r>
              <a:rPr lang="en-US" sz="2200" b="1" dirty="0" err="1" smtClean="0">
                <a:solidFill>
                  <a:schemeClr val="tx1"/>
                </a:solidFill>
              </a:rPr>
              <a:t>tarik</a:t>
            </a:r>
            <a:r>
              <a:rPr lang="en-US" sz="2200" b="1" dirty="0" smtClean="0">
                <a:solidFill>
                  <a:schemeClr val="tx1"/>
                </a:solidFill>
              </a:rPr>
              <a:t> </a:t>
            </a:r>
            <a:r>
              <a:rPr lang="en-US" sz="2200" b="1" dirty="0" err="1" smtClean="0">
                <a:solidFill>
                  <a:schemeClr val="tx1"/>
                </a:solidFill>
              </a:rPr>
              <a:t>bumi</a:t>
            </a:r>
            <a:r>
              <a:rPr lang="en-US" sz="2200" b="1" dirty="0" smtClean="0">
                <a:solidFill>
                  <a:schemeClr val="tx1"/>
                </a:solidFill>
              </a:rPr>
              <a:t> ?</a:t>
            </a:r>
            <a:r>
              <a:rPr lang="en-US" sz="2000" b="1" dirty="0" smtClean="0">
                <a:solidFill>
                  <a:schemeClr val="tx1"/>
                </a:solidFill>
              </a:rPr>
              <a:t/>
            </a:r>
            <a:br>
              <a:rPr lang="en-US" sz="2000" b="1" dirty="0" smtClean="0">
                <a:solidFill>
                  <a:schemeClr val="tx1"/>
                </a:solidFill>
              </a:rPr>
            </a:br>
            <a:r>
              <a:rPr lang="en-US" sz="2000" b="1" dirty="0" smtClean="0">
                <a:solidFill>
                  <a:schemeClr val="tx1"/>
                </a:solidFill>
              </a:rPr>
              <a:t>                                             </a:t>
            </a:r>
            <a:endParaRPr lang="en-US" sz="2000" dirty="0" smtClean="0">
              <a:solidFill>
                <a:schemeClr val="tx1"/>
              </a:solidFill>
            </a:endParaRPr>
          </a:p>
        </p:txBody>
      </p:sp>
      <p:graphicFrame>
        <p:nvGraphicFramePr>
          <p:cNvPr id="26633" name="Object 9"/>
          <p:cNvGraphicFramePr>
            <a:graphicFrameLocks noChangeAspect="1"/>
          </p:cNvGraphicFramePr>
          <p:nvPr/>
        </p:nvGraphicFramePr>
        <p:xfrm>
          <a:off x="285720" y="3500444"/>
          <a:ext cx="1447800" cy="1295400"/>
        </p:xfrm>
        <a:graphic>
          <a:graphicData uri="http://schemas.openxmlformats.org/presentationml/2006/ole">
            <p:oleObj spid="_x0000_s5122" name="Equation" r:id="rId3" imgW="711000" imgH="863280" progId="Equation.3">
              <p:embed/>
            </p:oleObj>
          </a:graphicData>
        </a:graphic>
      </p:graphicFrame>
      <p:graphicFrame>
        <p:nvGraphicFramePr>
          <p:cNvPr id="26634" name="Object 10"/>
          <p:cNvGraphicFramePr>
            <a:graphicFrameLocks noChangeAspect="1"/>
          </p:cNvGraphicFramePr>
          <p:nvPr/>
        </p:nvGraphicFramePr>
        <p:xfrm>
          <a:off x="6500826" y="3000378"/>
          <a:ext cx="1828800" cy="1964531"/>
        </p:xfrm>
        <a:graphic>
          <a:graphicData uri="http://schemas.openxmlformats.org/presentationml/2006/ole">
            <p:oleObj spid="_x0000_s5123" name="Equation" r:id="rId4" imgW="787320" imgH="1320480" progId="Equation.3">
              <p:embed/>
            </p:oleObj>
          </a:graphicData>
        </a:graphic>
      </p:graphicFrame>
      <p:sp>
        <p:nvSpPr>
          <p:cNvPr id="26635" name="Text Box 11"/>
          <p:cNvSpPr txBox="1">
            <a:spLocks noChangeArrowheads="1"/>
          </p:cNvSpPr>
          <p:nvPr/>
        </p:nvSpPr>
        <p:spPr bwMode="auto">
          <a:xfrm>
            <a:off x="1857356" y="3714758"/>
            <a:ext cx="2514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/>
              <a:t>…… (1)</a:t>
            </a:r>
          </a:p>
        </p:txBody>
      </p:sp>
      <p:sp>
        <p:nvSpPr>
          <p:cNvPr id="26636" name="Text Box 12"/>
          <p:cNvSpPr txBox="1">
            <a:spLocks noChangeArrowheads="1"/>
          </p:cNvSpPr>
          <p:nvPr/>
        </p:nvSpPr>
        <p:spPr bwMode="auto">
          <a:xfrm>
            <a:off x="1857356" y="4357700"/>
            <a:ext cx="2514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/>
              <a:t>…… (2)</a:t>
            </a:r>
          </a:p>
        </p:txBody>
      </p:sp>
      <p:sp>
        <p:nvSpPr>
          <p:cNvPr id="26637" name="Text Box 13"/>
          <p:cNvSpPr txBox="1">
            <a:spLocks noChangeArrowheads="1"/>
          </p:cNvSpPr>
          <p:nvPr/>
        </p:nvSpPr>
        <p:spPr bwMode="auto">
          <a:xfrm>
            <a:off x="3214678" y="3071816"/>
            <a:ext cx="3505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/>
              <a:t>Dari </a:t>
            </a:r>
            <a:r>
              <a:rPr lang="en-US" sz="2000" b="1" dirty="0" err="1"/>
              <a:t>persamaan</a:t>
            </a:r>
            <a:r>
              <a:rPr lang="en-US" sz="2000" b="1" dirty="0"/>
              <a:t> (1) </a:t>
            </a:r>
            <a:r>
              <a:rPr lang="en-US" sz="2000" b="1" dirty="0" err="1"/>
              <a:t>dan</a:t>
            </a:r>
            <a:r>
              <a:rPr lang="en-US" sz="2000" b="1" dirty="0"/>
              <a:t> (2), </a:t>
            </a:r>
            <a:r>
              <a:rPr lang="en-US" sz="2000" b="1" dirty="0" err="1"/>
              <a:t>didapatkan</a:t>
            </a:r>
            <a:r>
              <a:rPr lang="en-US" sz="2000" b="1" dirty="0"/>
              <a:t> </a:t>
            </a:r>
            <a:r>
              <a:rPr lang="en-US" sz="2000" b="1" dirty="0" err="1"/>
              <a:t>persamaan</a:t>
            </a:r>
            <a:r>
              <a:rPr lang="en-US" sz="2000" b="1" dirty="0"/>
              <a:t>:</a:t>
            </a:r>
          </a:p>
        </p:txBody>
      </p:sp>
      <p:sp>
        <p:nvSpPr>
          <p:cNvPr id="26638" name="Rectangle 14"/>
          <p:cNvSpPr>
            <a:spLocks noChangeArrowheads="1"/>
          </p:cNvSpPr>
          <p:nvPr/>
        </p:nvSpPr>
        <p:spPr bwMode="auto">
          <a:xfrm>
            <a:off x="0" y="2285998"/>
            <a:ext cx="43434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000" b="1" dirty="0"/>
              <a:t/>
            </a:r>
            <a:br>
              <a:rPr lang="en-US" sz="2000" b="1" dirty="0"/>
            </a:br>
            <a:r>
              <a:rPr lang="en-US" sz="2000" b="1" i="1" dirty="0" err="1"/>
              <a:t>Jawab</a:t>
            </a:r>
            <a:r>
              <a:rPr lang="en-US" sz="2000" b="1" i="1" dirty="0"/>
              <a:t> :</a:t>
            </a:r>
            <a:r>
              <a:rPr lang="en-US" sz="2000" b="1" dirty="0"/>
              <a:t/>
            </a:r>
            <a:br>
              <a:rPr lang="en-US" sz="2000" b="1" dirty="0"/>
            </a:br>
            <a:r>
              <a:rPr lang="en-US" sz="2000" b="1" dirty="0"/>
              <a:t> </a:t>
            </a:r>
            <a:r>
              <a:rPr lang="en-US" sz="2000" b="1" dirty="0" err="1" smtClean="0"/>
              <a:t>Pada</a:t>
            </a:r>
            <a:r>
              <a:rPr lang="en-US" sz="2000" b="1" dirty="0" smtClean="0"/>
              <a:t> </a:t>
            </a:r>
            <a:r>
              <a:rPr lang="en-US" sz="2000" b="1" dirty="0" err="1"/>
              <a:t>ketinggian</a:t>
            </a:r>
            <a:r>
              <a:rPr lang="en-US" sz="2000" b="1" dirty="0"/>
              <a:t> 2 R </a:t>
            </a:r>
            <a:r>
              <a:rPr lang="en-US" sz="2000" b="1" dirty="0" err="1"/>
              <a:t>dari</a:t>
            </a:r>
            <a:r>
              <a:rPr lang="en-US" sz="2000" b="1" dirty="0"/>
              <a:t> </a:t>
            </a:r>
            <a:r>
              <a:rPr lang="en-US" sz="2000" b="1" dirty="0" err="1"/>
              <a:t>permukaan</a:t>
            </a:r>
            <a:r>
              <a:rPr lang="en-US" sz="2000" b="1" dirty="0"/>
              <a:t> </a:t>
            </a:r>
            <a:r>
              <a:rPr lang="en-US" sz="2000" b="1" dirty="0" err="1"/>
              <a:t>bumi</a:t>
            </a:r>
            <a:r>
              <a:rPr lang="en-US" sz="2000" b="1" dirty="0"/>
              <a:t> </a:t>
            </a:r>
            <a:r>
              <a:rPr lang="en-US" sz="2000" b="1" dirty="0" err="1"/>
              <a:t>berarti</a:t>
            </a:r>
            <a:r>
              <a:rPr lang="en-US" sz="2000" b="1" dirty="0"/>
              <a:t> r = 2R + R </a:t>
            </a:r>
            <a:r>
              <a:rPr lang="id-ID" sz="2000" b="1" dirty="0" smtClean="0"/>
              <a:t>=3R</a:t>
            </a:r>
            <a:r>
              <a:rPr lang="en-US" sz="2000" b="1" dirty="0"/>
              <a:t/>
            </a:r>
            <a:br>
              <a:rPr lang="en-US" sz="2000" b="1" dirty="0"/>
            </a:br>
            <a:r>
              <a:rPr lang="en-US" sz="2000" b="1" dirty="0"/>
              <a:t>                                             </a:t>
            </a:r>
            <a:br>
              <a:rPr lang="en-US" sz="2000" b="1" dirty="0"/>
            </a:br>
            <a:r>
              <a:rPr lang="en-US" sz="2000" b="1" dirty="0"/>
              <a:t>                                              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642910" y="642924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CONTOH SOAL 2 :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6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" dur="500"/>
                                        <p:tgtEl>
                                          <p:spTgt spid="26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26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  <p:bldP spid="26635" grpId="0"/>
      <p:bldP spid="26636" grpId="0"/>
      <p:bldP spid="26637" grpId="0"/>
      <p:bldP spid="2663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4"/>
          <p:cNvSpPr txBox="1"/>
          <p:nvPr/>
        </p:nvSpPr>
        <p:spPr>
          <a:xfrm>
            <a:off x="510540" y="1684020"/>
            <a:ext cx="8021955" cy="247269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381000" marR="30480" indent="-342900">
              <a:lnSpc>
                <a:spcPct val="100499"/>
              </a:lnSpc>
              <a:spcBef>
                <a:spcPts val="80"/>
              </a:spcBef>
              <a:buChar char="•"/>
              <a:tabLst>
                <a:tab pos="380365" algn="l"/>
                <a:tab pos="381000" algn="l"/>
              </a:tabLst>
            </a:pPr>
            <a:r>
              <a:rPr sz="3200" spc="-229" dirty="0">
                <a:latin typeface="Arial"/>
                <a:cs typeface="Arial"/>
              </a:rPr>
              <a:t>Massa </a:t>
            </a:r>
            <a:r>
              <a:rPr sz="3200" spc="-75" dirty="0">
                <a:latin typeface="Arial"/>
                <a:cs typeface="Arial"/>
              </a:rPr>
              <a:t>bumi </a:t>
            </a:r>
            <a:r>
              <a:rPr sz="3200" spc="-155" dirty="0">
                <a:latin typeface="Arial"/>
                <a:cs typeface="Arial"/>
              </a:rPr>
              <a:t>adalah </a:t>
            </a:r>
            <a:r>
              <a:rPr sz="3200" spc="-300" dirty="0">
                <a:latin typeface="Arial"/>
                <a:cs typeface="Arial"/>
              </a:rPr>
              <a:t>6x10</a:t>
            </a:r>
            <a:r>
              <a:rPr sz="3150" spc="-450" baseline="29100" dirty="0">
                <a:latin typeface="Arial"/>
                <a:cs typeface="Arial"/>
              </a:rPr>
              <a:t>24 </a:t>
            </a:r>
            <a:r>
              <a:rPr sz="3200" spc="-215" dirty="0">
                <a:latin typeface="Arial"/>
                <a:cs typeface="Arial"/>
              </a:rPr>
              <a:t>kg </a:t>
            </a:r>
            <a:r>
              <a:rPr sz="3200" spc="-150" dirty="0">
                <a:latin typeface="Arial"/>
                <a:cs typeface="Arial"/>
              </a:rPr>
              <a:t>dan </a:t>
            </a:r>
            <a:r>
              <a:rPr sz="3200" spc="-270" dirty="0">
                <a:latin typeface="Arial"/>
                <a:cs typeface="Arial"/>
              </a:rPr>
              <a:t>massa </a:t>
            </a:r>
            <a:r>
              <a:rPr sz="3200" spc="-110" dirty="0">
                <a:latin typeface="Arial"/>
                <a:cs typeface="Arial"/>
              </a:rPr>
              <a:t>bulan  </a:t>
            </a:r>
            <a:r>
              <a:rPr sz="3200" spc="-155" dirty="0">
                <a:latin typeface="Arial"/>
                <a:cs typeface="Arial"/>
              </a:rPr>
              <a:t>adalah </a:t>
            </a:r>
            <a:r>
              <a:rPr sz="3200" spc="-240" dirty="0">
                <a:latin typeface="Arial"/>
                <a:cs typeface="Arial"/>
              </a:rPr>
              <a:t>7,4x10</a:t>
            </a:r>
            <a:r>
              <a:rPr sz="2775" spc="-359" baseline="28528" dirty="0">
                <a:latin typeface="Arial"/>
                <a:cs typeface="Arial"/>
              </a:rPr>
              <a:t>22 </a:t>
            </a:r>
            <a:r>
              <a:rPr sz="3200" spc="-170" dirty="0">
                <a:latin typeface="Arial"/>
                <a:cs typeface="Arial"/>
              </a:rPr>
              <a:t>kg. </a:t>
            </a:r>
            <a:r>
              <a:rPr sz="3200" spc="-140" dirty="0">
                <a:latin typeface="Arial"/>
                <a:cs typeface="Arial"/>
              </a:rPr>
              <a:t>Apabila </a:t>
            </a:r>
            <a:r>
              <a:rPr sz="3200" spc="-110" dirty="0">
                <a:latin typeface="Arial"/>
                <a:cs typeface="Arial"/>
              </a:rPr>
              <a:t>jarak </a:t>
            </a:r>
            <a:r>
              <a:rPr sz="3200" spc="-70" dirty="0">
                <a:latin typeface="Arial"/>
                <a:cs typeface="Arial"/>
              </a:rPr>
              <a:t>ratarata</a:t>
            </a:r>
            <a:r>
              <a:rPr sz="3200" spc="-440" dirty="0">
                <a:latin typeface="Arial"/>
                <a:cs typeface="Arial"/>
              </a:rPr>
              <a:t> </a:t>
            </a:r>
            <a:r>
              <a:rPr sz="3200" spc="-150" dirty="0">
                <a:latin typeface="Arial"/>
                <a:cs typeface="Arial"/>
              </a:rPr>
              <a:t>Bumi  </a:t>
            </a:r>
            <a:r>
              <a:rPr sz="3200" spc="-170" dirty="0">
                <a:latin typeface="Arial"/>
                <a:cs typeface="Arial"/>
              </a:rPr>
              <a:t>dengan Bulan </a:t>
            </a:r>
            <a:r>
              <a:rPr sz="3200" spc="-155" dirty="0">
                <a:latin typeface="Arial"/>
                <a:cs typeface="Arial"/>
              </a:rPr>
              <a:t>adalah </a:t>
            </a:r>
            <a:r>
              <a:rPr sz="3200" spc="-200" dirty="0">
                <a:latin typeface="Arial"/>
                <a:cs typeface="Arial"/>
              </a:rPr>
              <a:t>3,8x10</a:t>
            </a:r>
            <a:r>
              <a:rPr sz="2775" spc="-300" baseline="28528" dirty="0">
                <a:latin typeface="Arial"/>
                <a:cs typeface="Arial"/>
              </a:rPr>
              <a:t>8 </a:t>
            </a:r>
            <a:r>
              <a:rPr sz="3200" spc="-110" dirty="0">
                <a:latin typeface="Arial"/>
                <a:cs typeface="Arial"/>
              </a:rPr>
              <a:t>m </a:t>
            </a:r>
            <a:r>
              <a:rPr sz="3200" spc="-150" dirty="0">
                <a:latin typeface="Arial"/>
                <a:cs typeface="Arial"/>
              </a:rPr>
              <a:t>dan </a:t>
            </a:r>
            <a:r>
              <a:rPr sz="3200" i="1" spc="-150" dirty="0">
                <a:latin typeface="Trebuchet MS"/>
                <a:cs typeface="Trebuchet MS"/>
              </a:rPr>
              <a:t>G </a:t>
            </a:r>
            <a:r>
              <a:rPr sz="3200" spc="-275" dirty="0">
                <a:latin typeface="Arial"/>
                <a:cs typeface="Arial"/>
              </a:rPr>
              <a:t>=  </a:t>
            </a:r>
            <a:r>
              <a:rPr sz="3200" spc="-240" dirty="0">
                <a:latin typeface="Arial"/>
                <a:cs typeface="Arial"/>
              </a:rPr>
              <a:t>6,67x10</a:t>
            </a:r>
            <a:r>
              <a:rPr sz="2775" spc="-359" baseline="28528" dirty="0">
                <a:latin typeface="Arial"/>
                <a:cs typeface="Arial"/>
              </a:rPr>
              <a:t>-11 </a:t>
            </a:r>
            <a:r>
              <a:rPr sz="3200" spc="-190" dirty="0">
                <a:latin typeface="Arial"/>
                <a:cs typeface="Arial"/>
              </a:rPr>
              <a:t>Nm</a:t>
            </a:r>
            <a:r>
              <a:rPr sz="2775" spc="-284" baseline="28528" dirty="0">
                <a:latin typeface="Arial"/>
                <a:cs typeface="Arial"/>
              </a:rPr>
              <a:t>2</a:t>
            </a:r>
            <a:r>
              <a:rPr sz="3200" spc="-190" dirty="0">
                <a:latin typeface="Arial"/>
                <a:cs typeface="Arial"/>
              </a:rPr>
              <a:t>/kg</a:t>
            </a:r>
            <a:r>
              <a:rPr sz="2775" spc="-284" baseline="28528" dirty="0">
                <a:latin typeface="Arial"/>
                <a:cs typeface="Arial"/>
              </a:rPr>
              <a:t>2</a:t>
            </a:r>
            <a:r>
              <a:rPr sz="3200" spc="-190" dirty="0">
                <a:latin typeface="Arial"/>
                <a:cs typeface="Arial"/>
              </a:rPr>
              <a:t>, </a:t>
            </a:r>
            <a:r>
              <a:rPr sz="3200" spc="-70" dirty="0">
                <a:latin typeface="Arial"/>
                <a:cs typeface="Arial"/>
              </a:rPr>
              <a:t>tentukan </a:t>
            </a:r>
            <a:r>
              <a:rPr sz="3200" spc="-229" dirty="0">
                <a:latin typeface="Arial"/>
                <a:cs typeface="Arial"/>
              </a:rPr>
              <a:t>gaya </a:t>
            </a:r>
            <a:r>
              <a:rPr sz="3200" spc="-114" dirty="0">
                <a:latin typeface="Arial"/>
                <a:cs typeface="Arial"/>
              </a:rPr>
              <a:t>gravitasi  </a:t>
            </a:r>
            <a:r>
              <a:rPr sz="3200" spc="-110" dirty="0">
                <a:latin typeface="Arial"/>
                <a:cs typeface="Arial"/>
              </a:rPr>
              <a:t>antara </a:t>
            </a:r>
            <a:r>
              <a:rPr sz="3200" spc="-150" dirty="0">
                <a:latin typeface="Arial"/>
                <a:cs typeface="Arial"/>
              </a:rPr>
              <a:t>Bumi </a:t>
            </a:r>
            <a:r>
              <a:rPr sz="3200" spc="-170" dirty="0">
                <a:latin typeface="Arial"/>
                <a:cs typeface="Arial"/>
              </a:rPr>
              <a:t>dengan</a:t>
            </a:r>
            <a:r>
              <a:rPr sz="3200" spc="-265" dirty="0">
                <a:latin typeface="Arial"/>
                <a:cs typeface="Arial"/>
              </a:rPr>
              <a:t> </a:t>
            </a:r>
            <a:r>
              <a:rPr sz="3200" spc="-120" dirty="0">
                <a:latin typeface="Arial"/>
                <a:cs typeface="Arial"/>
              </a:rPr>
              <a:t>Bulan!</a:t>
            </a:r>
            <a:endParaRPr sz="3200"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2910" y="642924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CONTOH SOAL 3 :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idescreenPresentation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5000"/>
                <a:satMod val="150000"/>
              </a:schemeClr>
            </a:gs>
            <a:gs pos="35000">
              <a:schemeClr val="phClr">
                <a:shade val="60000"/>
                <a:satMod val="150000"/>
              </a:schemeClr>
            </a:gs>
            <a:gs pos="100000">
              <a:schemeClr val="phClr">
                <a:tint val="97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WidescreenPresentation</Template>
  <TotalTime>0</TotalTime>
  <Words>636</Words>
  <Application>Microsoft Office PowerPoint</Application>
  <PresentationFormat>On-screen Show (16:9)</PresentationFormat>
  <Paragraphs>98</Paragraphs>
  <Slides>22</Slides>
  <Notes>11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WidescreenPresentation</vt:lpstr>
      <vt:lpstr>Microsoft Equation 3.0</vt:lpstr>
      <vt:lpstr>POLTEK PURBAYA/TM-01/FISIKA DASAR I</vt:lpstr>
      <vt:lpstr>Slide 2</vt:lpstr>
      <vt:lpstr>Slide 3</vt:lpstr>
      <vt:lpstr>Slide 4</vt:lpstr>
      <vt:lpstr>Slide 5</vt:lpstr>
      <vt:lpstr>Apabila benda berada pada ketinggian h dari permukaan  bumi atau berjarak   r = R + h dari pusat bumi,</vt:lpstr>
      <vt:lpstr>Slide 7</vt:lpstr>
      <vt:lpstr> Dengan kecepatan berapakah sebuah satelit yang berada pada ketinggian 2 R dari permukaan bumi harus mengorbit, supaya dapat mengimbangi gaya tarik bumi ?                                              </vt:lpstr>
      <vt:lpstr>Slide 9</vt:lpstr>
      <vt:lpstr>Slide 10</vt:lpstr>
      <vt:lpstr>Slide 11</vt:lpstr>
      <vt:lpstr>Slide 12</vt:lpstr>
      <vt:lpstr>Aristoteles (teori geosentris), yaitu bumi sebagai pusat peredaran benda-benda angkasa.</vt:lpstr>
      <vt:lpstr>Sekilas Info!</vt:lpstr>
      <vt:lpstr>Hukum Kepler I</vt:lpstr>
      <vt:lpstr>Hukum Kepler II</vt:lpstr>
      <vt:lpstr>Slide 17</vt:lpstr>
      <vt:lpstr>Slide 18</vt:lpstr>
      <vt:lpstr>Slide 19</vt:lpstr>
      <vt:lpstr>Slide 20</vt:lpstr>
      <vt:lpstr>Slide 21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2019-12-03T20:34:57Z</dcterms:created>
  <dcterms:modified xsi:type="dcterms:W3CDTF">2019-12-04T00:37:44Z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LCID">
    <vt:i4>1033</vt:i4>
  </property>
  <property fmtid="{D5CDD505-2E9C-101B-9397-08002B2CF9AE}" pid="3" name="_Version">
    <vt:lpwstr>12.0.4518</vt:lpwstr>
  </property>
</Properties>
</file>