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9" r:id="rId2"/>
    <p:sldId id="386" r:id="rId3"/>
    <p:sldId id="387" r:id="rId4"/>
    <p:sldId id="293" r:id="rId5"/>
    <p:sldId id="316" r:id="rId6"/>
    <p:sldId id="309" r:id="rId7"/>
    <p:sldId id="275" r:id="rId8"/>
    <p:sldId id="388" r:id="rId9"/>
    <p:sldId id="279" r:id="rId10"/>
    <p:sldId id="381" r:id="rId11"/>
    <p:sldId id="383" r:id="rId12"/>
    <p:sldId id="302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DC"/>
          </a:solidFill>
        </a:fill>
      </a:tcStyle>
    </a:wholeTbl>
    <a:band2H>
      <a:tcTxStyle/>
      <a:tcStyle>
        <a:tcBdr/>
        <a:fill>
          <a:solidFill>
            <a:srgbClr val="E6EB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0"/>
          </a:solidFill>
        </a:fill>
      </a:tcStyle>
    </a:wholeTbl>
    <a:band2H>
      <a:tcTxStyle/>
      <a:tcStyle>
        <a:tcBdr/>
        <a:fill>
          <a:solidFill>
            <a:srgbClr val="E7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ACE"/>
          </a:solidFill>
        </a:fill>
      </a:tcStyle>
    </a:wholeTbl>
    <a:band2H>
      <a:tcTxStyle/>
      <a:tcStyle>
        <a:tcBdr/>
        <a:fill>
          <a:solidFill>
            <a:srgbClr val="F5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 autoAdjust="0"/>
    <p:restoredTop sz="94957" autoAdjust="0"/>
  </p:normalViewPr>
  <p:slideViewPr>
    <p:cSldViewPr snapToGrid="0" snapToObjects="1">
      <p:cViewPr varScale="1">
        <p:scale>
          <a:sx n="93" d="100"/>
          <a:sy n="93" d="100"/>
        </p:scale>
        <p:origin x="19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DCF2-4983-7F44-BB45-9B9DF7B5B320}" type="datetimeFigureOut">
              <a:rPr lang="en-US" smtClean="0"/>
              <a:t>9/18/18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9617-0017-BA4F-9DC8-8B5233BFD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61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525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4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SzPct val="100000"/>
              <a:buFont typeface="+mj-lt"/>
              <a:buNone/>
            </a:pPr>
            <a:r>
              <a:rPr lang="en-US" sz="2000" baseline="0" dirty="0"/>
              <a:t>TS</a:t>
            </a:r>
          </a:p>
        </p:txBody>
      </p:sp>
      <p:sp>
        <p:nvSpPr>
          <p:cNvPr id="413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389610C-6D5A-48B7-87E8-E3595B7DD53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15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SzPct val="100000"/>
              <a:buFont typeface="+mj-lt"/>
              <a:buNone/>
            </a:pPr>
            <a:r>
              <a:rPr lang="en-US" sz="2000" baseline="0" dirty="0"/>
              <a:t>TS</a:t>
            </a:r>
          </a:p>
        </p:txBody>
      </p:sp>
      <p:sp>
        <p:nvSpPr>
          <p:cNvPr id="413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389610C-6D5A-48B7-87E8-E3595B7DD53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49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SzPct val="100000"/>
              <a:buFont typeface="+mj-lt"/>
              <a:buNone/>
            </a:pPr>
            <a:r>
              <a:rPr lang="en-US" sz="2000" baseline="0" dirty="0"/>
              <a:t>TS</a:t>
            </a:r>
          </a:p>
        </p:txBody>
      </p:sp>
      <p:sp>
        <p:nvSpPr>
          <p:cNvPr id="413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389610C-6D5A-48B7-87E8-E3595B7DD53C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Reconstruct: </a:t>
            </a:r>
            <a:r>
              <a:rPr lang="zh-CN" altLang="en-US" dirty="0"/>
              <a:t>复建</a:t>
            </a:r>
            <a:endParaRPr lang="en-US" altLang="zh-CN" dirty="0"/>
          </a:p>
          <a:p>
            <a:r>
              <a:rPr lang="en-US" altLang="zh-CN" dirty="0"/>
              <a:t>Variability</a:t>
            </a:r>
            <a:r>
              <a:rPr lang="zh-CN" altLang="en-US" dirty="0"/>
              <a:t>：变化性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7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653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357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0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/>
          <p:cNvSpPr/>
          <p:nvPr/>
        </p:nvSpPr>
        <p:spPr>
          <a:xfrm>
            <a:off x="376" y="3607651"/>
            <a:ext cx="9142870" cy="2635201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40068" y="4293096"/>
            <a:ext cx="7772401" cy="692498"/>
          </a:xfrm>
          <a:prstGeom prst="rect">
            <a:avLst/>
          </a:prstGeom>
        </p:spPr>
        <p:txBody>
          <a:bodyPr anchor="t"/>
          <a:lstStyle>
            <a:lvl1pPr algn="l">
              <a:defRPr sz="45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0068" y="4100734"/>
            <a:ext cx="7772401" cy="19236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000000"/>
                </a:solidFill>
              </a:defRPr>
            </a:lvl1pPr>
            <a:lvl2pPr marL="0" indent="4572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000000"/>
                </a:solidFill>
              </a:defRPr>
            </a:lvl2pPr>
            <a:lvl3pPr marL="0" indent="9144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000000"/>
                </a:solidFill>
              </a:defRPr>
            </a:lvl3pPr>
            <a:lvl4pPr marL="0" indent="13716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000000"/>
                </a:solidFill>
              </a:defRPr>
            </a:lvl4pPr>
            <a:lvl5pPr marL="0" indent="18288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" y="6150921"/>
            <a:ext cx="9143247" cy="707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rcRect b="31516"/>
          <a:stretch>
            <a:fillRect/>
          </a:stretch>
        </p:blipFill>
        <p:spPr>
          <a:xfrm>
            <a:off x="0" y="0"/>
            <a:ext cx="9143246" cy="275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068" y="275506"/>
            <a:ext cx="1481207" cy="37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6.png" descr="image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47825" y="6425219"/>
            <a:ext cx="4096175" cy="43278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1FF643-8277-6D44-8869-83684978B045}" type="datetimeFigureOut">
              <a:rPr lang="en-US" smtClean="0"/>
              <a:t>9/18/18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CDE25-5CFC-B549-B7CC-A21369DE3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#2">
    <p:bg>
      <p:bgPr>
        <a:solidFill>
          <a:srgbClr val="CED0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7.jpeg" descr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5162"/>
            <a:ext cx="9144000" cy="601675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540068" y="2720980"/>
            <a:ext cx="7772401" cy="692498"/>
          </a:xfrm>
          <a:prstGeom prst="rect">
            <a:avLst/>
          </a:prstGeom>
        </p:spPr>
        <p:txBody>
          <a:bodyPr anchor="t"/>
          <a:lstStyle>
            <a:lvl1pPr algn="l">
              <a:defRPr sz="45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0068" y="2528618"/>
            <a:ext cx="7772401" cy="19236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ClrTx/>
              <a:buSzTx/>
              <a:buFontTx/>
              <a:buNone/>
              <a:defRPr sz="120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" y="6150921"/>
            <a:ext cx="9143247" cy="707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068" y="275506"/>
            <a:ext cx="1481207" cy="37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5.png" descr="image5.png"/>
          <p:cNvPicPr>
            <a:picLocks noChangeAspect="1"/>
          </p:cNvPicPr>
          <p:nvPr/>
        </p:nvPicPr>
        <p:blipFill>
          <a:blip r:embed="rId5">
            <a:extLst/>
          </a:blip>
          <a:srcRect b="31516"/>
          <a:stretch>
            <a:fillRect/>
          </a:stretch>
        </p:blipFill>
        <p:spPr>
          <a:xfrm>
            <a:off x="0" y="0"/>
            <a:ext cx="9143246" cy="275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6.png" descr="image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7825" y="6425219"/>
            <a:ext cx="4096175" cy="43278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8595" y="6359375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0068" y="1912859"/>
            <a:ext cx="3960001" cy="4279916"/>
          </a:xfrm>
          <a:prstGeom prst="rect">
            <a:avLst/>
          </a:prstGeom>
        </p:spPr>
        <p:txBody>
          <a:bodyPr/>
          <a:lstStyle>
            <a:lvl3pPr marL="532800" indent="-352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3 innholdsdeler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8595" y="6359375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0068" y="1912859"/>
            <a:ext cx="3960001" cy="4279916"/>
          </a:xfrm>
          <a:prstGeom prst="rect">
            <a:avLst/>
          </a:prstGeom>
        </p:spPr>
        <p:txBody>
          <a:bodyPr/>
          <a:lstStyle>
            <a:lvl3pPr marL="532800" indent="-352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3 innholdsdeler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8595" y="6359375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4068" y="1912859"/>
            <a:ext cx="3960001" cy="2070001"/>
          </a:xfrm>
          <a:prstGeom prst="rect">
            <a:avLst/>
          </a:prstGeom>
        </p:spPr>
        <p:txBody>
          <a:bodyPr/>
          <a:lstStyle>
            <a:lvl3pPr marL="532800" indent="-352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3 innholdsdeler [#4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8595" y="6359375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44068" y="1912859"/>
            <a:ext cx="3960001" cy="2070001"/>
          </a:xfrm>
          <a:prstGeom prst="rect">
            <a:avLst/>
          </a:prstGeom>
        </p:spPr>
        <p:txBody>
          <a:bodyPr/>
          <a:lstStyle>
            <a:lvl3pPr marL="532800" indent="-352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90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3516" y="1935882"/>
            <a:ext cx="3956476" cy="5215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lvl1pPr>
            <a:lvl2pPr marL="0" indent="45720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lvl2pPr>
            <a:lvl3pPr marL="0" indent="91440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lvl3pPr>
            <a:lvl4pPr marL="0" indent="137160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lvl4pPr>
            <a:lvl5pPr marL="0" indent="182880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8595" y="6359375"/>
            <a:ext cx="358414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quarter" idx="13"/>
          </p:nvPr>
        </p:nvSpPr>
        <p:spPr>
          <a:xfrm>
            <a:off x="4647515" y="1935882"/>
            <a:ext cx="3956477" cy="52156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1800"/>
              </a:lnSpc>
              <a:spcBef>
                <a:spcPts val="300"/>
              </a:spcBef>
              <a:buClrTx/>
              <a:buSzTx/>
              <a:buFontTx/>
              <a:buNone/>
              <a:defRPr sz="1600" b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40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image1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481207" cy="37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image2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6352073"/>
            <a:ext cx="3949883" cy="50592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40068" y="407204"/>
            <a:ext cx="8064001" cy="492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40068" y="1196753"/>
            <a:ext cx="8064001" cy="4996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1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1pPr>
      <a:lvl2pPr marL="390525" marR="0" indent="-2095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2pPr>
      <a:lvl3pPr marL="444599" marR="0" indent="-2645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›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3pPr>
      <a:lvl4pPr marL="603360" marR="0" indent="-4233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4pPr>
      <a:lvl5pPr marL="709200" marR="0" indent="-529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›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828990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4E576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3" y="1395277"/>
            <a:ext cx="8504553" cy="969182"/>
          </a:xfrm>
        </p:spPr>
        <p:txBody>
          <a:bodyPr>
            <a:normAutofit/>
          </a:bodyPr>
          <a:lstStyle/>
          <a:p>
            <a:r>
              <a:rPr lang="nb-NO" sz="2800" dirty="0"/>
              <a:t>Development and </a:t>
            </a:r>
            <a:r>
              <a:rPr lang="nb-NO" sz="2800" dirty="0" err="1"/>
              <a:t>current</a:t>
            </a:r>
            <a:r>
              <a:rPr lang="nb-NO" sz="2800" dirty="0"/>
              <a:t> S2D </a:t>
            </a:r>
            <a:r>
              <a:rPr lang="nb-NO" sz="2800" dirty="0" err="1"/>
              <a:t>prediction</a:t>
            </a:r>
            <a:r>
              <a:rPr lang="nb-NO" sz="2800" dirty="0"/>
              <a:t> skill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Norwegian </a:t>
            </a:r>
            <a:r>
              <a:rPr lang="nb-NO" sz="2800" dirty="0" err="1"/>
              <a:t>Climate</a:t>
            </a:r>
            <a:r>
              <a:rPr lang="nb-NO" sz="2800" dirty="0"/>
              <a:t> </a:t>
            </a:r>
            <a:r>
              <a:rPr lang="nb-NO" sz="2800" dirty="0" err="1"/>
              <a:t>Prediction</a:t>
            </a:r>
            <a:r>
              <a:rPr lang="nb-NO" sz="2800" dirty="0"/>
              <a:t> Model (</a:t>
            </a:r>
            <a:r>
              <a:rPr lang="nb-NO" sz="2800" dirty="0" err="1"/>
              <a:t>NorCPM</a:t>
            </a:r>
            <a:r>
              <a:rPr lang="nb-NO" sz="2800" dirty="0"/>
              <a:t>)</a:t>
            </a:r>
            <a:endParaRPr lang="en-GB" sz="2800" dirty="0"/>
          </a:p>
        </p:txBody>
      </p:sp>
      <p:grpSp>
        <p:nvGrpSpPr>
          <p:cNvPr id="10" name="Group 121" descr="RCN_FRlogoEngcmyk-farger.png"/>
          <p:cNvGrpSpPr/>
          <p:nvPr/>
        </p:nvGrpSpPr>
        <p:grpSpPr>
          <a:xfrm>
            <a:off x="3041397" y="5910210"/>
            <a:ext cx="1331949" cy="306505"/>
            <a:chOff x="0" y="0"/>
            <a:chExt cx="1099491" cy="202251"/>
          </a:xfrm>
        </p:grpSpPr>
        <p:sp>
          <p:nvSpPr>
            <p:cNvPr id="11" name="Shape 119"/>
            <p:cNvSpPr/>
            <p:nvPr/>
          </p:nvSpPr>
          <p:spPr>
            <a:xfrm>
              <a:off x="0" y="0"/>
              <a:ext cx="1099492" cy="2022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lang="en-GB" b="1"/>
            </a:p>
          </p:txBody>
        </p:sp>
        <p:pic>
          <p:nvPicPr>
            <p:cNvPr id="12" name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9492" cy="202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9852" y="5790378"/>
            <a:ext cx="771142" cy="439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6604" y="5940192"/>
            <a:ext cx="1278017" cy="28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1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74441" y="5910210"/>
            <a:ext cx="1093576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final arcpath logo_reduce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96" y="5664596"/>
            <a:ext cx="567942" cy="567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5E34F6-F214-884F-9444-B8B32A3D6C25}"/>
              </a:ext>
            </a:extLst>
          </p:cNvPr>
          <p:cNvSpPr txBox="1"/>
          <p:nvPr/>
        </p:nvSpPr>
        <p:spPr>
          <a:xfrm>
            <a:off x="437523" y="2632311"/>
            <a:ext cx="8313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FF"/>
                </a:solidFill>
              </a:rPr>
              <a:t>Yiguo Wang</a:t>
            </a:r>
            <a:r>
              <a:rPr lang="en-GB" sz="1600" baseline="30000" dirty="0">
                <a:solidFill>
                  <a:srgbClr val="FFFFFF"/>
                </a:solidFill>
              </a:rPr>
              <a:t>1,4</a:t>
            </a:r>
            <a:r>
              <a:rPr lang="en-GB" sz="1600" dirty="0">
                <a:solidFill>
                  <a:srgbClr val="FFFFFF"/>
                </a:solidFill>
              </a:rPr>
              <a:t>, François Counillon</a:t>
            </a:r>
            <a:r>
              <a:rPr lang="en-GB" sz="1600" baseline="30000" dirty="0">
                <a:solidFill>
                  <a:srgbClr val="FFFFFF"/>
                </a:solidFill>
              </a:rPr>
              <a:t>1,2,4</a:t>
            </a:r>
            <a:r>
              <a:rPr lang="en-GB" sz="1600" dirty="0">
                <a:solidFill>
                  <a:srgbClr val="FFFFFF"/>
                </a:solidFill>
              </a:rPr>
              <a:t>, Noel Keenlyside</a:t>
            </a:r>
            <a:r>
              <a:rPr lang="en-GB" sz="1600" baseline="30000" dirty="0">
                <a:solidFill>
                  <a:srgbClr val="FFFFFF"/>
                </a:solidFill>
              </a:rPr>
              <a:t>1,2</a:t>
            </a:r>
            <a:r>
              <a:rPr lang="nb-NO" sz="1600" dirty="0">
                <a:solidFill>
                  <a:srgbClr val="FFFFFF"/>
                </a:solidFill>
              </a:rPr>
              <a:t>, </a:t>
            </a:r>
            <a:r>
              <a:rPr lang="en-GB" sz="1600" dirty="0" err="1">
                <a:solidFill>
                  <a:srgbClr val="FFFFFF"/>
                </a:solidFill>
              </a:rPr>
              <a:t>Madlen</a:t>
            </a:r>
            <a:r>
              <a:rPr lang="en-GB" sz="1600" dirty="0">
                <a:solidFill>
                  <a:srgbClr val="FFFFFF"/>
                </a:solidFill>
              </a:rPr>
              <a:t> Kimmritz</a:t>
            </a:r>
            <a:r>
              <a:rPr lang="en-GB" sz="1600" baseline="30000" dirty="0">
                <a:solidFill>
                  <a:srgbClr val="FFFFFF"/>
                </a:solidFill>
              </a:rPr>
              <a:t>1,4</a:t>
            </a:r>
            <a:r>
              <a:rPr lang="en-GB" sz="1600" dirty="0">
                <a:solidFill>
                  <a:srgbClr val="FFFFFF"/>
                </a:solidFill>
              </a:rPr>
              <a:t>, Ingo Bechke</a:t>
            </a:r>
            <a:r>
              <a:rPr lang="en-GB" sz="1600" baseline="30000" dirty="0">
                <a:solidFill>
                  <a:srgbClr val="FFFFFF"/>
                </a:solidFill>
              </a:rPr>
              <a:t>3,4</a:t>
            </a:r>
            <a:r>
              <a:rPr lang="en-GB" sz="1600" dirty="0">
                <a:solidFill>
                  <a:srgbClr val="FFFFFF"/>
                </a:solidFill>
              </a:rPr>
              <a:t>, Helene Langehaug</a:t>
            </a:r>
            <a:r>
              <a:rPr lang="en-GB" sz="1600" baseline="30000" dirty="0">
                <a:solidFill>
                  <a:srgbClr val="FFFFFF"/>
                </a:solidFill>
              </a:rPr>
              <a:t>1,4 </a:t>
            </a:r>
            <a:r>
              <a:rPr lang="en-GB" sz="1600" dirty="0">
                <a:solidFill>
                  <a:srgbClr val="FFFFFF"/>
                </a:solidFill>
              </a:rPr>
              <a:t>and Fei Li</a:t>
            </a:r>
            <a:r>
              <a:rPr lang="en-GB" sz="1600" baseline="30000" dirty="0">
                <a:solidFill>
                  <a:srgbClr val="FFFFFF"/>
                </a:solidFill>
              </a:rPr>
              <a:t>5</a:t>
            </a: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r>
              <a:rPr lang="en-GB" sz="1600" dirty="0">
                <a:solidFill>
                  <a:srgbClr val="FFFFFF"/>
                </a:solidFill>
              </a:rPr>
              <a:t>1 Nansen Environmental and Remote Sensing </a:t>
            </a:r>
            <a:r>
              <a:rPr lang="en-GB" sz="1600" dirty="0" err="1">
                <a:solidFill>
                  <a:srgbClr val="FFFFFF"/>
                </a:solidFill>
              </a:rPr>
              <a:t>Center</a:t>
            </a:r>
            <a:r>
              <a:rPr lang="en-GB" sz="1600" dirty="0">
                <a:solidFill>
                  <a:srgbClr val="FFFFFF"/>
                </a:solidFill>
              </a:rPr>
              <a:t>, Norway</a:t>
            </a:r>
          </a:p>
          <a:p>
            <a:r>
              <a:rPr lang="en-GB" sz="1600" dirty="0">
                <a:solidFill>
                  <a:srgbClr val="FFFFFF"/>
                </a:solidFill>
              </a:rPr>
              <a:t>2 Geophysical Institute, University of Bergen, Norway</a:t>
            </a:r>
          </a:p>
          <a:p>
            <a:r>
              <a:rPr lang="en-GB" sz="1600" dirty="0">
                <a:solidFill>
                  <a:srgbClr val="FFFFFF"/>
                </a:solidFill>
              </a:rPr>
              <a:t>3 Uni Research Climate, Norway</a:t>
            </a:r>
          </a:p>
          <a:p>
            <a:r>
              <a:rPr lang="en-GB" sz="1600" dirty="0">
                <a:solidFill>
                  <a:srgbClr val="FFFFFF"/>
                </a:solidFill>
              </a:rPr>
              <a:t>4 </a:t>
            </a:r>
            <a:r>
              <a:rPr lang="en-GB" sz="1600" dirty="0" err="1">
                <a:solidFill>
                  <a:srgbClr val="FFFFFF"/>
                </a:solidFill>
              </a:rPr>
              <a:t>Bjerknes</a:t>
            </a:r>
            <a:r>
              <a:rPr lang="en-GB" sz="1600" dirty="0">
                <a:solidFill>
                  <a:srgbClr val="FFFFFF"/>
                </a:solidFill>
              </a:rPr>
              <a:t> Centre for Climate Research, Norway</a:t>
            </a:r>
          </a:p>
          <a:p>
            <a:r>
              <a:rPr lang="en-GB" sz="1600" dirty="0">
                <a:solidFill>
                  <a:srgbClr val="FFFFFF"/>
                </a:solidFill>
              </a:rPr>
              <a:t>5 Norwegian Institute for Air Research, Norway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93137-D780-1547-97D0-02AA04CDA8B0}"/>
              </a:ext>
            </a:extLst>
          </p:cNvPr>
          <p:cNvSpPr txBox="1"/>
          <p:nvPr/>
        </p:nvSpPr>
        <p:spPr>
          <a:xfrm>
            <a:off x="186548" y="5910210"/>
            <a:ext cx="2666754" cy="29238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3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Bjerknes</a:t>
            </a:r>
            <a:r>
              <a:rPr kumimoji="0" lang="en-GB" sz="13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Climate Prediction Unit</a:t>
            </a:r>
          </a:p>
        </p:txBody>
      </p:sp>
    </p:spTree>
    <p:extLst>
      <p:ext uri="{BB962C8B-B14F-4D97-AF65-F5344CB8AC3E}">
        <p14:creationId xmlns:p14="http://schemas.microsoft.com/office/powerpoint/2010/main" val="24049673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6106"/>
            <a:ext cx="9144000" cy="50341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432FF"/>
                </a:solidFill>
                <a:latin typeface="Helvetica" pitchFamily="2" charset="0"/>
              </a:rPr>
              <a:t>Seasonal predictions for </a:t>
            </a:r>
            <a:r>
              <a:rPr lang="en-GB" sz="2800" b="1" dirty="0">
                <a:solidFill>
                  <a:srgbClr val="0432FF"/>
                </a:solidFill>
              </a:rPr>
              <a:t>Barents sea ice extent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26926-DB49-0042-ABE1-D8979337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" y="1523273"/>
            <a:ext cx="4174369" cy="3301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9E25D-32FA-3E41-95D7-27A23583A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94" y="1155982"/>
            <a:ext cx="4683938" cy="43007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1C8D46-A136-E34B-B5BA-0425F80CAA83}"/>
              </a:ext>
            </a:extLst>
          </p:cNvPr>
          <p:cNvSpPr/>
          <p:nvPr/>
        </p:nvSpPr>
        <p:spPr>
          <a:xfrm>
            <a:off x="296563" y="5630837"/>
            <a:ext cx="864598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/>
              <a:t>Skilful in the boreal winter-spring, highly related to the initialisation of the upper ocean heat content </a:t>
            </a:r>
            <a:r>
              <a:rPr lang="nb-NO" sz="2000" dirty="0"/>
              <a:t>(</a:t>
            </a:r>
            <a:r>
              <a:rPr lang="nb-NO" sz="2000" dirty="0" err="1"/>
              <a:t>Bushuk</a:t>
            </a:r>
            <a:r>
              <a:rPr lang="nb-NO" sz="2000" dirty="0"/>
              <a:t> et al., 2017)</a:t>
            </a:r>
          </a:p>
        </p:txBody>
      </p:sp>
      <p:sp>
        <p:nvSpPr>
          <p:cNvPr id="10" name="(Bentsen et al., 2013)">
            <a:extLst>
              <a:ext uri="{FF2B5EF4-FFF2-40B4-BE49-F238E27FC236}">
                <a16:creationId xmlns:a16="http://schemas.microsoft.com/office/drawing/2014/main" id="{41AE4709-34D8-6245-BC48-1975E719B17C}"/>
              </a:ext>
            </a:extLst>
          </p:cNvPr>
          <p:cNvSpPr txBox="1"/>
          <p:nvPr/>
        </p:nvSpPr>
        <p:spPr>
          <a:xfrm>
            <a:off x="6907764" y="6451976"/>
            <a:ext cx="2236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432FF"/>
                </a:solidFill>
              </a:rPr>
              <a:t>(</a:t>
            </a:r>
            <a:r>
              <a:rPr lang="nb-NO" i="1" dirty="0">
                <a:solidFill>
                  <a:srgbClr val="0432FF"/>
                </a:solidFill>
              </a:rPr>
              <a:t>Wang et al., in </a:t>
            </a:r>
            <a:r>
              <a:rPr lang="en-GB" i="1" dirty="0">
                <a:solidFill>
                  <a:srgbClr val="0432FF"/>
                </a:solidFill>
              </a:rPr>
              <a:t>prep</a:t>
            </a:r>
            <a:r>
              <a:rPr dirty="0">
                <a:solidFill>
                  <a:srgbClr val="0432FF"/>
                </a:solidFill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5568F-04FA-9642-A854-14358FD43A1F}"/>
              </a:ext>
            </a:extLst>
          </p:cNvPr>
          <p:cNvSpPr/>
          <p:nvPr/>
        </p:nvSpPr>
        <p:spPr>
          <a:xfrm>
            <a:off x="777389" y="3930927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</a:t>
            </a:r>
            <a:r>
              <a:rPr lang="en-GB" baseline="30000" dirty="0"/>
              <a:t>2</a:t>
            </a:r>
            <a:r>
              <a:rPr lang="en-GB" dirty="0"/>
              <a:t>(SIE,HC300) </a:t>
            </a:r>
          </a:p>
        </p:txBody>
      </p:sp>
    </p:spTree>
    <p:extLst>
      <p:ext uri="{BB962C8B-B14F-4D97-AF65-F5344CB8AC3E}">
        <p14:creationId xmlns:p14="http://schemas.microsoft.com/office/powerpoint/2010/main" val="34503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BF19BE-19B6-8F48-A878-D409B9F06F8F}"/>
              </a:ext>
            </a:extLst>
          </p:cNvPr>
          <p:cNvGrpSpPr/>
          <p:nvPr/>
        </p:nvGrpSpPr>
        <p:grpSpPr>
          <a:xfrm>
            <a:off x="4901733" y="1428781"/>
            <a:ext cx="3899829" cy="3296797"/>
            <a:chOff x="-13708" y="971665"/>
            <a:chExt cx="4251251" cy="3838581"/>
          </a:xfrm>
        </p:grpSpPr>
        <p:pic>
          <p:nvPicPr>
            <p:cNvPr id="11" name="Picture 10" descr="test.pdf">
              <a:extLst>
                <a:ext uri="{FF2B5EF4-FFF2-40B4-BE49-F238E27FC236}">
                  <a16:creationId xmlns:a16="http://schemas.microsoft.com/office/drawing/2014/main" id="{BD015BCE-D2B3-EA4F-8995-3CB241CD2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1187"/>
            <a:stretch/>
          </p:blipFill>
          <p:spPr>
            <a:xfrm>
              <a:off x="-13708" y="971665"/>
              <a:ext cx="4251251" cy="383858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592267-4A44-F740-9F48-237D6FB12367}"/>
                </a:ext>
              </a:extLst>
            </p:cNvPr>
            <p:cNvSpPr/>
            <p:nvPr/>
          </p:nvSpPr>
          <p:spPr>
            <a:xfrm>
              <a:off x="37563" y="2304058"/>
              <a:ext cx="2414238" cy="2424470"/>
            </a:xfrm>
            <a:prstGeom prst="ellipse">
              <a:avLst/>
            </a:prstGeom>
            <a:noFill/>
            <a:ln w="5715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962" y="478317"/>
            <a:ext cx="8229600" cy="55119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Decadal </a:t>
            </a:r>
            <a:r>
              <a:rPr lang="en-GB" sz="3100" b="1" dirty="0"/>
              <a:t>predictions</a:t>
            </a:r>
            <a:r>
              <a:rPr lang="en-GB" b="1" dirty="0"/>
              <a:t> initialised by SST and T/S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BDCE2E8-C588-834B-9D6C-43D1206A0516}"/>
              </a:ext>
            </a:extLst>
          </p:cNvPr>
          <p:cNvSpPr/>
          <p:nvPr/>
        </p:nvSpPr>
        <p:spPr>
          <a:xfrm>
            <a:off x="87923" y="1857281"/>
            <a:ext cx="3846715" cy="2459731"/>
          </a:xfrm>
          <a:prstGeom prst="rect">
            <a:avLst/>
          </a:prstGeom>
          <a:blipFill>
            <a:blip r:embed="rId4" cstate="print"/>
            <a:stretch>
              <a:fillRect l="-13069" r="-11709" b="-210803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D6C7F-F355-814F-8316-508834B53282}"/>
              </a:ext>
            </a:extLst>
          </p:cNvPr>
          <p:cNvSpPr txBox="1"/>
          <p:nvPr/>
        </p:nvSpPr>
        <p:spPr>
          <a:xfrm>
            <a:off x="7107921" y="4171091"/>
            <a:ext cx="1965740" cy="2923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300" b="0" i="1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Courtesy H. </a:t>
            </a:r>
            <a:r>
              <a:rPr lang="en-GB" sz="1300" i="1" dirty="0" err="1">
                <a:solidFill>
                  <a:srgbClr val="0432FF"/>
                </a:solidFill>
              </a:rPr>
              <a:t>Langehaug</a:t>
            </a:r>
            <a:r>
              <a:rPr kumimoji="0" lang="en-GB" sz="1300" b="0" i="1" u="none" strike="noStrike" cap="none" spc="0" normalizeH="0" baseline="0" dirty="0">
                <a:ln>
                  <a:noFill/>
                </a:ln>
                <a:solidFill>
                  <a:srgbClr val="0432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F874D-E99E-CD4B-89FF-EEC302DDCDB0}"/>
              </a:ext>
            </a:extLst>
          </p:cNvPr>
          <p:cNvSpPr txBox="1"/>
          <p:nvPr/>
        </p:nvSpPr>
        <p:spPr>
          <a:xfrm>
            <a:off x="87923" y="1455863"/>
            <a:ext cx="431409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Skilful w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inter SST predictions up to 4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yrs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F998C2C-954D-E144-90EA-E791F1911910}"/>
              </a:ext>
            </a:extLst>
          </p:cNvPr>
          <p:cNvSpPr/>
          <p:nvPr/>
        </p:nvSpPr>
        <p:spPr>
          <a:xfrm>
            <a:off x="3956664" y="3488327"/>
            <a:ext cx="847344" cy="396000"/>
          </a:xfrm>
          <a:prstGeom prst="rightArrow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BCAC9-850D-5846-8EC3-EFA7B8208B69}"/>
              </a:ext>
            </a:extLst>
          </p:cNvPr>
          <p:cNvSpPr txBox="1"/>
          <p:nvPr/>
        </p:nvSpPr>
        <p:spPr>
          <a:xfrm>
            <a:off x="4021014" y="4734981"/>
            <a:ext cx="5052647" cy="20313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We attribute the skill to the skilful </a:t>
            </a:r>
            <a:r>
              <a:rPr lang="en-GB" sz="1400" b="1" dirty="0"/>
              <a:t>subpolar gyre (SPG) </a:t>
            </a:r>
            <a:r>
              <a:rPr lang="en-GB" sz="1400" dirty="0"/>
              <a:t>predictions.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Warm</a:t>
            </a:r>
            <a:r>
              <a:rPr lang="en-GB" sz="1400" dirty="0"/>
              <a:t> water: the North Atlantic Current, the </a:t>
            </a:r>
            <a:r>
              <a:rPr lang="en-GB" sz="1400" dirty="0" err="1"/>
              <a:t>Irminger</a:t>
            </a:r>
            <a:r>
              <a:rPr lang="en-GB" sz="1400" dirty="0"/>
              <a:t> Current and the Norwegian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Cold</a:t>
            </a:r>
            <a:r>
              <a:rPr lang="en-GB" sz="1400" dirty="0"/>
              <a:t> water: the East Greenland Current and the Labrador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432FF"/>
                </a:solidFill>
                <a:latin typeface="Helvetica" pitchFamily="2" charset="0"/>
              </a:rPr>
              <a:t>Bethke</a:t>
            </a:r>
            <a:r>
              <a:rPr lang="en-GB" sz="1400" b="1" dirty="0">
                <a:solidFill>
                  <a:srgbClr val="0432FF"/>
                </a:solidFill>
                <a:latin typeface="Helvetica" pitchFamily="2" charset="0"/>
              </a:rPr>
              <a:t>, Ingo</a:t>
            </a:r>
            <a:r>
              <a:rPr lang="en-GB" sz="1400" dirty="0">
                <a:solidFill>
                  <a:srgbClr val="0432FF"/>
                </a:solidFill>
                <a:latin typeface="Helvetica" pitchFamily="2" charset="0"/>
              </a:rPr>
              <a:t>: </a:t>
            </a:r>
            <a:r>
              <a:rPr lang="en-GB" sz="1400" i="1" dirty="0">
                <a:solidFill>
                  <a:srgbClr val="0432FF"/>
                </a:solidFill>
                <a:latin typeface="Helvetica" pitchFamily="2" charset="0"/>
              </a:rPr>
              <a:t>Subtropical North Atlantic preconditioning key to skilful subpolar gyre</a:t>
            </a:r>
            <a:r>
              <a:rPr lang="zh-CN" altLang="nb-NO" sz="1400" i="1" dirty="0">
                <a:solidFill>
                  <a:srgbClr val="0432FF"/>
                </a:solidFill>
                <a:latin typeface="Helvetica" pitchFamily="2" charset="0"/>
              </a:rPr>
              <a:t> </a:t>
            </a:r>
            <a:r>
              <a:rPr lang="en-GB" sz="1400" i="1" dirty="0">
                <a:solidFill>
                  <a:srgbClr val="0432FF"/>
                </a:solidFill>
                <a:latin typeface="Helvetica" pitchFamily="2" charset="0"/>
              </a:rPr>
              <a:t>prediction </a:t>
            </a:r>
            <a:r>
              <a:rPr lang="en-GB" sz="1400" dirty="0">
                <a:solidFill>
                  <a:srgbClr val="0432FF"/>
                </a:solidFill>
                <a:latin typeface="Helvetica" pitchFamily="2" charset="0"/>
              </a:rPr>
              <a:t>(Oral presentation: </a:t>
            </a:r>
            <a:r>
              <a:rPr lang="en-GB" sz="1400" b="1" dirty="0">
                <a:solidFill>
                  <a:srgbClr val="0432FF"/>
                </a:solidFill>
                <a:latin typeface="Helvetica" pitchFamily="2" charset="0"/>
              </a:rPr>
              <a:t>B2-10</a:t>
            </a:r>
            <a:r>
              <a:rPr lang="en-GB" sz="1400" dirty="0">
                <a:solidFill>
                  <a:srgbClr val="0432FF"/>
                </a:solidFill>
                <a:latin typeface="Helvetica" pitchFamily="2" charset="0"/>
              </a:rPr>
              <a:t>)</a:t>
            </a:r>
            <a:r>
              <a:rPr lang="nb-NO" sz="1400" dirty="0">
                <a:solidFill>
                  <a:srgbClr val="0432FF"/>
                </a:solidFill>
                <a:latin typeface="Helvetica" pitchFamily="2" charset="0"/>
              </a:rPr>
              <a:t>.</a:t>
            </a:r>
            <a:endParaRPr lang="en-GB" sz="1400" dirty="0">
              <a:solidFill>
                <a:srgbClr val="0432FF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26EFA-D4A0-4D4C-A3CA-6D9BB9CFEBCD}"/>
              </a:ext>
            </a:extLst>
          </p:cNvPr>
          <p:cNvSpPr txBox="1"/>
          <p:nvPr/>
        </p:nvSpPr>
        <p:spPr>
          <a:xfrm>
            <a:off x="0" y="1005674"/>
            <a:ext cx="91440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>
                <a:solidFill>
                  <a:srgbClr val="0432FF"/>
                </a:solidFill>
              </a:rPr>
              <a:t>Starts every two years over 1985-2010 </a:t>
            </a: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0432FF"/>
              </a:solidFill>
              <a:effectLst/>
              <a:uFillTx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6B8DE-9C16-BB45-8FD6-83AD6C8B9A31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11259"/>
          <a:stretch/>
        </p:blipFill>
        <p:spPr>
          <a:xfrm>
            <a:off x="103422" y="3784372"/>
            <a:ext cx="3755516" cy="26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Summay</a:t>
            </a:r>
            <a:r>
              <a:rPr lang="en-GB" sz="2800" b="1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892" y="1297968"/>
            <a:ext cx="8498852" cy="3338510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tx1"/>
                </a:solidFill>
              </a:rPr>
              <a:t>NorCPM</a:t>
            </a:r>
            <a:r>
              <a:rPr lang="en-GB" sz="2000" dirty="0">
                <a:solidFill>
                  <a:schemeClr val="tx1"/>
                </a:solidFill>
              </a:rPr>
              <a:t> will contribute to CMIP6 DCPP, including assimilation of SST and subsurface data.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Assimilating SST reproduces well the climate variability in particularly in the north Atlantic, showing a potential of SST data (HadISST2) to reconstruct the climate back to 1850.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At seasonal timescales, </a:t>
            </a:r>
            <a:r>
              <a:rPr lang="en-GB" sz="2000" dirty="0" err="1">
                <a:solidFill>
                  <a:schemeClr val="tx1"/>
                </a:solidFill>
              </a:rPr>
              <a:t>NorCPM</a:t>
            </a:r>
            <a:r>
              <a:rPr lang="en-GB" sz="2000" dirty="0">
                <a:solidFill>
                  <a:schemeClr val="tx1"/>
                </a:solidFill>
              </a:rPr>
              <a:t> can successfully predict the variability of SST and Arctic SIE 8 months in advance.</a:t>
            </a:r>
          </a:p>
          <a:p>
            <a:r>
              <a:rPr lang="en-GB" sz="2000" dirty="0">
                <a:solidFill>
                  <a:schemeClr val="tx1"/>
                </a:solidFill>
              </a:rPr>
              <a:t>At  decadal  timescale,  </a:t>
            </a:r>
            <a:r>
              <a:rPr lang="en-GB" sz="2000" dirty="0" err="1">
                <a:solidFill>
                  <a:schemeClr val="tx1"/>
                </a:solidFill>
              </a:rPr>
              <a:t>NorCPM</a:t>
            </a:r>
            <a:r>
              <a:rPr lang="en-GB" sz="2000" dirty="0">
                <a:solidFill>
                  <a:schemeClr val="tx1"/>
                </a:solidFill>
              </a:rPr>
              <a:t>  can  predict  winter  SST  in  the  NA SPG  region  several years ahead (up to 4 </a:t>
            </a:r>
            <a:r>
              <a:rPr lang="en-GB" sz="2000" dirty="0" err="1">
                <a:solidFill>
                  <a:schemeClr val="tx1"/>
                </a:solidFill>
              </a:rPr>
              <a:t>yrs</a:t>
            </a:r>
            <a:r>
              <a:rPr lang="en-GB" sz="2000" dirty="0">
                <a:solidFill>
                  <a:schemeClr val="tx1"/>
                </a:solidFill>
              </a:rPr>
              <a:t> in northern part of SPG).</a:t>
            </a:r>
          </a:p>
        </p:txBody>
      </p:sp>
    </p:spTree>
    <p:extLst>
      <p:ext uri="{BB962C8B-B14F-4D97-AF65-F5344CB8AC3E}">
        <p14:creationId xmlns:p14="http://schemas.microsoft.com/office/powerpoint/2010/main" val="14679118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453007" y="1407600"/>
            <a:ext cx="4626773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Norwegian </a:t>
            </a:r>
            <a:r>
              <a:rPr lang="en-US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Earth System model (</a:t>
            </a:r>
            <a:r>
              <a:rPr lang="en-US" sz="1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NorESM</a:t>
            </a:r>
            <a:r>
              <a:rPr lang="en-US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1"/>
          <p:cNvSpPr/>
          <p:nvPr/>
        </p:nvSpPr>
        <p:spPr>
          <a:xfrm>
            <a:off x="571320" y="464066"/>
            <a:ext cx="8381880" cy="5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Norwegian Climate Prediction Model (</a:t>
            </a: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NorCPM</a:t>
            </a: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3"/>
          <p:cNvPicPr/>
          <p:nvPr/>
        </p:nvPicPr>
        <p:blipFill>
          <a:blip r:embed="rId3"/>
          <a:srcRect b="16539"/>
          <a:stretch/>
        </p:blipFill>
        <p:spPr>
          <a:xfrm>
            <a:off x="4860000" y="1950840"/>
            <a:ext cx="4178160" cy="19083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5522760" y="1407600"/>
            <a:ext cx="28724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assimilation (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EnKF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235200" y="4123832"/>
            <a:ext cx="16383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Observations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3315898" y="2458416"/>
            <a:ext cx="1702682" cy="723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members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4788000" y="1340640"/>
            <a:ext cx="4250160" cy="26424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CustomShape 12"/>
          <p:cNvSpPr/>
          <p:nvPr/>
        </p:nvSpPr>
        <p:spPr>
          <a:xfrm>
            <a:off x="6876360" y="3489482"/>
            <a:ext cx="286200" cy="354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06E9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" name="(Bentsen et al., 2013)"/>
          <p:cNvSpPr txBox="1"/>
          <p:nvPr/>
        </p:nvSpPr>
        <p:spPr>
          <a:xfrm>
            <a:off x="5635692" y="6573901"/>
            <a:ext cx="340246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000FF"/>
                </a:solidFill>
              </a:rPr>
              <a:t>(</a:t>
            </a:r>
            <a:r>
              <a:rPr i="1" dirty="0">
                <a:solidFill>
                  <a:srgbClr val="0000FF"/>
                </a:solidFill>
              </a:rPr>
              <a:t>Bentsen et al., 2013</a:t>
            </a:r>
            <a:r>
              <a:rPr lang="nb-NO" i="1" dirty="0">
                <a:solidFill>
                  <a:srgbClr val="0000FF"/>
                </a:solidFill>
              </a:rPr>
              <a:t>; </a:t>
            </a:r>
            <a:r>
              <a:rPr lang="nb-NO" i="1" dirty="0" err="1">
                <a:solidFill>
                  <a:srgbClr val="0000FF"/>
                </a:solidFill>
              </a:rPr>
              <a:t>Counillon</a:t>
            </a:r>
            <a:r>
              <a:rPr lang="nb-NO" i="1" dirty="0">
                <a:solidFill>
                  <a:srgbClr val="0000FF"/>
                </a:solidFill>
              </a:rPr>
              <a:t> et al, 2014</a:t>
            </a:r>
            <a:r>
              <a:rPr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1620" y="1830906"/>
            <a:ext cx="2562381" cy="2049716"/>
            <a:chOff x="1846144" y="919452"/>
            <a:chExt cx="5773611" cy="4618459"/>
          </a:xfrm>
        </p:grpSpPr>
        <p:sp>
          <p:nvSpPr>
            <p:cNvPr id="29" name="Rounded Rectangle 28"/>
            <p:cNvSpPr/>
            <p:nvPr/>
          </p:nvSpPr>
          <p:spPr>
            <a:xfrm>
              <a:off x="1846144" y="1434507"/>
              <a:ext cx="5773611" cy="111703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CAM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846145" y="3903282"/>
              <a:ext cx="3950950" cy="111703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MICOM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497796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CICE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27233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CISM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149894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CLM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149894" y="3903282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RTM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95793" y="919452"/>
              <a:ext cx="4262941" cy="635401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alpha val="50000"/>
                  </a:srgbClr>
                </a:gs>
                <a:gs pos="100000">
                  <a:srgbClr val="C0504D">
                    <a:lumMod val="60000"/>
                    <a:lumOff val="40000"/>
                    <a:alpha val="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chemistry/aerosols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09690" y="4902509"/>
              <a:ext cx="3063654" cy="63540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alpha val="50000"/>
                  </a:srgbClr>
                </a:gs>
                <a:gs pos="100000">
                  <a:srgbClr val="C0504D">
                    <a:lumMod val="60000"/>
                    <a:lumOff val="40000"/>
                    <a:alpha val="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HAMOCC</a:t>
              </a:r>
            </a:p>
          </p:txBody>
        </p:sp>
        <p:sp>
          <p:nvSpPr>
            <p:cNvPr id="37" name="Up-Down Arrow 36"/>
            <p:cNvSpPr/>
            <p:nvPr/>
          </p:nvSpPr>
          <p:spPr>
            <a:xfrm>
              <a:off x="2093080" y="2551541"/>
              <a:ext cx="235177" cy="1351741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3138690" y="2551084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3138690" y="3539233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4954261" y="2551084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6765841" y="2551541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Up-Down Arrow 41"/>
            <p:cNvSpPr/>
            <p:nvPr/>
          </p:nvSpPr>
          <p:spPr>
            <a:xfrm>
              <a:off x="6765841" y="3539233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954261" y="3539233"/>
              <a:ext cx="234000" cy="352747"/>
            </a:xfrm>
            <a:prstGeom prst="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3967657" y="3104179"/>
              <a:ext cx="352800" cy="234000"/>
            </a:xfrm>
            <a:prstGeom prst="lef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Left Arrow 44"/>
            <p:cNvSpPr/>
            <p:nvPr/>
          </p:nvSpPr>
          <p:spPr>
            <a:xfrm>
              <a:off x="5797095" y="4126689"/>
              <a:ext cx="352800" cy="234000"/>
            </a:xfrm>
            <a:prstGeom prst="lef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5797094" y="3104179"/>
              <a:ext cx="352801" cy="234000"/>
            </a:xfrm>
            <a:prstGeom prst="righ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49" name="Picture 14"/>
          <p:cNvPicPr/>
          <p:nvPr/>
        </p:nvPicPr>
        <p:blipFill>
          <a:blip r:embed="rId4"/>
          <a:srcRect t="10978" b="9717"/>
          <a:stretch/>
        </p:blipFill>
        <p:spPr>
          <a:xfrm>
            <a:off x="5515927" y="4882708"/>
            <a:ext cx="1769487" cy="781182"/>
          </a:xfrm>
          <a:prstGeom prst="rect">
            <a:avLst/>
          </a:prstGeom>
          <a:ln>
            <a:noFill/>
          </a:ln>
        </p:spPr>
      </p:pic>
      <p:sp>
        <p:nvSpPr>
          <p:cNvPr id="50" name="CustomShape 6"/>
          <p:cNvSpPr/>
          <p:nvPr/>
        </p:nvSpPr>
        <p:spPr>
          <a:xfrm>
            <a:off x="5521487" y="4565772"/>
            <a:ext cx="1834920" cy="478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SST &amp; </a:t>
            </a:r>
            <a:r>
              <a:rPr lang="en-US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ice-</a:t>
            </a:r>
            <a:r>
              <a:rPr lang="en-US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</a:t>
            </a:r>
            <a:endParaRPr lang="en-US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pic>
        <p:nvPicPr>
          <p:cNvPr id="52" name="Picture 7"/>
          <p:cNvPicPr/>
          <p:nvPr/>
        </p:nvPicPr>
        <p:blipFill>
          <a:blip r:embed="rId5"/>
          <a:srcRect b="8174"/>
          <a:stretch/>
        </p:blipFill>
        <p:spPr>
          <a:xfrm>
            <a:off x="7982240" y="5030658"/>
            <a:ext cx="936000" cy="1096364"/>
          </a:xfrm>
          <a:prstGeom prst="rect">
            <a:avLst/>
          </a:prstGeom>
          <a:ln>
            <a:noFill/>
          </a:ln>
        </p:spPr>
      </p:pic>
      <p:sp>
        <p:nvSpPr>
          <p:cNvPr id="53" name="CustomShape 16"/>
          <p:cNvSpPr/>
          <p:nvPr/>
        </p:nvSpPr>
        <p:spPr>
          <a:xfrm>
            <a:off x="7982447" y="4434460"/>
            <a:ext cx="1036080" cy="478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T-S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8"/>
          <p:cNvSpPr/>
          <p:nvPr/>
        </p:nvSpPr>
        <p:spPr>
          <a:xfrm>
            <a:off x="7301191" y="4597487"/>
            <a:ext cx="649080" cy="272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26"/>
          <p:cNvPicPr/>
          <p:nvPr/>
        </p:nvPicPr>
        <p:blipFill>
          <a:blip r:embed="rId6"/>
          <a:stretch/>
        </p:blipFill>
        <p:spPr>
          <a:xfrm>
            <a:off x="7316967" y="4912631"/>
            <a:ext cx="596551" cy="592858"/>
          </a:xfrm>
          <a:prstGeom prst="rect">
            <a:avLst/>
          </a:prstGeom>
          <a:ln>
            <a:noFill/>
          </a:ln>
        </p:spPr>
      </p:pic>
      <p:sp>
        <p:nvSpPr>
          <p:cNvPr id="202" name="CustomShape 11"/>
          <p:cNvSpPr/>
          <p:nvPr/>
        </p:nvSpPr>
        <p:spPr>
          <a:xfrm>
            <a:off x="5508000" y="3867745"/>
            <a:ext cx="3458160" cy="2521880"/>
          </a:xfrm>
          <a:prstGeom prst="rect">
            <a:avLst/>
          </a:prstGeom>
          <a:noFill/>
          <a:ln w="3816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8">
            <a:extLst>
              <a:ext uri="{FF2B5EF4-FFF2-40B4-BE49-F238E27FC236}">
                <a16:creationId xmlns:a16="http://schemas.microsoft.com/office/drawing/2014/main" id="{C27BC4D0-3DDF-DD4F-8C6B-0AA9C02652E4}"/>
              </a:ext>
            </a:extLst>
          </p:cNvPr>
          <p:cNvSpPr/>
          <p:nvPr/>
        </p:nvSpPr>
        <p:spPr>
          <a:xfrm>
            <a:off x="200525" y="4426301"/>
            <a:ext cx="5170310" cy="11160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marL="242640">
              <a:buClr>
                <a:srgbClr val="000000"/>
              </a:buClr>
            </a:pPr>
            <a:r>
              <a:rPr lang="en-US" b="1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US" b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ata assimilation in </a:t>
            </a:r>
            <a:r>
              <a:rPr lang="en-US" b="1" strike="noStrike" spc="-1" dirty="0" err="1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NorCPM</a:t>
            </a:r>
            <a:r>
              <a:rPr lang="en-US" b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</a:t>
            </a:r>
          </a:p>
          <a:p>
            <a:pPr marL="52839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n w="28575" cmpd="sng">
                  <a:noFill/>
                </a:ln>
              </a:rPr>
              <a:t>We use </a:t>
            </a:r>
            <a:r>
              <a:rPr lang="en-US" sz="1600" b="1" dirty="0">
                <a:ln w="28575" cmpd="sng">
                  <a:noFill/>
                </a:ln>
              </a:rPr>
              <a:t>dynamical/flow</a:t>
            </a:r>
            <a:r>
              <a:rPr lang="nb-NO" sz="1600" b="1" dirty="0">
                <a:ln w="28575" cmpd="sng">
                  <a:noFill/>
                </a:ln>
              </a:rPr>
              <a:t>-</a:t>
            </a:r>
            <a:r>
              <a:rPr lang="nb-NO" altLang="zh-CN" sz="1600" b="1" dirty="0">
                <a:ln w="28575" cmpd="sng">
                  <a:noFill/>
                </a:ln>
              </a:rPr>
              <a:t>dependent</a:t>
            </a:r>
            <a:r>
              <a:rPr lang="zh-CN" altLang="nb-NO" sz="1600" b="1" dirty="0">
                <a:ln w="28575" cmpd="sng">
                  <a:noFill/>
                </a:ln>
              </a:rPr>
              <a:t> </a:t>
            </a:r>
            <a:r>
              <a:rPr lang="en-US" sz="1600" dirty="0">
                <a:ln w="28575" cmpd="sng">
                  <a:noFill/>
                </a:ln>
              </a:rPr>
              <a:t>covariance.</a:t>
            </a:r>
          </a:p>
          <a:p>
            <a:pPr marL="52839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Covariance are constructed in </a:t>
            </a:r>
            <a:r>
              <a:rPr lang="en-US" sz="1600" b="1" dirty="0"/>
              <a:t>isopycnic</a:t>
            </a:r>
            <a:r>
              <a:rPr lang="en-US" sz="1600" dirty="0"/>
              <a:t> coordinate for oceanic variables.</a:t>
            </a:r>
          </a:p>
        </p:txBody>
      </p:sp>
      <p:sp>
        <p:nvSpPr>
          <p:cNvPr id="200" name="CustomShape 9"/>
          <p:cNvSpPr/>
          <p:nvPr/>
        </p:nvSpPr>
        <p:spPr>
          <a:xfrm>
            <a:off x="346048" y="1285300"/>
            <a:ext cx="4808432" cy="2811600"/>
          </a:xfrm>
          <a:prstGeom prst="rect">
            <a:avLst/>
          </a:prstGeom>
          <a:noFill/>
          <a:ln w="38160">
            <a:solidFill>
              <a:srgbClr val="3366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8561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4"/>
          <p:cNvSpPr/>
          <p:nvPr/>
        </p:nvSpPr>
        <p:spPr>
          <a:xfrm>
            <a:off x="453007" y="1407600"/>
            <a:ext cx="4626773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altLang="zh-CN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Norwegian </a:t>
            </a:r>
            <a:r>
              <a:rPr lang="en-US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Earth System model (</a:t>
            </a:r>
            <a:r>
              <a:rPr lang="en-US" sz="1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NorESM</a:t>
            </a:r>
            <a:r>
              <a:rPr lang="en-US" sz="1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1"/>
          <p:cNvSpPr/>
          <p:nvPr/>
        </p:nvSpPr>
        <p:spPr>
          <a:xfrm>
            <a:off x="571320" y="464066"/>
            <a:ext cx="8381880" cy="5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Norwegian Climate Prediction Model (</a:t>
            </a: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NorCPM</a:t>
            </a: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3"/>
          <p:cNvPicPr/>
          <p:nvPr/>
        </p:nvPicPr>
        <p:blipFill>
          <a:blip r:embed="rId3"/>
          <a:srcRect b="16539"/>
          <a:stretch/>
        </p:blipFill>
        <p:spPr>
          <a:xfrm>
            <a:off x="4860000" y="1950840"/>
            <a:ext cx="4178160" cy="190836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5522760" y="1407600"/>
            <a:ext cx="28724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Data assimilation (</a:t>
            </a:r>
            <a:r>
              <a:rPr lang="en-US" sz="1800" b="1" u="sng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EnKF</a:t>
            </a:r>
            <a:r>
              <a:rPr lang="en-US" sz="1800" b="1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6235200" y="4123832"/>
            <a:ext cx="16383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u="sng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Observations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3315898" y="2458416"/>
            <a:ext cx="1702682" cy="72396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30 members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4788000" y="1340640"/>
            <a:ext cx="4250160" cy="26424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CustomShape 12"/>
          <p:cNvSpPr/>
          <p:nvPr/>
        </p:nvSpPr>
        <p:spPr>
          <a:xfrm>
            <a:off x="6876360" y="3489482"/>
            <a:ext cx="286200" cy="354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06E9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" name="(Bentsen et al., 2013)"/>
          <p:cNvSpPr txBox="1"/>
          <p:nvPr/>
        </p:nvSpPr>
        <p:spPr>
          <a:xfrm>
            <a:off x="5635692" y="6573901"/>
            <a:ext cx="340246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000FF"/>
                </a:solidFill>
              </a:rPr>
              <a:t>(</a:t>
            </a:r>
            <a:r>
              <a:rPr i="1" dirty="0">
                <a:solidFill>
                  <a:srgbClr val="0000FF"/>
                </a:solidFill>
              </a:rPr>
              <a:t>Bentsen et al., 2013</a:t>
            </a:r>
            <a:r>
              <a:rPr lang="nb-NO" i="1" dirty="0">
                <a:solidFill>
                  <a:srgbClr val="0000FF"/>
                </a:solidFill>
              </a:rPr>
              <a:t>; </a:t>
            </a:r>
            <a:r>
              <a:rPr lang="nb-NO" i="1" dirty="0" err="1">
                <a:solidFill>
                  <a:srgbClr val="0000FF"/>
                </a:solidFill>
              </a:rPr>
              <a:t>Counillon</a:t>
            </a:r>
            <a:r>
              <a:rPr lang="nb-NO" i="1" dirty="0">
                <a:solidFill>
                  <a:srgbClr val="0000FF"/>
                </a:solidFill>
              </a:rPr>
              <a:t> et al, 2014</a:t>
            </a:r>
            <a:r>
              <a:rPr dirty="0">
                <a:solidFill>
                  <a:srgbClr val="0000FF"/>
                </a:solidFill>
              </a:rPr>
              <a:t>)</a:t>
            </a:r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71620" y="1830906"/>
            <a:ext cx="2562381" cy="2049716"/>
            <a:chOff x="1846144" y="919452"/>
            <a:chExt cx="5773611" cy="4618459"/>
          </a:xfrm>
        </p:grpSpPr>
        <p:sp>
          <p:nvSpPr>
            <p:cNvPr id="29" name="Rounded Rectangle 28"/>
            <p:cNvSpPr/>
            <p:nvPr/>
          </p:nvSpPr>
          <p:spPr>
            <a:xfrm>
              <a:off x="1846144" y="1434507"/>
              <a:ext cx="5773611" cy="111703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CAM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846145" y="3903282"/>
              <a:ext cx="3950950" cy="111703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MICOM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497796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CICE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327233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CISM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149894" y="2903831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CLM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149894" y="3903282"/>
              <a:ext cx="1469861" cy="63540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RTM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95793" y="919452"/>
              <a:ext cx="4262941" cy="635401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alpha val="50000"/>
                  </a:srgbClr>
                </a:gs>
                <a:gs pos="100000">
                  <a:srgbClr val="C0504D">
                    <a:lumMod val="60000"/>
                    <a:lumOff val="40000"/>
                    <a:alpha val="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chemistry/aerosols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09690" y="4902509"/>
              <a:ext cx="3063654" cy="635402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alpha val="50000"/>
                  </a:srgbClr>
                </a:gs>
                <a:gs pos="100000">
                  <a:srgbClr val="C0504D">
                    <a:lumMod val="60000"/>
                    <a:lumOff val="40000"/>
                    <a:alpha val="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HAMOCC</a:t>
              </a:r>
            </a:p>
          </p:txBody>
        </p:sp>
        <p:sp>
          <p:nvSpPr>
            <p:cNvPr id="37" name="Up-Down Arrow 36"/>
            <p:cNvSpPr/>
            <p:nvPr/>
          </p:nvSpPr>
          <p:spPr>
            <a:xfrm>
              <a:off x="2093080" y="2551541"/>
              <a:ext cx="235177" cy="1351741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8" name="Up-Down Arrow 37"/>
            <p:cNvSpPr/>
            <p:nvPr/>
          </p:nvSpPr>
          <p:spPr>
            <a:xfrm>
              <a:off x="3138690" y="2551084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3138690" y="3539233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4954261" y="2551084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6765841" y="2551541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Up-Down Arrow 41"/>
            <p:cNvSpPr/>
            <p:nvPr/>
          </p:nvSpPr>
          <p:spPr>
            <a:xfrm>
              <a:off x="6765841" y="3539233"/>
              <a:ext cx="235177" cy="352747"/>
            </a:xfrm>
            <a:prstGeom prst="up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954261" y="3539233"/>
              <a:ext cx="234000" cy="352747"/>
            </a:xfrm>
            <a:prstGeom prst="down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4" name="Left Arrow 43"/>
            <p:cNvSpPr/>
            <p:nvPr/>
          </p:nvSpPr>
          <p:spPr>
            <a:xfrm>
              <a:off x="3967657" y="3104179"/>
              <a:ext cx="352800" cy="234000"/>
            </a:xfrm>
            <a:prstGeom prst="lef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Left Arrow 44"/>
            <p:cNvSpPr/>
            <p:nvPr/>
          </p:nvSpPr>
          <p:spPr>
            <a:xfrm>
              <a:off x="5797095" y="4126689"/>
              <a:ext cx="352800" cy="234000"/>
            </a:xfrm>
            <a:prstGeom prst="lef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5797094" y="3104179"/>
              <a:ext cx="352801" cy="234000"/>
            </a:xfrm>
            <a:prstGeom prst="rightArrow">
              <a:avLst/>
            </a:prstGeom>
            <a:gradFill rotWithShape="1">
              <a:gsLst>
                <a:gs pos="0">
                  <a:srgbClr val="9BBB59"/>
                </a:gs>
                <a:gs pos="100000">
                  <a:srgbClr val="9BBB59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49" name="Picture 14"/>
          <p:cNvPicPr/>
          <p:nvPr/>
        </p:nvPicPr>
        <p:blipFill>
          <a:blip r:embed="rId4"/>
          <a:srcRect t="10978" b="9717"/>
          <a:stretch/>
        </p:blipFill>
        <p:spPr>
          <a:xfrm>
            <a:off x="5515927" y="4882708"/>
            <a:ext cx="1769487" cy="781182"/>
          </a:xfrm>
          <a:prstGeom prst="rect">
            <a:avLst/>
          </a:prstGeom>
          <a:ln>
            <a:noFill/>
          </a:ln>
        </p:spPr>
      </p:pic>
      <p:sp>
        <p:nvSpPr>
          <p:cNvPr id="50" name="CustomShape 6"/>
          <p:cNvSpPr/>
          <p:nvPr/>
        </p:nvSpPr>
        <p:spPr>
          <a:xfrm>
            <a:off x="5521487" y="4565772"/>
            <a:ext cx="1834920" cy="478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SST &amp; </a:t>
            </a:r>
            <a:r>
              <a:rPr lang="en-US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ice-</a:t>
            </a:r>
            <a:r>
              <a:rPr lang="en-US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</a:t>
            </a:r>
            <a:endParaRPr lang="en-US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pic>
        <p:nvPicPr>
          <p:cNvPr id="52" name="Picture 7"/>
          <p:cNvPicPr/>
          <p:nvPr/>
        </p:nvPicPr>
        <p:blipFill>
          <a:blip r:embed="rId5"/>
          <a:srcRect b="8174"/>
          <a:stretch/>
        </p:blipFill>
        <p:spPr>
          <a:xfrm>
            <a:off x="7982240" y="5030658"/>
            <a:ext cx="936000" cy="1096364"/>
          </a:xfrm>
          <a:prstGeom prst="rect">
            <a:avLst/>
          </a:prstGeom>
          <a:ln>
            <a:noFill/>
          </a:ln>
        </p:spPr>
      </p:pic>
      <p:sp>
        <p:nvSpPr>
          <p:cNvPr id="53" name="CustomShape 16"/>
          <p:cNvSpPr/>
          <p:nvPr/>
        </p:nvSpPr>
        <p:spPr>
          <a:xfrm>
            <a:off x="7982447" y="4434460"/>
            <a:ext cx="1036080" cy="478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T-S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8"/>
          <p:cNvSpPr/>
          <p:nvPr/>
        </p:nvSpPr>
        <p:spPr>
          <a:xfrm>
            <a:off x="7301191" y="4597487"/>
            <a:ext cx="649080" cy="272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SSH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26"/>
          <p:cNvPicPr/>
          <p:nvPr/>
        </p:nvPicPr>
        <p:blipFill>
          <a:blip r:embed="rId6"/>
          <a:stretch/>
        </p:blipFill>
        <p:spPr>
          <a:xfrm>
            <a:off x="7316967" y="4912631"/>
            <a:ext cx="596551" cy="592858"/>
          </a:xfrm>
          <a:prstGeom prst="rect">
            <a:avLst/>
          </a:prstGeom>
          <a:ln>
            <a:noFill/>
          </a:ln>
        </p:spPr>
      </p:pic>
      <p:sp>
        <p:nvSpPr>
          <p:cNvPr id="202" name="CustomShape 11"/>
          <p:cNvSpPr/>
          <p:nvPr/>
        </p:nvSpPr>
        <p:spPr>
          <a:xfrm>
            <a:off x="5508000" y="3867745"/>
            <a:ext cx="3458160" cy="2521880"/>
          </a:xfrm>
          <a:prstGeom prst="rect">
            <a:avLst/>
          </a:prstGeom>
          <a:noFill/>
          <a:ln w="38160">
            <a:solidFill>
              <a:srgbClr val="008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CustomShape 8">
            <a:extLst>
              <a:ext uri="{FF2B5EF4-FFF2-40B4-BE49-F238E27FC236}">
                <a16:creationId xmlns:a16="http://schemas.microsoft.com/office/drawing/2014/main" id="{C27BC4D0-3DDF-DD4F-8C6B-0AA9C02652E4}"/>
              </a:ext>
            </a:extLst>
          </p:cNvPr>
          <p:cNvSpPr/>
          <p:nvPr/>
        </p:nvSpPr>
        <p:spPr>
          <a:xfrm>
            <a:off x="200525" y="4190770"/>
            <a:ext cx="5170310" cy="1434172"/>
          </a:xfrm>
          <a:prstGeom prst="rect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marL="242640">
              <a:buClr>
                <a:srgbClr val="000000"/>
              </a:buClr>
            </a:pPr>
            <a:r>
              <a:rPr lang="en-GB" b="1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Objectives:</a:t>
            </a:r>
            <a:endParaRPr lang="en-GB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528390" indent="-285750">
              <a:buClr>
                <a:srgbClr val="000000"/>
              </a:buClr>
              <a:buFont typeface="Arial"/>
              <a:buChar char="•"/>
            </a:pPr>
            <a:r>
              <a:rPr lang="en-GB" altLang="zh-CN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</a:t>
            </a: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limate reconstructions 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en-GB" altLang="zh-CN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long-term </a:t>
            </a:r>
            <a:r>
              <a:rPr lang="en-GB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reanalyses)</a:t>
            </a:r>
          </a:p>
          <a:p>
            <a:pPr marL="528390" indent="-285750">
              <a:buClr>
                <a:srgbClr val="000000"/>
              </a:buClr>
              <a:buFont typeface="Arial"/>
              <a:buChar char="•"/>
            </a:pPr>
            <a:r>
              <a:rPr lang="en-GB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Skilful and reliable climate predictions </a:t>
            </a:r>
          </a:p>
          <a:p>
            <a:pPr marL="242640" lvl="1">
              <a:buClr>
                <a:srgbClr val="000000"/>
              </a:buClr>
            </a:pP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-CMIP6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ecadal </a:t>
            </a: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climate </a:t>
            </a:r>
            <a:r>
              <a:rPr lang="en-GB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prediction project</a:t>
            </a:r>
          </a:p>
          <a:p>
            <a:pPr marL="242640" lvl="1">
              <a:buClr>
                <a:srgbClr val="000000"/>
              </a:buClr>
            </a:pPr>
            <a:r>
              <a:rPr lang="en-GB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-Climate services</a:t>
            </a:r>
          </a:p>
        </p:txBody>
      </p:sp>
      <p:sp>
        <p:nvSpPr>
          <p:cNvPr id="200" name="CustomShape 9"/>
          <p:cNvSpPr/>
          <p:nvPr/>
        </p:nvSpPr>
        <p:spPr>
          <a:xfrm>
            <a:off x="346048" y="1285300"/>
            <a:ext cx="4808432" cy="2811600"/>
          </a:xfrm>
          <a:prstGeom prst="rect">
            <a:avLst/>
          </a:prstGeom>
          <a:noFill/>
          <a:ln w="38160">
            <a:solidFill>
              <a:srgbClr val="3366FF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0222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">
            <a:extLst>
              <a:ext uri="{FF2B5EF4-FFF2-40B4-BE49-F238E27FC236}">
                <a16:creationId xmlns:a16="http://schemas.microsoft.com/office/drawing/2014/main" id="{7D91989A-24E3-D548-A2F8-BA3CC8B8F974}"/>
              </a:ext>
            </a:extLst>
          </p:cNvPr>
          <p:cNvSpPr/>
          <p:nvPr/>
        </p:nvSpPr>
        <p:spPr>
          <a:xfrm>
            <a:off x="8598827" y="1591489"/>
            <a:ext cx="0" cy="30240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2F991A4B-F638-D348-B8FD-A4AEE294D742}"/>
              </a:ext>
            </a:extLst>
          </p:cNvPr>
          <p:cNvSpPr/>
          <p:nvPr/>
        </p:nvSpPr>
        <p:spPr>
          <a:xfrm>
            <a:off x="7855032" y="1581171"/>
            <a:ext cx="0" cy="25560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558F0-CC2C-4049-8BE0-7FFF76FCE3C3}"/>
              </a:ext>
            </a:extLst>
          </p:cNvPr>
          <p:cNvSpPr txBox="1"/>
          <p:nvPr/>
        </p:nvSpPr>
        <p:spPr>
          <a:xfrm>
            <a:off x="3237479" y="4133607"/>
            <a:ext cx="5188235" cy="40010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dirty="0"/>
              <a:t> </a:t>
            </a:r>
            <a:r>
              <a:rPr lang="en-GB" sz="2000" b="1" dirty="0"/>
              <a:t>Seasonal predictions </a:t>
            </a:r>
            <a:r>
              <a:rPr lang="en-GB" sz="2000" dirty="0"/>
              <a:t>initialised by </a:t>
            </a:r>
            <a:r>
              <a:rPr lang="en-GB" sz="2000" b="1" dirty="0"/>
              <a:t>SSTA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CustomShape 1"/>
          <p:cNvSpPr/>
          <p:nvPr/>
        </p:nvSpPr>
        <p:spPr>
          <a:xfrm>
            <a:off x="512705" y="468692"/>
            <a:ext cx="8381880" cy="5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9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</a:t>
            </a:r>
            <a:r>
              <a:rPr lang="en-US" sz="29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trategy plan of </a:t>
            </a:r>
            <a:r>
              <a:rPr lang="en-US" sz="29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NorCPM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Line">
            <a:extLst>
              <a:ext uri="{FF2B5EF4-FFF2-40B4-BE49-F238E27FC236}">
                <a16:creationId xmlns:a16="http://schemas.microsoft.com/office/drawing/2014/main" id="{3FF136C8-96F1-B847-9D0E-D7DB8AB1D735}"/>
              </a:ext>
            </a:extLst>
          </p:cNvPr>
          <p:cNvSpPr/>
          <p:nvPr/>
        </p:nvSpPr>
        <p:spPr>
          <a:xfrm>
            <a:off x="1033222" y="1575678"/>
            <a:ext cx="0" cy="25152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78888-C1FF-A64A-8154-37358A11AD82}"/>
              </a:ext>
            </a:extLst>
          </p:cNvPr>
          <p:cNvSpPr txBox="1"/>
          <p:nvPr/>
        </p:nvSpPr>
        <p:spPr>
          <a:xfrm>
            <a:off x="731886" y="1258959"/>
            <a:ext cx="602673" cy="374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3E987-3DCA-824E-AB28-FE2EF7B198BB}"/>
              </a:ext>
            </a:extLst>
          </p:cNvPr>
          <p:cNvSpPr txBox="1"/>
          <p:nvPr/>
        </p:nvSpPr>
        <p:spPr>
          <a:xfrm>
            <a:off x="200929" y="1827199"/>
            <a:ext cx="1709934" cy="132343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SST (twin experiment) (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Counillon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</a:t>
            </a:r>
            <a:r>
              <a:rPr lang="en-GB" sz="2000" dirty="0"/>
              <a:t>2014)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7035F264-94ED-E741-A01E-2795FC534139}"/>
              </a:ext>
            </a:extLst>
          </p:cNvPr>
          <p:cNvSpPr/>
          <p:nvPr/>
        </p:nvSpPr>
        <p:spPr>
          <a:xfrm>
            <a:off x="2857693" y="1581170"/>
            <a:ext cx="0" cy="2520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32DAA-1058-5D4C-A7AA-0EE9CA000560}"/>
              </a:ext>
            </a:extLst>
          </p:cNvPr>
          <p:cNvSpPr txBox="1"/>
          <p:nvPr/>
        </p:nvSpPr>
        <p:spPr>
          <a:xfrm>
            <a:off x="2604773" y="1258958"/>
            <a:ext cx="602673" cy="374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4C111-A5EE-C24F-9C4C-6175FF88654D}"/>
              </a:ext>
            </a:extLst>
          </p:cNvPr>
          <p:cNvSpPr txBox="1"/>
          <p:nvPr/>
        </p:nvSpPr>
        <p:spPr>
          <a:xfrm>
            <a:off x="1982191" y="1828632"/>
            <a:ext cx="1805823" cy="132343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Reanalysis, SSTA</a:t>
            </a:r>
          </a:p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Counillon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</a:t>
            </a:r>
            <a:r>
              <a:rPr lang="en-GB" sz="2000" dirty="0"/>
              <a:t>2016)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C381F-1EFC-C245-82EF-6A210563CB2C}"/>
              </a:ext>
            </a:extLst>
          </p:cNvPr>
          <p:cNvSpPr txBox="1"/>
          <p:nvPr/>
        </p:nvSpPr>
        <p:spPr>
          <a:xfrm>
            <a:off x="4422693" y="1258958"/>
            <a:ext cx="602673" cy="374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B445B-EA11-6649-8D55-99EA9563E45E}"/>
              </a:ext>
            </a:extLst>
          </p:cNvPr>
          <p:cNvSpPr txBox="1"/>
          <p:nvPr/>
        </p:nvSpPr>
        <p:spPr>
          <a:xfrm>
            <a:off x="6018946" y="1259487"/>
            <a:ext cx="602673" cy="374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0D018-7C46-4942-A8F5-08BA25ADBADF}"/>
              </a:ext>
            </a:extLst>
          </p:cNvPr>
          <p:cNvSpPr txBox="1"/>
          <p:nvPr/>
        </p:nvSpPr>
        <p:spPr>
          <a:xfrm>
            <a:off x="3871977" y="1822759"/>
            <a:ext cx="1631808" cy="101566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subsurface data, </a:t>
            </a:r>
            <a:r>
              <a:rPr lang="en-GB" sz="2000" dirty="0"/>
              <a:t>(Wang et al., 2017)</a:t>
            </a:r>
            <a:endParaRPr kumimoji="0" lang="en-GB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A423B1A5-4ADD-2046-BD7C-8BF0368EC838}"/>
              </a:ext>
            </a:extLst>
          </p:cNvPr>
          <p:cNvSpPr/>
          <p:nvPr/>
        </p:nvSpPr>
        <p:spPr>
          <a:xfrm>
            <a:off x="7202686" y="1586402"/>
            <a:ext cx="1034" cy="19440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EF174-DAAA-AD44-9C63-EED4CADF7644}"/>
              </a:ext>
            </a:extLst>
          </p:cNvPr>
          <p:cNvSpPr txBox="1"/>
          <p:nvPr/>
        </p:nvSpPr>
        <p:spPr>
          <a:xfrm>
            <a:off x="1445745" y="4644646"/>
            <a:ext cx="7609481" cy="40010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Decadal NA SPG predictions </a:t>
            </a:r>
            <a:r>
              <a:rPr lang="en-GB" sz="2000" dirty="0"/>
              <a:t>initialised</a:t>
            </a:r>
            <a:r>
              <a:rPr lang="en-GB" sz="2000" b="1" dirty="0"/>
              <a:t> </a:t>
            </a:r>
            <a:r>
              <a:rPr lang="en-GB" sz="2000" dirty="0"/>
              <a:t>by</a:t>
            </a:r>
            <a:r>
              <a:rPr lang="en-GB" sz="2000" b="1" dirty="0"/>
              <a:t> SSTA and TS </a:t>
            </a:r>
            <a:r>
              <a:rPr lang="en-GB" sz="2000" b="1" dirty="0" err="1"/>
              <a:t>anom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DEFD5954-2443-9345-8CF1-F519A0B4AD16}"/>
              </a:ext>
            </a:extLst>
          </p:cNvPr>
          <p:cNvSpPr/>
          <p:nvPr/>
        </p:nvSpPr>
        <p:spPr>
          <a:xfrm>
            <a:off x="6326527" y="1568814"/>
            <a:ext cx="0" cy="258385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D6212D-9B6D-6648-B6D8-CBCC2A47EBC5}"/>
              </a:ext>
            </a:extLst>
          </p:cNvPr>
          <p:cNvSpPr txBox="1"/>
          <p:nvPr/>
        </p:nvSpPr>
        <p:spPr>
          <a:xfrm>
            <a:off x="5593530" y="1822759"/>
            <a:ext cx="1543862" cy="163121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sea ice con, </a:t>
            </a:r>
          </a:p>
          <a:p>
            <a:r>
              <a:rPr lang="en-GB" sz="2000" b="1" dirty="0"/>
              <a:t>strongly coupled DA </a:t>
            </a:r>
          </a:p>
          <a:p>
            <a:r>
              <a:rPr lang="en-GB" sz="2000" b="1" dirty="0"/>
              <a:t>(</a:t>
            </a:r>
            <a:r>
              <a:rPr lang="en-GB" sz="2000" dirty="0" err="1"/>
              <a:t>Kimmritz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et al., </a:t>
            </a:r>
            <a:r>
              <a:rPr lang="en-GB" sz="2000" dirty="0"/>
              <a:t>201</a:t>
            </a:r>
            <a:r>
              <a:rPr lang="nb-NO" altLang="zh-CN" sz="2000" dirty="0"/>
              <a:t>8</a:t>
            </a:r>
            <a:r>
              <a:rPr lang="en-GB" sz="2000" dirty="0"/>
              <a:t>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0F836F81-D2E0-CE41-BA81-392F69EB1B8E}"/>
              </a:ext>
            </a:extLst>
          </p:cNvPr>
          <p:cNvSpPr/>
          <p:nvPr/>
        </p:nvSpPr>
        <p:spPr>
          <a:xfrm>
            <a:off x="200928" y="1568814"/>
            <a:ext cx="8911258" cy="14746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E3566171-530F-BD47-AD21-D690A8C19C5D}"/>
              </a:ext>
            </a:extLst>
          </p:cNvPr>
          <p:cNvSpPr/>
          <p:nvPr/>
        </p:nvSpPr>
        <p:spPr>
          <a:xfrm>
            <a:off x="4695778" y="1577698"/>
            <a:ext cx="0" cy="251521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02B2E3-0683-294C-AE1D-C8072EA22E12}"/>
              </a:ext>
            </a:extLst>
          </p:cNvPr>
          <p:cNvSpPr txBox="1"/>
          <p:nvPr/>
        </p:nvSpPr>
        <p:spPr>
          <a:xfrm>
            <a:off x="7261883" y="1835908"/>
            <a:ext cx="1824176" cy="101566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b="1" dirty="0"/>
              <a:t>atmospheric data, </a:t>
            </a:r>
            <a:r>
              <a:rPr lang="en-GB" sz="2000" dirty="0"/>
              <a:t>strongly coupled DA</a:t>
            </a:r>
            <a:endParaRPr lang="nb-NO" altLang="zh-C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A0988-66BD-1844-BEB6-B80A51E23547}"/>
              </a:ext>
            </a:extLst>
          </p:cNvPr>
          <p:cNvSpPr txBox="1"/>
          <p:nvPr/>
        </p:nvSpPr>
        <p:spPr>
          <a:xfrm>
            <a:off x="118864" y="5120816"/>
            <a:ext cx="8911258" cy="13234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000" dirty="0"/>
              <a:t>Include more and more observation types into the system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000" dirty="0"/>
              <a:t>Distinguish the benefit of adding different observation types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000" dirty="0"/>
              <a:t>Weakly coupled DA -&gt; strongly coupled DA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sz="2000" i="1" dirty="0"/>
              <a:t>Assimilate </a:t>
            </a:r>
            <a:r>
              <a:rPr lang="en-GB" sz="2000" b="1" i="1" dirty="0"/>
              <a:t>SST and subsurface data </a:t>
            </a:r>
            <a:r>
              <a:rPr lang="en-GB" sz="2000" b="1" i="1" dirty="0" err="1"/>
              <a:t>anom</a:t>
            </a:r>
            <a:r>
              <a:rPr lang="en-GB" sz="2000" b="1" i="1" dirty="0"/>
              <a:t> </a:t>
            </a:r>
            <a:r>
              <a:rPr lang="en-GB" sz="2000" i="1" dirty="0"/>
              <a:t>for CMIP6 </a:t>
            </a:r>
            <a:r>
              <a:rPr kumimoji="0" lang="en-GB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DCPP</a:t>
            </a: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EBFFB7D4-AEF0-6B43-8625-B0728551D26C}"/>
              </a:ext>
            </a:extLst>
          </p:cNvPr>
          <p:cNvSpPr/>
          <p:nvPr/>
        </p:nvSpPr>
        <p:spPr>
          <a:xfrm>
            <a:off x="8090841" y="1577698"/>
            <a:ext cx="0" cy="258385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4803BA-E02A-B04B-9416-32950549A572}"/>
              </a:ext>
            </a:extLst>
          </p:cNvPr>
          <p:cNvSpPr txBox="1"/>
          <p:nvPr/>
        </p:nvSpPr>
        <p:spPr>
          <a:xfrm>
            <a:off x="7701657" y="1253095"/>
            <a:ext cx="85510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Future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F0D2FC-CDF8-4E44-8FF8-D122715997C9}"/>
              </a:ext>
            </a:extLst>
          </p:cNvPr>
          <p:cNvSpPr txBox="1"/>
          <p:nvPr/>
        </p:nvSpPr>
        <p:spPr>
          <a:xfrm>
            <a:off x="54944" y="3541813"/>
            <a:ext cx="9104810" cy="40010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000" dirty="0"/>
              <a:t>Benefit of </a:t>
            </a:r>
            <a:r>
              <a:rPr lang="en-GB" sz="2000" b="1" dirty="0"/>
              <a:t>SIC</a:t>
            </a:r>
            <a:r>
              <a:rPr lang="en-GB" sz="2000" dirty="0"/>
              <a:t> DA for seasonal prediction (</a:t>
            </a:r>
            <a:r>
              <a:rPr lang="en-GB" sz="2000" dirty="0">
                <a:solidFill>
                  <a:srgbClr val="0432FF"/>
                </a:solidFill>
              </a:rPr>
              <a:t>Poster: </a:t>
            </a:r>
            <a:r>
              <a:rPr lang="en-GB" sz="2000" b="1" dirty="0">
                <a:solidFill>
                  <a:srgbClr val="0432FF"/>
                </a:solidFill>
              </a:rPr>
              <a:t>P-A2-03</a:t>
            </a:r>
            <a:r>
              <a:rPr lang="en-GB" sz="2000" dirty="0">
                <a:solidFill>
                  <a:srgbClr val="0432FF"/>
                </a:solidFill>
              </a:rPr>
              <a:t> Tue. </a:t>
            </a:r>
            <a:r>
              <a:rPr lang="en-GB" sz="2000" dirty="0" err="1">
                <a:solidFill>
                  <a:srgbClr val="0432FF"/>
                </a:solidFill>
              </a:rPr>
              <a:t>Center</a:t>
            </a:r>
            <a:r>
              <a:rPr lang="en-GB" sz="2000" dirty="0">
                <a:solidFill>
                  <a:srgbClr val="0432FF"/>
                </a:solidFill>
              </a:rPr>
              <a:t> Green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051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18" grpId="0" animBg="1"/>
      <p:bldP spid="58" grpId="0" animBg="1"/>
      <p:bldP spid="2" grpId="0" animBg="1"/>
      <p:bldP spid="10" grpId="0" animBg="1"/>
      <p:bldP spid="12" grpId="0" animBg="1"/>
      <p:bldP spid="13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7" grpId="0" animBg="1"/>
      <p:bldP spid="29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9" b="50769"/>
          <a:stretch/>
        </p:blipFill>
        <p:spPr>
          <a:xfrm>
            <a:off x="1185677" y="1266420"/>
            <a:ext cx="3319775" cy="2148406"/>
          </a:xfrm>
          <a:prstGeom prst="rect">
            <a:avLst/>
          </a:prstGeom>
          <a:ln>
            <a:noFill/>
          </a:ln>
        </p:spPr>
      </p:pic>
      <p:pic>
        <p:nvPicPr>
          <p:cNvPr id="226" name="Picture 4"/>
          <p:cNvPicPr/>
          <p:nvPr/>
        </p:nvPicPr>
        <p:blipFill>
          <a:blip r:embed="rId4"/>
          <a:stretch/>
        </p:blipFill>
        <p:spPr>
          <a:xfrm>
            <a:off x="1322679" y="3414498"/>
            <a:ext cx="6580800" cy="222228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4853520" y="4866969"/>
            <a:ext cx="1414916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Strong SPG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6205861" y="3529071"/>
            <a:ext cx="106668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Weak SPG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755640" y="5642640"/>
            <a:ext cx="819576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Good match with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independent observations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 HC/SC and SPG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Potential to reconstruct the climate variability from 1850-present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842880" y="403546"/>
            <a:ext cx="7569403" cy="45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GB" sz="2800" b="1" strike="noStrike" spc="-1" dirty="0">
                <a:solidFill>
                  <a:srgbClr val="0432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Validation</a:t>
            </a:r>
            <a:r>
              <a:rPr lang="en-GB" altLang="zh-CN" sz="2800" b="1" strike="noStrike" spc="-1" dirty="0">
                <a:solidFill>
                  <a:srgbClr val="0432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for the reanalysis over </a:t>
            </a:r>
            <a:r>
              <a:rPr lang="en-GB" altLang="zh-CN" sz="2800" b="1" spc="-1" dirty="0">
                <a:solidFill>
                  <a:srgbClr val="0432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1950-2010</a:t>
            </a:r>
            <a:endParaRPr lang="en-GB" sz="2800" b="0" strike="noStrike" spc="-1" dirty="0">
              <a:solidFill>
                <a:srgbClr val="0432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6363720" y="6216120"/>
            <a:ext cx="225684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en-US" sz="1400" b="0" i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Counillon</a:t>
            </a:r>
            <a:r>
              <a:rPr lang="en-US" sz="1400" b="0" i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et al., 2016)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443F1-734C-A146-B1AD-DADD2690EC63}"/>
              </a:ext>
            </a:extLst>
          </p:cNvPr>
          <p:cNvSpPr txBox="1"/>
          <p:nvPr/>
        </p:nvSpPr>
        <p:spPr>
          <a:xfrm>
            <a:off x="1926340" y="950391"/>
            <a:ext cx="21387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HC200 correlation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ED513-F7E3-D44C-A68F-FDA2BD90A01D}"/>
              </a:ext>
            </a:extLst>
          </p:cNvPr>
          <p:cNvSpPr txBox="1"/>
          <p:nvPr/>
        </p:nvSpPr>
        <p:spPr>
          <a:xfrm>
            <a:off x="5654994" y="937818"/>
            <a:ext cx="21465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dirty="0"/>
              <a:t>SC200 correlation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ACBDFB54-3247-D84C-9EDC-C7541B1CA2E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 r="53499"/>
          <a:stretch/>
        </p:blipFill>
        <p:spPr>
          <a:xfrm>
            <a:off x="4806026" y="1258030"/>
            <a:ext cx="3319775" cy="2161803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5D7D86-EF44-7549-B268-A8CC1F84B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3" r="-360" b="53799"/>
          <a:stretch/>
        </p:blipFill>
        <p:spPr>
          <a:xfrm>
            <a:off x="8229220" y="1307147"/>
            <a:ext cx="495330" cy="1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0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Hindcast experiment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dirty="0"/>
              <a:t>Experimental design of seasonal predictions</a:t>
            </a:r>
          </a:p>
        </p:txBody>
      </p:sp>
      <p:sp>
        <p:nvSpPr>
          <p:cNvPr id="246" name="NorESM–ME version (CMIP5): atmosphere: 1.9ºx2.5º, 26 levels; ocean: 1º, 53 levels…"/>
          <p:cNvSpPr txBox="1">
            <a:spLocks noGrp="1"/>
          </p:cNvSpPr>
          <p:nvPr>
            <p:ph type="body" idx="1"/>
          </p:nvPr>
        </p:nvSpPr>
        <p:spPr>
          <a:xfrm>
            <a:off x="274182" y="1799147"/>
            <a:ext cx="4553838" cy="1706079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25200" lvl="2" indent="-241200">
              <a:spcBef>
                <a:spcPts val="600"/>
              </a:spcBef>
              <a:buFont typeface="Arial"/>
              <a:buChar char="•"/>
              <a:defRPr sz="25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</a:rPr>
              <a:t>Reanalysis (</a:t>
            </a:r>
            <a:r>
              <a:rPr lang="en-GB" sz="2000" b="1" dirty="0">
                <a:solidFill>
                  <a:schemeClr val="tx1"/>
                </a:solidFill>
                <a:sym typeface="Calibri"/>
              </a:rPr>
              <a:t>1980-2010)</a:t>
            </a:r>
            <a:r>
              <a:rPr lang="en-GB" sz="2000" dirty="0">
                <a:solidFill>
                  <a:schemeClr val="tx1"/>
                </a:solidFill>
              </a:rPr>
              <a:t>: </a:t>
            </a:r>
            <a:endParaRPr lang="en-GB" sz="2000" dirty="0">
              <a:solidFill>
                <a:schemeClr val="tx1"/>
              </a:solidFill>
              <a:sym typeface="Calibri"/>
            </a:endParaRPr>
          </a:p>
          <a:p>
            <a:pPr marL="501749" lvl="2" indent="-3429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rgbClr val="FF0000"/>
                </a:solidFill>
                <a:sym typeface="Calibri"/>
              </a:rPr>
              <a:t>SST data from </a:t>
            </a:r>
            <a:r>
              <a:rPr lang="en-GB" sz="2000" b="1" dirty="0">
                <a:solidFill>
                  <a:srgbClr val="FF0000"/>
                </a:solidFill>
                <a:sym typeface="Calibri"/>
              </a:rPr>
              <a:t>HadISST2</a:t>
            </a:r>
            <a:r>
              <a:rPr lang="en-GB" sz="2000" dirty="0">
                <a:solidFill>
                  <a:srgbClr val="FF0000"/>
                </a:solidFill>
                <a:sym typeface="Calibri"/>
              </a:rPr>
              <a:t> dataset</a:t>
            </a:r>
          </a:p>
          <a:p>
            <a:pPr marL="501749" lvl="2" indent="-3429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  <a:sym typeface="Calibri"/>
              </a:rPr>
              <a:t>Monthly assimilate anomalies</a:t>
            </a:r>
          </a:p>
          <a:p>
            <a:pPr marL="501749" lvl="2" indent="-3429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  <a:sym typeface="Calibri"/>
              </a:rPr>
              <a:t>30 ensemble members</a:t>
            </a:r>
          </a:p>
          <a:p>
            <a:pPr marL="0" indent="0">
              <a:spcBef>
                <a:spcPts val="600"/>
              </a:spcBef>
              <a:buNone/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en-GB" sz="2000" b="1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247" name="Line"/>
          <p:cNvSpPr/>
          <p:nvPr/>
        </p:nvSpPr>
        <p:spPr>
          <a:xfrm>
            <a:off x="1833594" y="5206611"/>
            <a:ext cx="3257598" cy="1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>
            <a:off x="1127684" y="4893099"/>
            <a:ext cx="3379323" cy="1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>
            <a:off x="1122791" y="4556570"/>
            <a:ext cx="4896" cy="336527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>
            <a:off x="1833592" y="4599860"/>
            <a:ext cx="1" cy="606753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1" name="Reanalysis 1980-2010"/>
          <p:cNvSpPr txBox="1"/>
          <p:nvPr/>
        </p:nvSpPr>
        <p:spPr>
          <a:xfrm>
            <a:off x="5397199" y="4070319"/>
            <a:ext cx="295539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Reanalysis </a:t>
            </a:r>
            <a:r>
              <a:rPr lang="nb-NO" dirty="0"/>
              <a:t>(</a:t>
            </a:r>
            <a:r>
              <a:rPr dirty="0"/>
              <a:t>1980-2010</a:t>
            </a:r>
            <a:r>
              <a:rPr lang="nb-NO" dirty="0"/>
              <a:t>)</a:t>
            </a:r>
            <a:endParaRPr dirty="0"/>
          </a:p>
        </p:txBody>
      </p:sp>
      <p:sp>
        <p:nvSpPr>
          <p:cNvPr id="252" name="Line"/>
          <p:cNvSpPr/>
          <p:nvPr/>
        </p:nvSpPr>
        <p:spPr>
          <a:xfrm rot="60000">
            <a:off x="655365" y="4422131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 rot="60000">
            <a:off x="1833673" y="4428128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4" name="Line"/>
          <p:cNvSpPr/>
          <p:nvPr/>
        </p:nvSpPr>
        <p:spPr>
          <a:xfrm rot="60000">
            <a:off x="2606349" y="4433990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5" name="Line"/>
          <p:cNvSpPr/>
          <p:nvPr/>
        </p:nvSpPr>
        <p:spPr>
          <a:xfrm rot="120000">
            <a:off x="1122790" y="4422131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56" name="Year"/>
          <p:cNvSpPr txBox="1"/>
          <p:nvPr/>
        </p:nvSpPr>
        <p:spPr>
          <a:xfrm>
            <a:off x="274182" y="4070319"/>
            <a:ext cx="738849" cy="39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Year</a:t>
            </a:r>
          </a:p>
        </p:txBody>
      </p:sp>
      <p:sp>
        <p:nvSpPr>
          <p:cNvPr id="257" name="Year+1"/>
          <p:cNvSpPr txBox="1"/>
          <p:nvPr/>
        </p:nvSpPr>
        <p:spPr>
          <a:xfrm>
            <a:off x="3746046" y="4070319"/>
            <a:ext cx="976574" cy="39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Year+1</a:t>
            </a:r>
          </a:p>
        </p:txBody>
      </p:sp>
      <p:sp>
        <p:nvSpPr>
          <p:cNvPr id="259" name="Line"/>
          <p:cNvSpPr/>
          <p:nvPr/>
        </p:nvSpPr>
        <p:spPr>
          <a:xfrm rot="60000">
            <a:off x="3349922" y="4445355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0" name="Line"/>
          <p:cNvSpPr/>
          <p:nvPr/>
        </p:nvSpPr>
        <p:spPr>
          <a:xfrm rot="60000">
            <a:off x="4034535" y="4433631"/>
            <a:ext cx="1" cy="122938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1" name="Line"/>
          <p:cNvSpPr/>
          <p:nvPr/>
        </p:nvSpPr>
        <p:spPr>
          <a:xfrm flipH="1">
            <a:off x="2600488" y="4557334"/>
            <a:ext cx="2798" cy="93557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2" name="Line"/>
          <p:cNvSpPr/>
          <p:nvPr/>
        </p:nvSpPr>
        <p:spPr>
          <a:xfrm>
            <a:off x="2600487" y="5531633"/>
            <a:ext cx="3065860" cy="1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3" name="Line"/>
          <p:cNvSpPr/>
          <p:nvPr/>
        </p:nvSpPr>
        <p:spPr>
          <a:xfrm flipH="1">
            <a:off x="3339335" y="4599861"/>
            <a:ext cx="10588" cy="1243051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4" name="Line"/>
          <p:cNvSpPr/>
          <p:nvPr/>
        </p:nvSpPr>
        <p:spPr>
          <a:xfrm>
            <a:off x="3339335" y="5881640"/>
            <a:ext cx="2864878" cy="1"/>
          </a:xfrm>
          <a:prstGeom prst="line">
            <a:avLst/>
          </a:prstGeom>
          <a:ln w="25400">
            <a:solidFill>
              <a:srgbClr val="0000FF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5" name="Line"/>
          <p:cNvSpPr/>
          <p:nvPr/>
        </p:nvSpPr>
        <p:spPr>
          <a:xfrm>
            <a:off x="6120898" y="4637825"/>
            <a:ext cx="369425" cy="1625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01"/>
                  <a:pt x="10800" y="450"/>
                </a:cubicBezTo>
                <a:lnTo>
                  <a:pt x="10800" y="10350"/>
                </a:lnTo>
                <a:cubicBezTo>
                  <a:pt x="10800" y="10599"/>
                  <a:pt x="15635" y="10800"/>
                  <a:pt x="21600" y="10800"/>
                </a:cubicBezTo>
                <a:cubicBezTo>
                  <a:pt x="15635" y="10800"/>
                  <a:pt x="10800" y="11001"/>
                  <a:pt x="10800" y="11250"/>
                </a:cubicBezTo>
                <a:lnTo>
                  <a:pt x="10800" y="21150"/>
                </a:lnTo>
                <a:cubicBezTo>
                  <a:pt x="10800" y="21399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66" name="26*4 hindcast runs"/>
          <p:cNvSpPr txBox="1"/>
          <p:nvPr/>
        </p:nvSpPr>
        <p:spPr>
          <a:xfrm>
            <a:off x="6498078" y="5217229"/>
            <a:ext cx="20851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26*4 hindcasts</a:t>
            </a:r>
          </a:p>
        </p:txBody>
      </p:sp>
      <p:sp>
        <p:nvSpPr>
          <p:cNvPr id="267" name="Rounded Rectangle"/>
          <p:cNvSpPr/>
          <p:nvPr/>
        </p:nvSpPr>
        <p:spPr>
          <a:xfrm>
            <a:off x="236172" y="3820896"/>
            <a:ext cx="8570643" cy="2532050"/>
          </a:xfrm>
          <a:prstGeom prst="roundRect">
            <a:avLst>
              <a:gd name="adj" fmla="val 16969"/>
            </a:avLst>
          </a:prstGeom>
          <a:ln w="28575">
            <a:solidFill>
              <a:srgbClr val="80808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13 months"/>
          <p:cNvSpPr txBox="1"/>
          <p:nvPr/>
        </p:nvSpPr>
        <p:spPr>
          <a:xfrm>
            <a:off x="4078183" y="5880900"/>
            <a:ext cx="1256043" cy="35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13 months</a:t>
            </a:r>
          </a:p>
        </p:txBody>
      </p:sp>
      <p:sp>
        <p:nvSpPr>
          <p:cNvPr id="269" name="Feb"/>
          <p:cNvSpPr txBox="1"/>
          <p:nvPr/>
        </p:nvSpPr>
        <p:spPr>
          <a:xfrm>
            <a:off x="960533" y="4176409"/>
            <a:ext cx="33919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lang="nb-NO" dirty="0"/>
              <a:t>Jan</a:t>
            </a:r>
            <a:endParaRPr dirty="0"/>
          </a:p>
        </p:txBody>
      </p:sp>
      <p:sp>
        <p:nvSpPr>
          <p:cNvPr id="270" name="May"/>
          <p:cNvSpPr txBox="1"/>
          <p:nvPr/>
        </p:nvSpPr>
        <p:spPr>
          <a:xfrm>
            <a:off x="1668969" y="4176409"/>
            <a:ext cx="33117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lang="nb-NO" dirty="0" err="1"/>
              <a:t>Apr</a:t>
            </a:r>
            <a:endParaRPr dirty="0"/>
          </a:p>
        </p:txBody>
      </p:sp>
      <p:sp>
        <p:nvSpPr>
          <p:cNvPr id="271" name="Aug"/>
          <p:cNvSpPr txBox="1"/>
          <p:nvPr/>
        </p:nvSpPr>
        <p:spPr>
          <a:xfrm>
            <a:off x="2448698" y="4176409"/>
            <a:ext cx="2878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lang="nb-NO" dirty="0"/>
              <a:t>Jul</a:t>
            </a:r>
            <a:endParaRPr dirty="0"/>
          </a:p>
        </p:txBody>
      </p:sp>
      <p:sp>
        <p:nvSpPr>
          <p:cNvPr id="272" name="Nov"/>
          <p:cNvSpPr txBox="1"/>
          <p:nvPr/>
        </p:nvSpPr>
        <p:spPr>
          <a:xfrm>
            <a:off x="3180827" y="4176409"/>
            <a:ext cx="33278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lang="nb-NO" dirty="0" err="1"/>
              <a:t>Oct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69283" y="1095641"/>
            <a:ext cx="8712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5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US" sz="2000" dirty="0" err="1">
                <a:sym typeface="Calibri"/>
              </a:rPr>
              <a:t>N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orESM</a:t>
            </a:r>
            <a:r>
              <a:rPr lang="en-US" sz="2000" dirty="0">
                <a:sym typeface="Calibri"/>
              </a:rPr>
              <a:t>–ME version (CMIP5): atmosphere: 1.9ºx2.5º, 26 levels; ocean: 1º, 53 levels, historical external/RCP8.5 forcing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172" y="3320209"/>
            <a:ext cx="88992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Validation dataset: </a:t>
            </a:r>
            <a:r>
              <a:rPr kumimoji="0" lang="en-GB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OISST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dataset,</a:t>
            </a:r>
            <a:r>
              <a:rPr lang="en-GB" dirty="0"/>
              <a:t> EN4 dataset, </a:t>
            </a:r>
            <a:r>
              <a:rPr lang="en-GB" dirty="0">
                <a:sym typeface="Calibri"/>
              </a:rPr>
              <a:t>HadISST2 sea ice dataset</a:t>
            </a:r>
            <a:endParaRPr lang="en-GB" dirty="0"/>
          </a:p>
        </p:txBody>
      </p:sp>
      <p:sp>
        <p:nvSpPr>
          <p:cNvPr id="34" name="NorESM–ME version (CMIP5): atmosphere: 1.9ºx2.5º, 26 levels; ocean: 1º, 53 levels…"/>
          <p:cNvSpPr txBox="1">
            <a:spLocks/>
          </p:cNvSpPr>
          <p:nvPr/>
        </p:nvSpPr>
        <p:spPr>
          <a:xfrm>
            <a:off x="4482552" y="1799147"/>
            <a:ext cx="4537304" cy="170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90525" marR="0" indent="-2095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444599" marR="0" indent="-26459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›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03360" marR="0" indent="-4233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709200" marR="0" indent="-5292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›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28990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4E5761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b="1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Hindcast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 (1985-2010):</a:t>
            </a:r>
            <a:endParaRPr lang="en-GB" sz="2000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  <a:p>
            <a:pPr marL="448650" lvl="4" indent="-2412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Start from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Jan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Apr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Jul</a:t>
            </a: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 and </a:t>
            </a:r>
            <a:r>
              <a:rPr lang="en-GB" sz="2000" b="1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Oct</a:t>
            </a:r>
          </a:p>
          <a:p>
            <a:pPr marL="448650" lvl="4" indent="-2412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9 ensemble members</a:t>
            </a:r>
          </a:p>
          <a:p>
            <a:pPr marL="448650" lvl="4" indent="-241200">
              <a:spcBef>
                <a:spcPts val="600"/>
              </a:spcBef>
              <a:defRPr sz="2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Last for 13 months</a:t>
            </a:r>
          </a:p>
        </p:txBody>
      </p:sp>
      <p:sp>
        <p:nvSpPr>
          <p:cNvPr id="258" name="Line"/>
          <p:cNvSpPr/>
          <p:nvPr/>
        </p:nvSpPr>
        <p:spPr>
          <a:xfrm flipV="1">
            <a:off x="236172" y="4556571"/>
            <a:ext cx="8221449" cy="763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35" name="(Bentsen et al., 2013)">
            <a:extLst>
              <a:ext uri="{FF2B5EF4-FFF2-40B4-BE49-F238E27FC236}">
                <a16:creationId xmlns:a16="http://schemas.microsoft.com/office/drawing/2014/main" id="{6E6AA60D-841A-CA4B-A18B-22A4271FED1A}"/>
              </a:ext>
            </a:extLst>
          </p:cNvPr>
          <p:cNvSpPr txBox="1"/>
          <p:nvPr/>
        </p:nvSpPr>
        <p:spPr>
          <a:xfrm>
            <a:off x="6907764" y="6451976"/>
            <a:ext cx="2236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432FF"/>
                </a:solidFill>
              </a:rPr>
              <a:t>(</a:t>
            </a:r>
            <a:r>
              <a:rPr lang="nb-NO" i="1" dirty="0">
                <a:solidFill>
                  <a:srgbClr val="0432FF"/>
                </a:solidFill>
              </a:rPr>
              <a:t>Wang et al., in </a:t>
            </a:r>
            <a:r>
              <a:rPr lang="en-GB" i="1" dirty="0">
                <a:solidFill>
                  <a:srgbClr val="0432FF"/>
                </a:solidFill>
              </a:rPr>
              <a:t>prep</a:t>
            </a:r>
            <a:r>
              <a:rPr dirty="0">
                <a:solidFill>
                  <a:srgbClr val="0432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467688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4" grpId="0"/>
      <p:bldP spid="34" grpId="0" animBg="1"/>
      <p:bldP spid="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rrelation and RMSE"/>
          <p:cNvSpPr txBox="1">
            <a:spLocks noGrp="1"/>
          </p:cNvSpPr>
          <p:nvPr>
            <p:ph type="title"/>
          </p:nvPr>
        </p:nvSpPr>
        <p:spPr>
          <a:xfrm>
            <a:off x="540068" y="444999"/>
            <a:ext cx="8064001" cy="492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/>
              <a:t>Seasonal predictions for SST</a:t>
            </a:r>
            <a:endParaRPr sz="2800" b="1" dirty="0"/>
          </a:p>
        </p:txBody>
      </p:sp>
      <p:pic>
        <p:nvPicPr>
          <p:cNvPr id="295" name="nmme_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" y="1493501"/>
            <a:ext cx="4643767" cy="3474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nmme_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71" y="1493502"/>
            <a:ext cx="4643766" cy="347455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81776" y="4904322"/>
            <a:ext cx="8580583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/>
              <a:t>Skilful as NMME in the tropical Pacific (due to initialisation).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Skilful in the Iceland basin and western tropical Atlantic (due to both initialisation and global warming trend).</a:t>
            </a:r>
          </a:p>
        </p:txBody>
      </p:sp>
      <p:sp>
        <p:nvSpPr>
          <p:cNvPr id="16" name="(Bentsen et al., 2013)"/>
          <p:cNvSpPr txBox="1"/>
          <p:nvPr/>
        </p:nvSpPr>
        <p:spPr>
          <a:xfrm>
            <a:off x="6907764" y="6451976"/>
            <a:ext cx="2236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432FF"/>
                </a:solidFill>
              </a:rPr>
              <a:t>(</a:t>
            </a:r>
            <a:r>
              <a:rPr lang="nb-NO" i="1" dirty="0">
                <a:solidFill>
                  <a:srgbClr val="0432FF"/>
                </a:solidFill>
              </a:rPr>
              <a:t>Wang et al., in </a:t>
            </a:r>
            <a:r>
              <a:rPr lang="en-GB" i="1" dirty="0">
                <a:solidFill>
                  <a:srgbClr val="0432FF"/>
                </a:solidFill>
              </a:rPr>
              <a:t>prep</a:t>
            </a:r>
            <a:r>
              <a:rPr dirty="0">
                <a:solidFill>
                  <a:srgbClr val="0432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28723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orrelation and RMSE"/>
          <p:cNvSpPr txBox="1">
            <a:spLocks noGrp="1"/>
          </p:cNvSpPr>
          <p:nvPr>
            <p:ph type="title"/>
          </p:nvPr>
        </p:nvSpPr>
        <p:spPr>
          <a:xfrm>
            <a:off x="540068" y="444999"/>
            <a:ext cx="8064001" cy="492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/>
              <a:t>Seasonal predictions for SST</a:t>
            </a:r>
            <a:endParaRPr sz="2800" b="1" dirty="0"/>
          </a:p>
        </p:txBody>
      </p:sp>
      <p:pic>
        <p:nvPicPr>
          <p:cNvPr id="12" name="nmme_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1"/>
          <a:stretch/>
        </p:blipFill>
        <p:spPr>
          <a:xfrm>
            <a:off x="1370567" y="1149931"/>
            <a:ext cx="5907562" cy="37062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81776" y="4891963"/>
            <a:ext cx="8580583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dirty="0" err="1"/>
              <a:t>NorCPM</a:t>
            </a:r>
            <a:r>
              <a:rPr lang="en-GB" sz="2000" dirty="0"/>
              <a:t> ranks in the SIMILAR or BEST bins in most region.</a:t>
            </a:r>
          </a:p>
          <a:p>
            <a:pPr marL="285750" lvl="4" indent="-285750">
              <a:buFont typeface="Arial"/>
              <a:buChar char="•"/>
            </a:pPr>
            <a:r>
              <a:rPr lang="en-GB" sz="2000" dirty="0" err="1">
                <a:solidFill>
                  <a:schemeClr val="tx1"/>
                </a:solidFill>
              </a:rPr>
              <a:t>NorCPM</a:t>
            </a:r>
            <a:r>
              <a:rPr lang="en-GB" sz="2000" dirty="0">
                <a:solidFill>
                  <a:schemeClr val="tx1"/>
                </a:solidFill>
              </a:rPr>
              <a:t> is among the best systems in the region extending from the Iceland Basin to the Barents Sea</a:t>
            </a:r>
            <a:r>
              <a:rPr lang="en-GB" sz="2000" dirty="0"/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6" name="(Bentsen et al., 2013)"/>
          <p:cNvSpPr txBox="1"/>
          <p:nvPr/>
        </p:nvSpPr>
        <p:spPr>
          <a:xfrm>
            <a:off x="6907764" y="6451976"/>
            <a:ext cx="2236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432FF"/>
                </a:solidFill>
              </a:rPr>
              <a:t>(</a:t>
            </a:r>
            <a:r>
              <a:rPr lang="nb-NO" i="1" dirty="0">
                <a:solidFill>
                  <a:srgbClr val="0432FF"/>
                </a:solidFill>
              </a:rPr>
              <a:t>Wang et al., in </a:t>
            </a:r>
            <a:r>
              <a:rPr lang="en-GB" i="1" dirty="0">
                <a:solidFill>
                  <a:srgbClr val="0432FF"/>
                </a:solidFill>
              </a:rPr>
              <a:t>prep</a:t>
            </a:r>
            <a:r>
              <a:rPr dirty="0">
                <a:solidFill>
                  <a:srgbClr val="0432FF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6C45-3110-BC40-8F02-59A764262DF9}"/>
              </a:ext>
            </a:extLst>
          </p:cNvPr>
          <p:cNvSpPr txBox="1"/>
          <p:nvPr/>
        </p:nvSpPr>
        <p:spPr>
          <a:xfrm>
            <a:off x="4262566" y="3771113"/>
            <a:ext cx="24960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Fisher Z-transformation </a:t>
            </a:r>
          </a:p>
        </p:txBody>
      </p:sp>
    </p:spTree>
    <p:extLst>
      <p:ext uri="{BB962C8B-B14F-4D97-AF65-F5344CB8AC3E}">
        <p14:creationId xmlns:p14="http://schemas.microsoft.com/office/powerpoint/2010/main" val="14887573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me evolutions of correlation and RMSE"/>
          <p:cNvSpPr txBox="1">
            <a:spLocks noGrp="1"/>
          </p:cNvSpPr>
          <p:nvPr>
            <p:ph type="title"/>
          </p:nvPr>
        </p:nvSpPr>
        <p:spPr>
          <a:xfrm>
            <a:off x="703895" y="414510"/>
            <a:ext cx="8064001" cy="492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dirty="0"/>
              <a:t>ENSO predictions (Nino 3.4 index)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999AA6-23C7-CA46-9FA2-01CDF081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7" y="1433386"/>
            <a:ext cx="4754559" cy="3855308"/>
          </a:xfrm>
          <a:prstGeom prst="rect">
            <a:avLst/>
          </a:prstGeom>
        </p:spPr>
      </p:pic>
      <p:sp>
        <p:nvSpPr>
          <p:cNvPr id="24" name="(Bentsen et al., 2013)">
            <a:extLst>
              <a:ext uri="{FF2B5EF4-FFF2-40B4-BE49-F238E27FC236}">
                <a16:creationId xmlns:a16="http://schemas.microsoft.com/office/drawing/2014/main" id="{094AE676-BA4C-9445-8C56-D4C0113BEBBE}"/>
              </a:ext>
            </a:extLst>
          </p:cNvPr>
          <p:cNvSpPr txBox="1"/>
          <p:nvPr/>
        </p:nvSpPr>
        <p:spPr>
          <a:xfrm>
            <a:off x="6907764" y="6451976"/>
            <a:ext cx="2236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/>
            </a:lvl1pPr>
          </a:lstStyle>
          <a:p>
            <a:r>
              <a:rPr dirty="0">
                <a:solidFill>
                  <a:srgbClr val="0432FF"/>
                </a:solidFill>
              </a:rPr>
              <a:t>(</a:t>
            </a:r>
            <a:r>
              <a:rPr lang="nb-NO" i="1" dirty="0">
                <a:solidFill>
                  <a:srgbClr val="0432FF"/>
                </a:solidFill>
              </a:rPr>
              <a:t>Wang et al., in </a:t>
            </a:r>
            <a:r>
              <a:rPr lang="en-GB" i="1" dirty="0">
                <a:solidFill>
                  <a:srgbClr val="0432FF"/>
                </a:solidFill>
              </a:rPr>
              <a:t>prep</a:t>
            </a:r>
            <a:r>
              <a:rPr dirty="0">
                <a:solidFill>
                  <a:srgbClr val="0432FF"/>
                </a:solidFill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028F72-F2C4-6441-B345-5821A4627D83}"/>
              </a:ext>
            </a:extLst>
          </p:cNvPr>
          <p:cNvSpPr txBox="1"/>
          <p:nvPr/>
        </p:nvSpPr>
        <p:spPr>
          <a:xfrm>
            <a:off x="234777" y="5631325"/>
            <a:ext cx="8674442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err="1">
                <a:sym typeface="Calibri"/>
              </a:rPr>
              <a:t>NorCPM</a:t>
            </a:r>
            <a:r>
              <a:rPr lang="en-US" sz="2000" dirty="0">
                <a:sym typeface="Calibri"/>
              </a:rPr>
              <a:t> is skillful and generally in the range of the NMME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000" b="1" dirty="0"/>
              <a:t>May skill drop</a:t>
            </a:r>
            <a:r>
              <a:rPr lang="en-GB" sz="2000" dirty="0"/>
              <a:t>: model deficiencies in thermocline and </a:t>
            </a:r>
            <a:r>
              <a:rPr lang="en-GB" sz="2000" dirty="0" err="1"/>
              <a:t>Bjeknes</a:t>
            </a:r>
            <a:r>
              <a:rPr lang="en-GB" sz="2000" dirty="0"/>
              <a:t> feedbacks.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3C5EA-E80C-A34B-9075-AF7E37B8C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4" y="1014250"/>
            <a:ext cx="3260318" cy="2275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EB649-05E5-0E48-915B-5F07DE588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64" y="3325946"/>
            <a:ext cx="3260318" cy="22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jerknes_PPT">
  <a:themeElements>
    <a:clrScheme name="Bjerknes_PPT">
      <a:dk1>
        <a:srgbClr val="000000"/>
      </a:dk1>
      <a:lt1>
        <a:srgbClr val="CED0D3"/>
      </a:lt1>
      <a:dk2>
        <a:srgbClr val="A7A7A7"/>
      </a:dk2>
      <a:lt2>
        <a:srgbClr val="535353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0000FF"/>
      </a:hlink>
      <a:folHlink>
        <a:srgbClr val="FF00FF"/>
      </a:folHlink>
    </a:clrScheme>
    <a:fontScheme name="Bjerknes_PP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jerknes_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jerknes_PPT">
  <a:themeElements>
    <a:clrScheme name="Bjerknes_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194"/>
      </a:accent1>
      <a:accent2>
        <a:srgbClr val="8FC8FC"/>
      </a:accent2>
      <a:accent3>
        <a:srgbClr val="30A1A5"/>
      </a:accent3>
      <a:accent4>
        <a:srgbClr val="30302F"/>
      </a:accent4>
      <a:accent5>
        <a:srgbClr val="810048"/>
      </a:accent5>
      <a:accent6>
        <a:srgbClr val="CA0045"/>
      </a:accent6>
      <a:hlink>
        <a:srgbClr val="0000FF"/>
      </a:hlink>
      <a:folHlink>
        <a:srgbClr val="FF00FF"/>
      </a:folHlink>
    </a:clrScheme>
    <a:fontScheme name="Bjerknes_PP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jerknes_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791</Words>
  <Application>Microsoft Macintosh PowerPoint</Application>
  <PresentationFormat>On-screen Show (4:3)</PresentationFormat>
  <Paragraphs>141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DejaVu Sans</vt:lpstr>
      <vt:lpstr>Arial</vt:lpstr>
      <vt:lpstr>Calibri</vt:lpstr>
      <vt:lpstr>Helvetica</vt:lpstr>
      <vt:lpstr>Bjerknes_PPT</vt:lpstr>
      <vt:lpstr>Development and current S2D prediction skill of the Norwegian Climate Prediction Model (NorCPM)</vt:lpstr>
      <vt:lpstr>PowerPoint Presentation</vt:lpstr>
      <vt:lpstr>PowerPoint Presentation</vt:lpstr>
      <vt:lpstr>PowerPoint Presentation</vt:lpstr>
      <vt:lpstr>PowerPoint Presentation</vt:lpstr>
      <vt:lpstr>Experimental design of seasonal predictions</vt:lpstr>
      <vt:lpstr>Seasonal predictions for SST</vt:lpstr>
      <vt:lpstr>Seasonal predictions for SST</vt:lpstr>
      <vt:lpstr>ENSO predictions (Nino 3.4 index)</vt:lpstr>
      <vt:lpstr>Seasonal predictions for Barents sea ice extent</vt:lpstr>
      <vt:lpstr>Decadal predictions initialised by SST and T/S </vt:lpstr>
      <vt:lpstr>Summay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seasonal prediction skill of Norwegian Climate Prediction Model</dc:title>
  <cp:lastModifiedBy>Yiguo Wang</cp:lastModifiedBy>
  <cp:revision>903</cp:revision>
  <cp:lastPrinted>2018-01-24T20:14:28Z</cp:lastPrinted>
  <dcterms:modified xsi:type="dcterms:W3CDTF">2018-09-18T15:28:15Z</dcterms:modified>
</cp:coreProperties>
</file>