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Old Standard TT" panose="020B0604020202020204" charset="0"/>
      <p:regular r:id="rId28"/>
      <p:bold r:id="rId29"/>
      <p: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58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cs.archiv.subkultur@gmail.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4fb5bdccb8_1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4fb5bdccb8_1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fb5bdccb8_1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fb5bdccb8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9400" lvl="0" indent="-279400" algn="l" rtl="0">
              <a:lnSpc>
                <a:spcPct val="135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4fb5bdccb8_1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4fb5bdccb8_1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fb5bdccb8_1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fb5bdccb8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fb5bdccb8_1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fb5bdccb8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fd109ada6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fd109ada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fb5bdccb8_1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fb5bdccb8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9400" lvl="0" indent="-279400" algn="l" rtl="0">
              <a:lnSpc>
                <a:spcPct val="135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fb5bdccb8_1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fb5bdccb8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fb5bdccb8_1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fb5bdccb8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fb5bdccb8_1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fb5bdccb8_1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fb5bdccb8_1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fb5bdccb8_1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fb5bdccb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fb5bdccb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9400" lvl="0" indent="-279400" algn="l" rtl="0">
              <a:lnSpc>
                <a:spcPct val="135000"/>
              </a:lnSpc>
              <a:spcBef>
                <a:spcPts val="0"/>
              </a:spcBef>
              <a:spcAft>
                <a:spcPts val="0"/>
              </a:spcAft>
              <a:buNone/>
            </a:pPr>
            <a:r>
              <a:rPr lang="en"/>
              <a:t>convergence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fb5bdccb8_1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fb5bdccb8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fb5bdccb8_1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fb5bdccb8_1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fb5bdccb8_1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fb5bdccb8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fb5bdccb8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fb5bdccb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03752257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03752257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miroslav.michela@ff.cuni.cz, </a:t>
            </a:r>
            <a:r>
              <a:rPr lang="en" u="sng">
                <a:solidFill>
                  <a:schemeClr val="hlink"/>
                </a:solidFill>
                <a:hlinkClick r:id="rId3"/>
              </a:rPr>
              <a:t>cs.archiv.subkultur@gmail.com</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03752257e_0_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03752257e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fb5bdccb8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fb5bdccb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79400" lvl="0" indent="-279400" algn="l" rtl="0">
              <a:lnSpc>
                <a:spcPct val="200000"/>
              </a:lnSpc>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fb5bdccb8_1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fb5bdccb8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chemeClr val="dk1"/>
                </a:solidFill>
                <a:latin typeface="Old Standard TT"/>
                <a:ea typeface="Old Standard TT"/>
                <a:cs typeface="Old Standard TT"/>
                <a:sym typeface="Old Standard TT"/>
              </a:rPr>
              <a:t>Pirmais pēcstaļina 60-to samizdats PSRS  - 5 Nobela prēmijas laureāti (Suetov 1992:7).</a:t>
            </a:r>
            <a:endParaRPr sz="1400">
              <a:solidFill>
                <a:schemeClr val="dk1"/>
              </a:solidFill>
              <a:latin typeface="Old Standard TT"/>
              <a:ea typeface="Old Standard TT"/>
              <a:cs typeface="Old Standard TT"/>
              <a:sym typeface="Old Standard TT"/>
            </a:endParaRPr>
          </a:p>
          <a:p>
            <a:pPr marL="0" lvl="0" indent="0" algn="l" rtl="0">
              <a:spcBef>
                <a:spcPts val="1200"/>
              </a:spcBef>
              <a:spcAft>
                <a:spcPts val="1200"/>
              </a:spcAft>
              <a:buNone/>
            </a:pPr>
            <a:r>
              <a:rPr lang="en" sz="1400">
                <a:solidFill>
                  <a:schemeClr val="dk1"/>
                </a:solidFill>
                <a:latin typeface="Old Standard TT"/>
                <a:ea typeface="Old Standard TT"/>
                <a:cs typeface="Old Standard TT"/>
                <a:sym typeface="Old Standard TT"/>
              </a:rPr>
              <a:t>“1982-86 годы наиболее сильных репрессий против самиздатчиков.” (Suetov 1992:19)</a:t>
            </a:r>
            <a:endParaRPr sz="1400">
              <a:solidFill>
                <a:schemeClr val="dk1"/>
              </a:solidFill>
              <a:latin typeface="Old Standard TT"/>
              <a:ea typeface="Old Standard TT"/>
              <a:cs typeface="Old Standard TT"/>
              <a:sym typeface="Old Standard T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03752257e_0_8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03752257e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ОРГАН БЭКО	Rīga, Bolderāja	1981 ?	1983</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STIEPLE	Rīga	1984 ?	1989</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ОТ ВИНТА	Rīga	1987	1991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СПИДЪ	Rīga	1988	1989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МАЛАЯ ЗЕМЛЯ	Rīga, Bolderāja	1989	1992 vismaz</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Авось	Rīga, Bolderāja, Ventspils	1990	1991</a:t>
            </a:r>
            <a:endParaRPr>
              <a:solidFill>
                <a:schemeClr val="dk1"/>
              </a:solidFill>
            </a:endParaRPr>
          </a:p>
          <a:p>
            <a:pPr marL="0" lvl="0" indent="0" algn="l" rtl="0">
              <a:spcBef>
                <a:spcPts val="0"/>
              </a:spcBef>
              <a:spcAft>
                <a:spcPts val="0"/>
              </a:spcAft>
              <a:buNone/>
            </a:pPr>
            <a:r>
              <a:rPr lang="en">
                <a:solidFill>
                  <a:schemeClr val="dk1"/>
                </a:solidFill>
              </a:rPr>
              <a:t>ИБО	Rīga	1989 ?	1991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fb5bdccb8_1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fb5bdccb8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fb5bdccb8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fb5bdccb8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fb5bdccb8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fb5bdccb8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fb5bdccb8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fb5bdccb8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"болдерайская музыкальная мафия"</a:t>
            </a:r>
            <a:endParaRPr/>
          </a:p>
          <a:p>
            <a:pPr marL="0" lvl="0" indent="0" algn="l" rtl="0">
              <a:spcBef>
                <a:spcPts val="0"/>
              </a:spcBef>
              <a:spcAft>
                <a:spcPts val="0"/>
              </a:spcAft>
              <a:buNone/>
            </a:pPr>
            <a:r>
              <a:rPr lang="en"/>
              <a:t> болдерайском рок–н–ролле.</a:t>
            </a:r>
            <a:endParaRPr/>
          </a:p>
          <a:p>
            <a:pPr marL="0" lvl="0" indent="0" algn="l" rtl="0">
              <a:spcBef>
                <a:spcPts val="0"/>
              </a:spcBef>
              <a:spcAft>
                <a:spcPts val="0"/>
              </a:spcAft>
              <a:buNone/>
            </a:pPr>
            <a:r>
              <a:rPr lang="en"/>
              <a:t>“Тогда, в 80–х, была рок–н–ролльная Болдерая, был Усть–Двинск... Все группы там базировались то при школах, то при танцплощадках, клубах. Существовала какая–то своя варка, своя тусовка. Будучи отдаленными от центра Риги,” // Рок-группа «Карманные деньги», http://ingibit.rigalink.lv/rockpower/kar_den/, sk. 2018.11.30., Игорь Мейден</a:t>
            </a:r>
            <a:endParaRPr/>
          </a:p>
          <a:p>
            <a:pPr marL="0" lvl="0" indent="0" algn="l" rtl="0">
              <a:spcBef>
                <a:spcPts val="0"/>
              </a:spcBef>
              <a:spcAft>
                <a:spcPts val="0"/>
              </a:spcAft>
              <a:buNone/>
            </a:pPr>
            <a:r>
              <a:rPr lang="en"/>
              <a:t> «Болдерайского вторжения», “Болдерайское вторжение” </a:t>
            </a:r>
            <a:endParaRPr/>
          </a:p>
          <a:p>
            <a:pPr marL="0" lvl="0" indent="0" algn="l" rtl="0">
              <a:spcBef>
                <a:spcPts val="0"/>
              </a:spcBef>
              <a:spcAft>
                <a:spcPts val="0"/>
              </a:spcAft>
              <a:buNone/>
            </a:pPr>
            <a:r>
              <a:rPr lang="en"/>
              <a:t>Поезд Ушёл, Карт Бланш, Спецбригада,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1;p2"/>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12" name="Google Shape;12;p2"/>
          <p:cNvSpPr txBox="1">
            <a:spLocks noGrp="1"/>
          </p:cNvSpPr>
          <p:nvPr>
            <p:ph type="ctr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a:endParaRPr/>
          </a:p>
        </p:txBody>
      </p:sp>
      <p:sp>
        <p:nvSpPr>
          <p:cNvPr id="13" name="Google Shape;13;p2"/>
          <p:cNvSpPr txBox="1">
            <a:spLocks noGrp="1"/>
          </p:cNvSpPr>
          <p:nvPr>
            <p:ph type="subTitle" idx="1"/>
          </p:nvPr>
        </p:nvSpPr>
        <p:spPr>
          <a:xfrm>
            <a:off x="512700" y="3840639"/>
            <a:ext cx="8118600" cy="7875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039650"/>
            <a:ext cx="8520600" cy="2106300"/>
          </a:xfrm>
          <a:prstGeom prst="rect">
            <a:avLst/>
          </a:prstGeom>
        </p:spPr>
        <p:txBody>
          <a:bodyPr spcFirstLastPara="1" wrap="square" lIns="91425" tIns="91425" rIns="91425" bIns="91425" anchor="b"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w="28575" cap="flat" cmpd="sng">
            <a:solidFill>
              <a:schemeClr val="lt2"/>
            </a:solidFill>
            <a:prstDash val="solid"/>
            <a:round/>
            <a:headEnd type="none" w="sm" len="sm"/>
            <a:tailEnd type="none" w="sm" len="sm"/>
          </a:ln>
        </p:spPr>
      </p:cxnSp>
      <p:sp>
        <p:nvSpPr>
          <p:cNvPr id="17" name="Google Shape;17;p3"/>
          <p:cNvSpPr txBox="1">
            <a:spLocks noGrp="1"/>
          </p:cNvSpPr>
          <p:nvPr>
            <p:ph type="title"/>
          </p:nvPr>
        </p:nvSpPr>
        <p:spPr>
          <a:xfrm>
            <a:off x="512700" y="1893300"/>
            <a:ext cx="8118600" cy="1522800"/>
          </a:xfrm>
          <a:prstGeom prst="rect">
            <a:avLst/>
          </a:prstGeom>
        </p:spPr>
        <p:txBody>
          <a:bodyPr spcFirstLastPara="1" wrap="square" lIns="91425" tIns="91425" rIns="91425" bIns="91425" anchor="b" anchorCtr="0"/>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71600"/>
            <a:ext cx="8520600" cy="3397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71675"/>
            <a:ext cx="3999900" cy="3397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6864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265500" y="1382350"/>
            <a:ext cx="4045200" cy="1333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a:endParaRPr/>
          </a:p>
        </p:txBody>
      </p:sp>
      <p:sp>
        <p:nvSpPr>
          <p:cNvPr id="43" name="Google Shape;43;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1600"/>
              </a:spcBef>
              <a:spcAft>
                <a:spcPts val="0"/>
              </a:spcAft>
              <a:buClr>
                <a:schemeClr val="accent1"/>
              </a:buClr>
              <a:buSzPts val="1400"/>
              <a:buChar char="○"/>
              <a:defRPr>
                <a:solidFill>
                  <a:schemeClr val="accent1"/>
                </a:solidFill>
              </a:defRPr>
            </a:lvl2pPr>
            <a:lvl3pPr marL="1371600" lvl="2" indent="-317500">
              <a:spcBef>
                <a:spcPts val="1600"/>
              </a:spcBef>
              <a:spcAft>
                <a:spcPts val="0"/>
              </a:spcAft>
              <a:buClr>
                <a:schemeClr val="accent1"/>
              </a:buClr>
              <a:buSzPts val="1400"/>
              <a:buChar char="■"/>
              <a:defRPr>
                <a:solidFill>
                  <a:schemeClr val="accent1"/>
                </a:solidFill>
              </a:defRPr>
            </a:lvl3pPr>
            <a:lvl4pPr marL="1828800" lvl="3" indent="-317500">
              <a:spcBef>
                <a:spcPts val="1600"/>
              </a:spcBef>
              <a:spcAft>
                <a:spcPts val="0"/>
              </a:spcAft>
              <a:buClr>
                <a:schemeClr val="accent1"/>
              </a:buClr>
              <a:buSzPts val="1400"/>
              <a:buChar char="●"/>
              <a:defRPr>
                <a:solidFill>
                  <a:schemeClr val="accent1"/>
                </a:solidFill>
              </a:defRPr>
            </a:lvl4pPr>
            <a:lvl5pPr marL="2286000" lvl="4" indent="-317500">
              <a:spcBef>
                <a:spcPts val="1600"/>
              </a:spcBef>
              <a:spcAft>
                <a:spcPts val="0"/>
              </a:spcAft>
              <a:buClr>
                <a:schemeClr val="accent1"/>
              </a:buClr>
              <a:buSzPts val="1400"/>
              <a:buChar char="○"/>
              <a:defRPr>
                <a:solidFill>
                  <a:schemeClr val="accent1"/>
                </a:solidFill>
              </a:defRPr>
            </a:lvl5pPr>
            <a:lvl6pPr marL="2743200" lvl="5" indent="-317500">
              <a:spcBef>
                <a:spcPts val="1600"/>
              </a:spcBef>
              <a:spcAft>
                <a:spcPts val="0"/>
              </a:spcAft>
              <a:buClr>
                <a:schemeClr val="accent1"/>
              </a:buClr>
              <a:buSzPts val="1400"/>
              <a:buChar char="■"/>
              <a:defRPr>
                <a:solidFill>
                  <a:schemeClr val="accent1"/>
                </a:solidFill>
              </a:defRPr>
            </a:lvl6pPr>
            <a:lvl7pPr marL="3200400" lvl="6" indent="-317500">
              <a:spcBef>
                <a:spcPts val="1600"/>
              </a:spcBef>
              <a:spcAft>
                <a:spcPts val="0"/>
              </a:spcAft>
              <a:buClr>
                <a:schemeClr val="accent1"/>
              </a:buClr>
              <a:buSzPts val="1400"/>
              <a:buChar char="●"/>
              <a:defRPr>
                <a:solidFill>
                  <a:schemeClr val="accent1"/>
                </a:solidFill>
              </a:defRPr>
            </a:lvl7pPr>
            <a:lvl8pPr marL="3657600" lvl="7" indent="-317500">
              <a:spcBef>
                <a:spcPts val="1600"/>
              </a:spcBef>
              <a:spcAft>
                <a:spcPts val="0"/>
              </a:spcAft>
              <a:buClr>
                <a:schemeClr val="accent1"/>
              </a:buClr>
              <a:buSzPts val="1400"/>
              <a:buChar char="○"/>
              <a:defRPr>
                <a:solidFill>
                  <a:schemeClr val="accent1"/>
                </a:solidFill>
              </a:defRPr>
            </a:lvl8pPr>
            <a:lvl9pPr marL="4114800" lvl="8" indent="-317500">
              <a:spcBef>
                <a:spcPts val="1600"/>
              </a:spcBef>
              <a:spcAft>
                <a:spcPts val="1600"/>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1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71600"/>
            <a:ext cx="8520600" cy="339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u-lv.academia.edu/J%C4%81nisDaugavieti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Janis.Daugavietis@gmail.com"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filial.shpl.ru/sam/samizdat_index.htm" TargetMode="External"/><Relationship Id="rId3" Type="http://schemas.openxmlformats.org/officeDocument/2006/relationships/hyperlink" Target="https://en.wikipedia.org/wiki/Leningrad_Rock_Club" TargetMode="External"/><Relationship Id="rId7" Type="http://schemas.openxmlformats.org/officeDocument/2006/relationships/hyperlink" Target="https://doi.org/10.7256/2409-8744.2015.5.15280"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facebook.com/groups/319728301558684/" TargetMode="External"/><Relationship Id="rId5" Type="http://schemas.openxmlformats.org/officeDocument/2006/relationships/hyperlink" Target="http://www.fedy-diary.ru/Gold/kontr/49.htm" TargetMode="External"/><Relationship Id="rId4" Type="http://schemas.openxmlformats.org/officeDocument/2006/relationships/hyperlink" Target="https://rockclubriga.bandcamp.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lulfmi.lv/en/"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mailto:Janis.Daugavietis@lulfmi.lv" TargetMode="External"/><Relationship Id="rId4" Type="http://schemas.openxmlformats.org/officeDocument/2006/relationships/hyperlink" Target="https://lu-lv.academia.edu/J%C4%81nisDaugavietis"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rockclubriga.bandcamp.com/track/--323" TargetMode="External"/><Relationship Id="rId13" Type="http://schemas.openxmlformats.org/officeDocument/2006/relationships/hyperlink" Target="https://rockclubriga.bandcamp.com/track/--314" TargetMode="External"/><Relationship Id="rId18" Type="http://schemas.openxmlformats.org/officeDocument/2006/relationships/hyperlink" Target="https://www.youtube.com/watch?v=gxcsV_owHiQ" TargetMode="External"/><Relationship Id="rId3" Type="http://schemas.openxmlformats.org/officeDocument/2006/relationships/hyperlink" Target="https://rockclubriga.bandcamp.com/track/--167" TargetMode="External"/><Relationship Id="rId21" Type="http://schemas.openxmlformats.org/officeDocument/2006/relationships/hyperlink" Target="https://www.youtube.com/watch?v=2bpmlMoIb7g" TargetMode="External"/><Relationship Id="rId7" Type="http://schemas.openxmlformats.org/officeDocument/2006/relationships/hyperlink" Target="https://soundcloud.com/sumarokov/karl-hlamkin-besame-mucho" TargetMode="External"/><Relationship Id="rId12" Type="http://schemas.openxmlformats.org/officeDocument/2006/relationships/hyperlink" Target="https://rockclubriga.bandcamp.com/track/ko-jums-vajag-2" TargetMode="External"/><Relationship Id="rId17" Type="http://schemas.openxmlformats.org/officeDocument/2006/relationships/hyperlink" Target="https://www.youtube.com/watch?v=wSE2skPkpuo" TargetMode="External"/><Relationship Id="rId2" Type="http://schemas.openxmlformats.org/officeDocument/2006/relationships/notesSlide" Target="../notesSlides/notesSlide25.xml"/><Relationship Id="rId16" Type="http://schemas.openxmlformats.org/officeDocument/2006/relationships/hyperlink" Target="https://youtu.be/fC_iaz1SzkI" TargetMode="External"/><Relationship Id="rId20" Type="http://schemas.openxmlformats.org/officeDocument/2006/relationships/hyperlink" Target="https://www.youtube.com/watch?v=o5L2_ctfG6g" TargetMode="External"/><Relationship Id="rId1" Type="http://schemas.openxmlformats.org/officeDocument/2006/relationships/slideLayout" Target="../slideLayouts/slideLayout3.xml"/><Relationship Id="rId6" Type="http://schemas.openxmlformats.org/officeDocument/2006/relationships/hyperlink" Target="https://rockclubriga.bandcamp.com/track/--13" TargetMode="External"/><Relationship Id="rId11" Type="http://schemas.openxmlformats.org/officeDocument/2006/relationships/hyperlink" Target="https://rockclubriga.bandcamp.com/track/--458" TargetMode="External"/><Relationship Id="rId5" Type="http://schemas.openxmlformats.org/officeDocument/2006/relationships/hyperlink" Target="https://rockclubriga.bandcamp.com/track/--663" TargetMode="External"/><Relationship Id="rId15" Type="http://schemas.openxmlformats.org/officeDocument/2006/relationships/hyperlink" Target="https://rockclubriga.bandcamp.com/track/--526" TargetMode="External"/><Relationship Id="rId10" Type="http://schemas.openxmlformats.org/officeDocument/2006/relationships/hyperlink" Target="https://rockclubriga.bandcamp.com/track/--455" TargetMode="External"/><Relationship Id="rId19" Type="http://schemas.openxmlformats.org/officeDocument/2006/relationships/hyperlink" Target="https://www.youtube.com/watch?v=i3kZqb9hbhI" TargetMode="External"/><Relationship Id="rId4" Type="http://schemas.openxmlformats.org/officeDocument/2006/relationships/hyperlink" Target="https://rockclubriga.bandcamp.com/track/--6" TargetMode="External"/><Relationship Id="rId9" Type="http://schemas.openxmlformats.org/officeDocument/2006/relationships/hyperlink" Target="https://rockclubriga.bandcamp.com/track/--140" TargetMode="External"/><Relationship Id="rId14" Type="http://schemas.openxmlformats.org/officeDocument/2006/relationships/hyperlink" Target="https://rockclubriga.bandcamp.com/track/--588"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open?id=1xStfrt-tBciHRPO0V3sCRNsr_DcNXoNA"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vk.com/club71455498"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eningrad_Rock_Club"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498025" y="1791750"/>
            <a:ext cx="8200500" cy="14172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 sz="2200"/>
              <a:t>Jānis Daugavietis</a:t>
            </a:r>
            <a:br>
              <a:rPr lang="en" sz="2200"/>
            </a:br>
            <a:r>
              <a:rPr lang="en" sz="1300"/>
              <a:t>Researcher, Department of Theatre, Music and Cinema Art,</a:t>
            </a:r>
            <a:br>
              <a:rPr lang="en" sz="1300"/>
            </a:br>
            <a:r>
              <a:rPr lang="en" sz="1300"/>
              <a:t>Institute of Literature, Folklore and Art - University of Latvia</a:t>
            </a:r>
            <a:br>
              <a:rPr lang="en" sz="1300"/>
            </a:br>
            <a:r>
              <a:rPr lang="en" sz="1400"/>
              <a:t>Tornis records</a:t>
            </a:r>
            <a:endParaRPr sz="1400"/>
          </a:p>
        </p:txBody>
      </p:sp>
      <p:sp>
        <p:nvSpPr>
          <p:cNvPr id="60" name="Google Shape;60;p13"/>
          <p:cNvSpPr txBox="1">
            <a:spLocks noGrp="1"/>
          </p:cNvSpPr>
          <p:nvPr>
            <p:ph type="ctrTitle" idx="4294967295"/>
          </p:nvPr>
        </p:nvSpPr>
        <p:spPr>
          <a:xfrm>
            <a:off x="256650" y="433200"/>
            <a:ext cx="8630700" cy="114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Late soviet Bolderāja (Rīga) fanzine scene and it’s (dis)attachment to the places and communities</a:t>
            </a:r>
            <a:endParaRPr b="1"/>
          </a:p>
        </p:txBody>
      </p:sp>
      <p:sp>
        <p:nvSpPr>
          <p:cNvPr id="61" name="Google Shape;61;p13"/>
          <p:cNvSpPr txBox="1">
            <a:spLocks noGrp="1"/>
          </p:cNvSpPr>
          <p:nvPr>
            <p:ph type="subTitle" idx="4294967295"/>
          </p:nvPr>
        </p:nvSpPr>
        <p:spPr>
          <a:xfrm>
            <a:off x="144025" y="3155725"/>
            <a:ext cx="8908500" cy="67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500" b="1"/>
              <a:t>Building the Scenes? Fan/zines in Central Eastern and South Eastern Europe before and after the Fall of Berlin Wall</a:t>
            </a:r>
            <a:r>
              <a:rPr lang="en" sz="1500"/>
              <a:t> // Prague, 22. – 23. 2. 2019</a:t>
            </a:r>
            <a:endParaRPr sz="1500"/>
          </a:p>
        </p:txBody>
      </p:sp>
      <p:pic>
        <p:nvPicPr>
          <p:cNvPr id="62" name="Google Shape;62;p13"/>
          <p:cNvPicPr preferRelativeResize="0"/>
          <p:nvPr/>
        </p:nvPicPr>
        <p:blipFill>
          <a:blip r:embed="rId3">
            <a:alphaModFix/>
          </a:blip>
          <a:stretch>
            <a:fillRect/>
          </a:stretch>
        </p:blipFill>
        <p:spPr>
          <a:xfrm>
            <a:off x="8373492" y="4339120"/>
            <a:ext cx="713604" cy="679200"/>
          </a:xfrm>
          <a:prstGeom prst="rect">
            <a:avLst/>
          </a:prstGeom>
          <a:noFill/>
          <a:ln>
            <a:noFill/>
          </a:ln>
        </p:spPr>
      </p:pic>
      <p:pic>
        <p:nvPicPr>
          <p:cNvPr id="63" name="Google Shape;63;p13"/>
          <p:cNvPicPr preferRelativeResize="0"/>
          <p:nvPr/>
        </p:nvPicPr>
        <p:blipFill>
          <a:blip r:embed="rId4">
            <a:alphaModFix/>
          </a:blip>
          <a:stretch>
            <a:fillRect/>
          </a:stretch>
        </p:blipFill>
        <p:spPr>
          <a:xfrm>
            <a:off x="152502" y="4431007"/>
            <a:ext cx="1230751" cy="496275"/>
          </a:xfrm>
          <a:prstGeom prst="rect">
            <a:avLst/>
          </a:prstGeom>
          <a:noFill/>
          <a:ln>
            <a:noFill/>
          </a:ln>
        </p:spPr>
      </p:pic>
      <p:sp>
        <p:nvSpPr>
          <p:cNvPr id="64" name="Google Shape;64;p13"/>
          <p:cNvSpPr txBox="1"/>
          <p:nvPr/>
        </p:nvSpPr>
        <p:spPr>
          <a:xfrm>
            <a:off x="1593121" y="4405568"/>
            <a:ext cx="6624000" cy="54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ld Standard TT"/>
                <a:ea typeface="Old Standard TT"/>
                <a:cs typeface="Old Standard TT"/>
                <a:sym typeface="Old Standard TT"/>
              </a:rPr>
              <a:t>Project grant: “Living Next to the Port: Eco-Narratives, Local Histories and Environmental Activism in the Daugava Delta.” Funded by Latvian Council of Science. ID: lzp-2018/1-0446.</a:t>
            </a:r>
            <a:endParaRPr>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578250" y="6387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DATA: two volumes of ОТ ВИНТА </a:t>
            </a:r>
            <a:r>
              <a:rPr lang="en"/>
              <a:t>(1987)</a:t>
            </a:r>
            <a:endParaRPr/>
          </a:p>
        </p:txBody>
      </p:sp>
      <p:sp>
        <p:nvSpPr>
          <p:cNvPr id="120" name="Google Shape;120;p22"/>
          <p:cNvSpPr txBox="1">
            <a:spLocks noGrp="1"/>
          </p:cNvSpPr>
          <p:nvPr>
            <p:ph type="body" idx="1"/>
          </p:nvPr>
        </p:nvSpPr>
        <p:spPr>
          <a:xfrm>
            <a:off x="1405650" y="4607100"/>
            <a:ext cx="7478700" cy="32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Nr. 3, A5, b/w, 122 pages 	     Nr. 4, A5, b/w, 77 pages</a:t>
            </a:r>
            <a:endParaRPr/>
          </a:p>
          <a:p>
            <a:pPr marL="0" lvl="0" indent="0" algn="l" rtl="0">
              <a:lnSpc>
                <a:spcPct val="100000"/>
              </a:lnSpc>
              <a:spcBef>
                <a:spcPts val="1200"/>
              </a:spcBef>
              <a:spcAft>
                <a:spcPts val="0"/>
              </a:spcAft>
              <a:buNone/>
            </a:pPr>
            <a:endParaRPr/>
          </a:p>
          <a:p>
            <a:pPr marL="0" lvl="0" indent="0" algn="l" rtl="0">
              <a:lnSpc>
                <a:spcPct val="100000"/>
              </a:lnSpc>
              <a:spcBef>
                <a:spcPts val="1200"/>
              </a:spcBef>
              <a:spcAft>
                <a:spcPts val="0"/>
              </a:spcAft>
              <a:buNone/>
            </a:pPr>
            <a:r>
              <a:rPr lang="en"/>
              <a:t>Ccc</a:t>
            </a:r>
            <a:endParaRPr/>
          </a:p>
          <a:p>
            <a:pPr marL="0" lvl="0" indent="0" algn="l" rtl="0">
              <a:lnSpc>
                <a:spcPct val="100000"/>
              </a:lnSpc>
              <a:spcBef>
                <a:spcPts val="1200"/>
              </a:spcBef>
              <a:spcAft>
                <a:spcPts val="1200"/>
              </a:spcAft>
              <a:buNone/>
            </a:pPr>
            <a:endParaRPr/>
          </a:p>
        </p:txBody>
      </p:sp>
      <p:pic>
        <p:nvPicPr>
          <p:cNvPr id="121" name="Google Shape;121;p22"/>
          <p:cNvPicPr preferRelativeResize="0"/>
          <p:nvPr/>
        </p:nvPicPr>
        <p:blipFill>
          <a:blip r:embed="rId3">
            <a:alphaModFix/>
          </a:blip>
          <a:stretch>
            <a:fillRect/>
          </a:stretch>
        </p:blipFill>
        <p:spPr>
          <a:xfrm>
            <a:off x="1405650" y="797052"/>
            <a:ext cx="2719602" cy="3755352"/>
          </a:xfrm>
          <a:prstGeom prst="rect">
            <a:avLst/>
          </a:prstGeom>
          <a:noFill/>
          <a:ln>
            <a:noFill/>
          </a:ln>
        </p:spPr>
      </p:pic>
      <p:pic>
        <p:nvPicPr>
          <p:cNvPr id="122" name="Google Shape;122;p22"/>
          <p:cNvPicPr preferRelativeResize="0"/>
          <p:nvPr/>
        </p:nvPicPr>
        <p:blipFill>
          <a:blip r:embed="rId4">
            <a:alphaModFix/>
          </a:blip>
          <a:stretch>
            <a:fillRect/>
          </a:stretch>
        </p:blipFill>
        <p:spPr>
          <a:xfrm>
            <a:off x="4532496" y="842752"/>
            <a:ext cx="2425605" cy="37553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3"/>
          <p:cNvPicPr preferRelativeResize="0"/>
          <p:nvPr/>
        </p:nvPicPr>
        <p:blipFill>
          <a:blip r:embed="rId3">
            <a:alphaModFix/>
          </a:blip>
          <a:stretch>
            <a:fillRect/>
          </a:stretch>
        </p:blipFill>
        <p:spPr>
          <a:xfrm>
            <a:off x="970400" y="135276"/>
            <a:ext cx="7203200" cy="48021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774475" y="106225"/>
            <a:ext cx="7313104" cy="48754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969513" y="110000"/>
            <a:ext cx="7204979" cy="48033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6"/>
          <p:cNvPicPr preferRelativeResize="0"/>
          <p:nvPr/>
        </p:nvPicPr>
        <p:blipFill>
          <a:blip r:embed="rId3">
            <a:alphaModFix/>
          </a:blip>
          <a:stretch>
            <a:fillRect/>
          </a:stretch>
        </p:blipFill>
        <p:spPr>
          <a:xfrm>
            <a:off x="1074563" y="98825"/>
            <a:ext cx="3400750" cy="4838703"/>
          </a:xfrm>
          <a:prstGeom prst="rect">
            <a:avLst/>
          </a:prstGeom>
          <a:noFill/>
          <a:ln>
            <a:noFill/>
          </a:ln>
        </p:spPr>
      </p:pic>
      <p:pic>
        <p:nvPicPr>
          <p:cNvPr id="143" name="Google Shape;143;p26"/>
          <p:cNvPicPr preferRelativeResize="0"/>
          <p:nvPr/>
        </p:nvPicPr>
        <p:blipFill>
          <a:blip r:embed="rId4">
            <a:alphaModFix/>
          </a:blip>
          <a:stretch>
            <a:fillRect/>
          </a:stretch>
        </p:blipFill>
        <p:spPr>
          <a:xfrm>
            <a:off x="4627712" y="98825"/>
            <a:ext cx="3441723" cy="48387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7"/>
          <p:cNvSpPr txBox="1">
            <a:spLocks noGrp="1"/>
          </p:cNvSpPr>
          <p:nvPr>
            <p:ph type="body" idx="1"/>
          </p:nvPr>
        </p:nvSpPr>
        <p:spPr>
          <a:xfrm>
            <a:off x="571500" y="4607100"/>
            <a:ext cx="8312700" cy="32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en" sz="1600"/>
              <a:t>Velve, Nr.3, p.107			  Спецбригада, Nr.4, p.58		Цемент, Nr.4, p.67</a:t>
            </a:r>
            <a:endParaRPr sz="1600"/>
          </a:p>
        </p:txBody>
      </p:sp>
      <p:pic>
        <p:nvPicPr>
          <p:cNvPr id="149" name="Google Shape;149;p27"/>
          <p:cNvPicPr preferRelativeResize="0"/>
          <p:nvPr/>
        </p:nvPicPr>
        <p:blipFill>
          <a:blip r:embed="rId3">
            <a:alphaModFix/>
          </a:blip>
          <a:stretch>
            <a:fillRect/>
          </a:stretch>
        </p:blipFill>
        <p:spPr>
          <a:xfrm>
            <a:off x="235100" y="224810"/>
            <a:ext cx="3025053" cy="4313904"/>
          </a:xfrm>
          <a:prstGeom prst="rect">
            <a:avLst/>
          </a:prstGeom>
          <a:noFill/>
          <a:ln>
            <a:noFill/>
          </a:ln>
        </p:spPr>
      </p:pic>
      <p:pic>
        <p:nvPicPr>
          <p:cNvPr id="150" name="Google Shape;150;p27"/>
          <p:cNvPicPr preferRelativeResize="0"/>
          <p:nvPr/>
        </p:nvPicPr>
        <p:blipFill>
          <a:blip r:embed="rId4">
            <a:alphaModFix/>
          </a:blip>
          <a:stretch>
            <a:fillRect/>
          </a:stretch>
        </p:blipFill>
        <p:spPr>
          <a:xfrm>
            <a:off x="3338880" y="97375"/>
            <a:ext cx="2902245" cy="4509723"/>
          </a:xfrm>
          <a:prstGeom prst="rect">
            <a:avLst/>
          </a:prstGeom>
          <a:noFill/>
          <a:ln>
            <a:noFill/>
          </a:ln>
        </p:spPr>
      </p:pic>
      <p:pic>
        <p:nvPicPr>
          <p:cNvPr id="151" name="Google Shape;151;p27"/>
          <p:cNvPicPr preferRelativeResize="0"/>
          <p:nvPr/>
        </p:nvPicPr>
        <p:blipFill>
          <a:blip r:embed="rId5">
            <a:alphaModFix/>
          </a:blip>
          <a:stretch>
            <a:fillRect/>
          </a:stretch>
        </p:blipFill>
        <p:spPr>
          <a:xfrm>
            <a:off x="6319860" y="97375"/>
            <a:ext cx="2679539" cy="444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Methodology</a:t>
            </a:r>
            <a:endParaRPr sz="3300" b="1"/>
          </a:p>
        </p:txBody>
      </p:sp>
      <p:sp>
        <p:nvSpPr>
          <p:cNvPr id="157" name="Google Shape;157;p28"/>
          <p:cNvSpPr txBox="1">
            <a:spLocks noGrp="1"/>
          </p:cNvSpPr>
          <p:nvPr>
            <p:ph type="body" idx="1"/>
          </p:nvPr>
        </p:nvSpPr>
        <p:spPr>
          <a:xfrm>
            <a:off x="526100" y="1009225"/>
            <a:ext cx="8468400" cy="3559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t>Quantitative content analysis by close human reading.</a:t>
            </a:r>
            <a:endParaRPr sz="2000"/>
          </a:p>
          <a:p>
            <a:pPr marL="0" lvl="0" indent="0" algn="l" rtl="0">
              <a:lnSpc>
                <a:spcPct val="100000"/>
              </a:lnSpc>
              <a:spcBef>
                <a:spcPts val="1200"/>
              </a:spcBef>
              <a:spcAft>
                <a:spcPts val="0"/>
              </a:spcAft>
              <a:buNone/>
            </a:pPr>
            <a:r>
              <a:rPr lang="en" sz="2000"/>
              <a:t>Unit of analysis: an article.</a:t>
            </a:r>
            <a:endParaRPr sz="2000"/>
          </a:p>
          <a:p>
            <a:pPr marL="0" lvl="0" indent="0" algn="l" rtl="0">
              <a:lnSpc>
                <a:spcPct val="100000"/>
              </a:lnSpc>
              <a:spcBef>
                <a:spcPts val="1200"/>
              </a:spcBef>
              <a:spcAft>
                <a:spcPts val="0"/>
              </a:spcAft>
              <a:buNone/>
            </a:pPr>
            <a:r>
              <a:rPr lang="en" sz="2000"/>
              <a:t>Categories and codes:</a:t>
            </a:r>
            <a:endParaRPr sz="2000"/>
          </a:p>
          <a:p>
            <a:pPr marL="457200" lvl="0" indent="0" algn="l" rtl="0">
              <a:lnSpc>
                <a:spcPct val="100000"/>
              </a:lnSpc>
              <a:spcBef>
                <a:spcPts val="1200"/>
              </a:spcBef>
              <a:spcAft>
                <a:spcPts val="0"/>
              </a:spcAft>
              <a:buClr>
                <a:schemeClr val="dk1"/>
              </a:buClr>
              <a:buSzPts val="1100"/>
              <a:buFont typeface="Arial"/>
              <a:buNone/>
            </a:pPr>
            <a:r>
              <a:rPr lang="en" sz="2000" b="1"/>
              <a:t>Place of event</a:t>
            </a:r>
            <a:r>
              <a:rPr lang="en" sz="2000"/>
              <a:t> (also not mentioned but known / noticed)</a:t>
            </a:r>
            <a:br>
              <a:rPr lang="en" sz="2000"/>
            </a:br>
            <a:r>
              <a:rPr lang="en" sz="1600"/>
              <a:t>COUNTRY, CITY, NEIGHBORHOOD, MICRO-PLACE (e.g. militia station, kitchen, bar, stage)</a:t>
            </a:r>
            <a:endParaRPr sz="1600"/>
          </a:p>
          <a:p>
            <a:pPr marL="457200" lvl="0" indent="0" algn="l" rtl="0">
              <a:lnSpc>
                <a:spcPct val="100000"/>
              </a:lnSpc>
              <a:spcBef>
                <a:spcPts val="1200"/>
              </a:spcBef>
              <a:spcAft>
                <a:spcPts val="0"/>
              </a:spcAft>
              <a:buClr>
                <a:schemeClr val="dk1"/>
              </a:buClr>
              <a:buSzPts val="1100"/>
              <a:buFont typeface="Arial"/>
              <a:buNone/>
            </a:pPr>
            <a:r>
              <a:rPr lang="en" b="1"/>
              <a:t>Place of residence of the main protagonists</a:t>
            </a:r>
            <a:br>
              <a:rPr lang="en"/>
            </a:br>
            <a:r>
              <a:rPr lang="en" sz="1600"/>
              <a:t>COUNTRY, CITY (e.g. home city of the bands touring Rīga)</a:t>
            </a:r>
            <a:endParaRPr sz="1600"/>
          </a:p>
          <a:p>
            <a:pPr marL="457200" lvl="0" indent="0" algn="l" rtl="0">
              <a:lnSpc>
                <a:spcPct val="100000"/>
              </a:lnSpc>
              <a:spcBef>
                <a:spcPts val="1200"/>
              </a:spcBef>
              <a:spcAft>
                <a:spcPts val="0"/>
              </a:spcAft>
              <a:buNone/>
            </a:pPr>
            <a:r>
              <a:rPr lang="en" b="1"/>
              <a:t>Place of residence of the passive protagonists, agents, institutions, spaces</a:t>
            </a:r>
            <a:br>
              <a:rPr lang="en"/>
            </a:br>
            <a:r>
              <a:rPr lang="en" sz="1600"/>
              <a:t>COUNTRY, CITY (e.g. city from the mentioned bands or styles are coming)</a:t>
            </a:r>
            <a:endParaRPr sz="1600"/>
          </a:p>
          <a:p>
            <a:pPr marL="0" lvl="0" indent="0" algn="l" rtl="0">
              <a:lnSpc>
                <a:spcPct val="100000"/>
              </a:lnSpc>
              <a:spcBef>
                <a:spcPts val="1200"/>
              </a:spcBef>
              <a:spcAft>
                <a:spcPts val="1200"/>
              </a:spcAft>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Results</a:t>
            </a:r>
            <a:endParaRPr sz="3300" b="1"/>
          </a:p>
        </p:txBody>
      </p:sp>
      <p:sp>
        <p:nvSpPr>
          <p:cNvPr id="163" name="Google Shape;163;p29"/>
          <p:cNvSpPr txBox="1">
            <a:spLocks noGrp="1"/>
          </p:cNvSpPr>
          <p:nvPr>
            <p:ph type="body" idx="1"/>
          </p:nvPr>
        </p:nvSpPr>
        <p:spPr>
          <a:xfrm>
            <a:off x="526150" y="938775"/>
            <a:ext cx="8479800" cy="403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1"/>
              <a:t>Nr.3.</a:t>
            </a:r>
            <a:endParaRPr sz="1600" b="1"/>
          </a:p>
          <a:p>
            <a:pPr marL="0" lvl="0" indent="0" algn="l" rtl="0">
              <a:lnSpc>
                <a:spcPct val="100000"/>
              </a:lnSpc>
              <a:spcBef>
                <a:spcPts val="1200"/>
              </a:spcBef>
              <a:spcAft>
                <a:spcPts val="0"/>
              </a:spcAft>
              <a:buNone/>
            </a:pPr>
            <a:r>
              <a:rPr lang="en" sz="2000"/>
              <a:t>80% events take place in Latvia. Other - Soviet Russia.</a:t>
            </a:r>
            <a:br>
              <a:rPr lang="en" sz="2000"/>
            </a:br>
            <a:r>
              <a:rPr lang="en" sz="2000"/>
              <a:t>Of Latvian events/ artists - 100% Rīga. One mention of Moscow, Sovetsk (RU), Baldone, Iecava (LV).</a:t>
            </a:r>
            <a:br>
              <a:rPr lang="en" sz="2000"/>
            </a:br>
            <a:r>
              <a:rPr lang="en" sz="2000"/>
              <a:t>11 Rīga neighborhoods mentioned, often than 1 time: Centrs (3), Old Town (3), Sarkandaugava (2). Bolderāja - just as place of reference (3).</a:t>
            </a:r>
            <a:endParaRPr sz="2000"/>
          </a:p>
          <a:p>
            <a:pPr marL="0" lvl="0" indent="0" algn="l" rtl="0">
              <a:lnSpc>
                <a:spcPct val="100000"/>
              </a:lnSpc>
              <a:spcBef>
                <a:spcPts val="1200"/>
              </a:spcBef>
              <a:spcAft>
                <a:spcPts val="0"/>
              </a:spcAft>
              <a:buClr>
                <a:schemeClr val="dk1"/>
              </a:buClr>
              <a:buSzPts val="1100"/>
              <a:buFont typeface="Arial"/>
              <a:buNone/>
            </a:pPr>
            <a:r>
              <a:rPr lang="en" sz="1600" b="1"/>
              <a:t>Nr.4.</a:t>
            </a:r>
            <a:endParaRPr sz="1600" b="1"/>
          </a:p>
          <a:p>
            <a:pPr marL="0" lvl="0" indent="0" algn="l" rtl="0">
              <a:lnSpc>
                <a:spcPct val="100000"/>
              </a:lnSpc>
              <a:spcBef>
                <a:spcPts val="1200"/>
              </a:spcBef>
              <a:spcAft>
                <a:spcPts val="1200"/>
              </a:spcAft>
              <a:buNone/>
            </a:pPr>
            <a:r>
              <a:rPr lang="en" sz="2000"/>
              <a:t>100% events - in Latvia. One also in Russia and Belorus.</a:t>
            </a:r>
            <a:br>
              <a:rPr lang="en" sz="2000"/>
            </a:br>
            <a:r>
              <a:rPr lang="en" sz="2000"/>
              <a:t>100% Rīga. Other places - Salaspils, Limbaži (LV), Podolsk (RU), Vitebsk (BLR).</a:t>
            </a:r>
            <a:br>
              <a:rPr lang="en" sz="2000"/>
            </a:br>
            <a:r>
              <a:rPr lang="en" sz="2000"/>
              <a:t>4 Rīga neiborhoods - Iļģuciems, Vecrīga, Bolderāja, Centrs.</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body" idx="1"/>
          </p:nvPr>
        </p:nvSpPr>
        <p:spPr>
          <a:xfrm>
            <a:off x="688450" y="922150"/>
            <a:ext cx="8306100" cy="3646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t>90% articles on Latvia’s events/ artists. Other places of direct action - Russia, Belarus.</a:t>
            </a:r>
            <a:endParaRPr sz="2400"/>
          </a:p>
          <a:p>
            <a:pPr marL="0" lvl="0" indent="0" algn="l" rtl="0">
              <a:lnSpc>
                <a:spcPct val="100000"/>
              </a:lnSpc>
              <a:spcBef>
                <a:spcPts val="1200"/>
              </a:spcBef>
              <a:spcAft>
                <a:spcPts val="0"/>
              </a:spcAft>
              <a:buNone/>
            </a:pPr>
            <a:r>
              <a:rPr lang="en" sz="2400"/>
              <a:t>100% of local articles - Rīga.</a:t>
            </a:r>
            <a:endParaRPr sz="2400"/>
          </a:p>
          <a:p>
            <a:pPr marL="0" lvl="0" indent="0" algn="l" rtl="0">
              <a:lnSpc>
                <a:spcPct val="100000"/>
              </a:lnSpc>
              <a:spcBef>
                <a:spcPts val="1200"/>
              </a:spcBef>
              <a:spcAft>
                <a:spcPts val="0"/>
              </a:spcAft>
              <a:buNone/>
            </a:pPr>
            <a:r>
              <a:rPr lang="en" sz="2400"/>
              <a:t>Few mentions of Bolderāja</a:t>
            </a:r>
            <a:br>
              <a:rPr lang="en" sz="2400"/>
            </a:br>
            <a:r>
              <a:rPr lang="en" sz="2200"/>
              <a:t>(as passive reference, not as place of active action).</a:t>
            </a:r>
            <a:endParaRPr sz="2200"/>
          </a:p>
          <a:p>
            <a:pPr marL="0" lvl="0" indent="0" algn="l" rtl="0">
              <a:lnSpc>
                <a:spcPct val="100000"/>
              </a:lnSpc>
              <a:spcBef>
                <a:spcPts val="1200"/>
              </a:spcBef>
              <a:spcAft>
                <a:spcPts val="1200"/>
              </a:spcAft>
              <a:buNone/>
            </a:pPr>
            <a:r>
              <a:rPr lang="en" sz="2400"/>
              <a:t>Visiting/ acting artists home cities:</a:t>
            </a:r>
            <a:br>
              <a:rPr lang="en" sz="2400"/>
            </a:br>
            <a:r>
              <a:rPr lang="en" sz="2000"/>
              <a:t>Leningrad (5), Tallinn (4), Moscow (4), Vilnius (2), FRG (2), Tartu (2), Sverdlovsk (2), Smolensk (2), Arhangelsk (2), Sovetsk (1), Novosibirsk (1), Kazan (1), Kaliningrad (1), Harkov (1), Gorky (1).</a:t>
            </a:r>
            <a:endParaRPr sz="2000"/>
          </a:p>
        </p:txBody>
      </p:sp>
      <p:sp>
        <p:nvSpPr>
          <p:cNvPr id="169" name="Google Shape;169;p30"/>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Results condensed</a:t>
            </a:r>
            <a:endParaRPr sz="33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body" idx="1"/>
          </p:nvPr>
        </p:nvSpPr>
        <p:spPr>
          <a:xfrm>
            <a:off x="688450" y="1116825"/>
            <a:ext cx="8306100" cy="3451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a:t>Description, comments, discussion with</a:t>
            </a:r>
            <a:endParaRPr sz="2400"/>
          </a:p>
          <a:p>
            <a:pPr marL="457200" lvl="0" indent="0" algn="l" rtl="0">
              <a:lnSpc>
                <a:spcPct val="100000"/>
              </a:lnSpc>
              <a:spcBef>
                <a:spcPts val="1200"/>
              </a:spcBef>
              <a:spcAft>
                <a:spcPts val="1200"/>
              </a:spcAft>
              <a:buNone/>
            </a:pPr>
            <a:r>
              <a:rPr lang="en" sz="2400"/>
              <a:t>-- 90% local scene </a:t>
            </a:r>
            <a:r>
              <a:rPr lang="en" sz="2000"/>
              <a:t>(100% - Rīga)</a:t>
            </a:r>
            <a:br>
              <a:rPr lang="en" sz="2400"/>
            </a:br>
            <a:r>
              <a:rPr lang="en" sz="2400"/>
              <a:t>-- All-Union scene</a:t>
            </a:r>
            <a:br>
              <a:rPr lang="en" sz="2400"/>
            </a:br>
            <a:r>
              <a:rPr lang="en" sz="2400"/>
              <a:t>-- local and All-Union institutions</a:t>
            </a:r>
            <a:br>
              <a:rPr lang="en" sz="2400"/>
            </a:br>
            <a:r>
              <a:rPr lang="en" sz="2000"/>
              <a:t>(official mass media, militia, komsomol…)</a:t>
            </a:r>
            <a:br>
              <a:rPr lang="en" sz="2000"/>
            </a:br>
            <a:r>
              <a:rPr lang="en" sz="2400"/>
              <a:t>-- only indirect references to the West</a:t>
            </a:r>
            <a:br>
              <a:rPr lang="en" sz="2400"/>
            </a:br>
            <a:r>
              <a:rPr lang="en" sz="2400"/>
              <a:t>-- no references to local communities (neighborhoods), civic society</a:t>
            </a:r>
            <a:endParaRPr sz="2400"/>
          </a:p>
        </p:txBody>
      </p:sp>
      <p:sp>
        <p:nvSpPr>
          <p:cNvPr id="175" name="Google Shape;175;p31"/>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300" b="1"/>
              <a:t>Conclusions. Content of ОТ ВИНТА</a:t>
            </a:r>
            <a:r>
              <a:rPr lang="en" b="1"/>
              <a:t> </a:t>
            </a:r>
            <a:r>
              <a:rPr lang="en" sz="2400"/>
              <a:t>(nr.3-4)</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Research questions</a:t>
            </a:r>
            <a:endParaRPr sz="3300" b="1"/>
          </a:p>
        </p:txBody>
      </p:sp>
      <p:sp>
        <p:nvSpPr>
          <p:cNvPr id="70" name="Google Shape;70;p14"/>
          <p:cNvSpPr txBox="1">
            <a:spLocks noGrp="1"/>
          </p:cNvSpPr>
          <p:nvPr>
            <p:ph type="body" idx="1"/>
          </p:nvPr>
        </p:nvSpPr>
        <p:spPr>
          <a:xfrm>
            <a:off x="526100" y="1038300"/>
            <a:ext cx="8306100" cy="3066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400" b="1"/>
              <a:t>The (dis)attachment to the places and communities</a:t>
            </a:r>
            <a:endParaRPr sz="2400"/>
          </a:p>
          <a:p>
            <a:pPr marL="0" lvl="0" indent="0" algn="l" rtl="0">
              <a:lnSpc>
                <a:spcPct val="100000"/>
              </a:lnSpc>
              <a:spcBef>
                <a:spcPts val="1200"/>
              </a:spcBef>
              <a:spcAft>
                <a:spcPts val="0"/>
              </a:spcAft>
              <a:buNone/>
            </a:pPr>
            <a:r>
              <a:rPr lang="en" sz="2200"/>
              <a:t>Spatial references in the content of Bolderāja (Rīga) fanzines:</a:t>
            </a:r>
            <a:endParaRPr sz="2200"/>
          </a:p>
          <a:p>
            <a:pPr marL="457200" lvl="0" indent="0" algn="l" rtl="0">
              <a:lnSpc>
                <a:spcPct val="100000"/>
              </a:lnSpc>
              <a:spcBef>
                <a:spcPts val="1200"/>
              </a:spcBef>
              <a:spcAft>
                <a:spcPts val="0"/>
              </a:spcAft>
              <a:buNone/>
            </a:pPr>
            <a:r>
              <a:rPr lang="en" sz="2000"/>
              <a:t>-- A -- to the community of their habitat – Bolderāja</a:t>
            </a:r>
            <a:br>
              <a:rPr lang="en" sz="2000"/>
            </a:br>
            <a:r>
              <a:rPr lang="en" sz="2000"/>
              <a:t>-- B -- to any other places</a:t>
            </a:r>
            <a:endParaRPr sz="2000"/>
          </a:p>
          <a:p>
            <a:pPr marL="0" lvl="0" indent="0" algn="l" rtl="0">
              <a:lnSpc>
                <a:spcPct val="100000"/>
              </a:lnSpc>
              <a:spcBef>
                <a:spcPts val="1200"/>
              </a:spcBef>
              <a:spcAft>
                <a:spcPts val="0"/>
              </a:spcAft>
              <a:buNone/>
            </a:pPr>
            <a:endParaRPr sz="1400"/>
          </a:p>
          <a:p>
            <a:pPr marL="0" lvl="0" indent="0" algn="l" rtl="0">
              <a:lnSpc>
                <a:spcPct val="100000"/>
              </a:lnSpc>
              <a:spcBef>
                <a:spcPts val="1200"/>
              </a:spcBef>
              <a:spcAft>
                <a:spcPts val="1200"/>
              </a:spcAft>
              <a:buClr>
                <a:schemeClr val="dk1"/>
              </a:buClr>
              <a:buSzPts val="1100"/>
              <a:buFont typeface="Arial"/>
              <a:buNone/>
            </a:pPr>
            <a:r>
              <a:rPr lang="en" sz="2400" b="1"/>
              <a:t>Place of USSR </a:t>
            </a:r>
            <a:r>
              <a:rPr lang="en" sz="2400" b="1" i="1"/>
              <a:t>music samizdat</a:t>
            </a:r>
            <a:r>
              <a:rPr lang="en" sz="2400" b="1"/>
              <a:t> in the wider context of soviet samizdat and western DIY fanzines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body" idx="1"/>
          </p:nvPr>
        </p:nvSpPr>
        <p:spPr>
          <a:xfrm>
            <a:off x="526150" y="938775"/>
            <a:ext cx="8468400" cy="363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t>Extra strong attachment to the local scene.</a:t>
            </a:r>
            <a:br>
              <a:rPr lang="en" sz="2000"/>
            </a:br>
            <a:r>
              <a:rPr lang="en" sz="1600"/>
              <a:t>Zine as tool to build and shape the scene. OT VINTA - screw in the scene mechanism. Documenting, criticizing, describing local heroes.</a:t>
            </a:r>
            <a:endParaRPr sz="1600"/>
          </a:p>
          <a:p>
            <a:pPr marL="0" lvl="0" indent="0" algn="l" rtl="0">
              <a:lnSpc>
                <a:spcPct val="100000"/>
              </a:lnSpc>
              <a:spcBef>
                <a:spcPts val="1200"/>
              </a:spcBef>
              <a:spcAft>
                <a:spcPts val="0"/>
              </a:spcAft>
              <a:buNone/>
            </a:pPr>
            <a:r>
              <a:rPr lang="en" sz="2000"/>
              <a:t>No references to the local communities, civic society.</a:t>
            </a:r>
            <a:br>
              <a:rPr lang="en" sz="2000"/>
            </a:br>
            <a:r>
              <a:rPr lang="en" sz="1600"/>
              <a:t>2nd culture, un-oficial, semi-oficial, underground. Minority tastes (exception - heavy metal). Censorship, limited access to the oficial media and major and big venues.</a:t>
            </a:r>
            <a:endParaRPr sz="1600"/>
          </a:p>
          <a:p>
            <a:pPr marL="0" lvl="0" indent="0" algn="l" rtl="0">
              <a:lnSpc>
                <a:spcPct val="100000"/>
              </a:lnSpc>
              <a:spcBef>
                <a:spcPts val="1200"/>
              </a:spcBef>
              <a:spcAft>
                <a:spcPts val="1200"/>
              </a:spcAft>
              <a:buNone/>
            </a:pPr>
            <a:r>
              <a:rPr lang="en" sz="2000"/>
              <a:t>Almost no references to the other local scenes. Limited yet active contacts with other Soviet Republics scenes.</a:t>
            </a:r>
            <a:br>
              <a:rPr lang="en" sz="2000"/>
            </a:br>
            <a:r>
              <a:rPr lang="en" sz="1600"/>
              <a:t>National/ ethnic dividing line of the scenes. Locked in the city  and in the few spaces (clubs, cultural houses). No permission to tour outside, exceptions - festivals. Common space of Russian-language magnit-izdat and samizdats. Orientation towards metropoles (Moscow, Leningrad).</a:t>
            </a:r>
            <a:endParaRPr sz="1600"/>
          </a:p>
        </p:txBody>
      </p:sp>
      <p:sp>
        <p:nvSpPr>
          <p:cNvPr id="181" name="Google Shape;181;p32"/>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Discussion </a:t>
            </a:r>
            <a:r>
              <a:rPr lang="en"/>
              <a:t>(on Rīga’87 scene)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body" idx="1"/>
          </p:nvPr>
        </p:nvSpPr>
        <p:spPr>
          <a:xfrm>
            <a:off x="782250" y="1660925"/>
            <a:ext cx="8212200" cy="290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t>Terminology</a:t>
            </a:r>
            <a:br>
              <a:rPr lang="en" sz="3000"/>
            </a:br>
            <a:r>
              <a:rPr lang="en" sz="2600"/>
              <a:t>Soviet (muz-, rock-...)samizdat = / ≠ fanzines?</a:t>
            </a:r>
            <a:endParaRPr sz="2600"/>
          </a:p>
          <a:p>
            <a:pPr marL="0" lvl="0" indent="0" algn="l" rtl="0">
              <a:lnSpc>
                <a:spcPct val="100000"/>
              </a:lnSpc>
              <a:spcBef>
                <a:spcPts val="1200"/>
              </a:spcBef>
              <a:spcAft>
                <a:spcPts val="0"/>
              </a:spcAft>
              <a:buClr>
                <a:srgbClr val="000000"/>
              </a:buClr>
              <a:buSzPts val="1100"/>
              <a:buFont typeface="Arial"/>
              <a:buNone/>
            </a:pPr>
            <a:r>
              <a:rPr lang="en" sz="3000"/>
              <a:t>Border of albums and zines?</a:t>
            </a:r>
            <a:br>
              <a:rPr lang="en" sz="3000"/>
            </a:br>
            <a:endParaRPr sz="3000"/>
          </a:p>
          <a:p>
            <a:pPr marL="0" lvl="0" indent="0" algn="l" rtl="0">
              <a:lnSpc>
                <a:spcPct val="100000"/>
              </a:lnSpc>
              <a:spcBef>
                <a:spcPts val="1200"/>
              </a:spcBef>
              <a:spcAft>
                <a:spcPts val="1200"/>
              </a:spcAft>
              <a:buNone/>
            </a:pPr>
            <a:r>
              <a:rPr lang="en" sz="3300"/>
              <a:t>How to build an fanzine archive?</a:t>
            </a:r>
            <a:endParaRPr sz="3300"/>
          </a:p>
        </p:txBody>
      </p:sp>
      <p:sp>
        <p:nvSpPr>
          <p:cNvPr id="187" name="Google Shape;187;p33"/>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Discussion </a:t>
            </a:r>
            <a:r>
              <a:rPr lang="en"/>
              <a:t>(on soviet </a:t>
            </a:r>
            <a:r>
              <a:rPr lang="en" i="1"/>
              <a:t>rockizdat</a:t>
            </a:r>
            <a:r>
              <a:rPr lang="en"/>
              <a: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Thanks</a:t>
            </a:r>
            <a:endParaRPr sz="3300" b="1"/>
          </a:p>
        </p:txBody>
      </p:sp>
      <p:sp>
        <p:nvSpPr>
          <p:cNvPr id="193" name="Google Shape;193;p34"/>
          <p:cNvSpPr txBox="1"/>
          <p:nvPr/>
        </p:nvSpPr>
        <p:spPr>
          <a:xfrm>
            <a:off x="3929700" y="4285566"/>
            <a:ext cx="5214300" cy="67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b="1">
                <a:solidFill>
                  <a:schemeClr val="accent5"/>
                </a:solidFill>
                <a:uFill>
                  <a:noFill/>
                </a:uFill>
                <a:latin typeface="Old Standard TT"/>
                <a:ea typeface="Old Standard TT"/>
                <a:cs typeface="Old Standard TT"/>
                <a:sym typeface="Old Standard TT"/>
                <a:hlinkClick r:id="rId3"/>
              </a:rPr>
              <a:t>https://lu-lv.academia.edu/JānisDaugavietis</a:t>
            </a:r>
            <a:br>
              <a:rPr lang="en" sz="1800" b="1">
                <a:solidFill>
                  <a:schemeClr val="dk1"/>
                </a:solidFill>
                <a:latin typeface="Old Standard TT"/>
                <a:ea typeface="Old Standard TT"/>
                <a:cs typeface="Old Standard TT"/>
                <a:sym typeface="Old Standard TT"/>
              </a:rPr>
            </a:br>
            <a:r>
              <a:rPr lang="en" sz="1800" b="1">
                <a:solidFill>
                  <a:schemeClr val="hlink"/>
                </a:solidFill>
                <a:uFill>
                  <a:noFill/>
                </a:uFill>
                <a:latin typeface="Old Standard TT"/>
                <a:ea typeface="Old Standard TT"/>
                <a:cs typeface="Old Standard TT"/>
                <a:sym typeface="Old Standard TT"/>
                <a:hlinkClick r:id="rId4"/>
              </a:rPr>
              <a:t>Janis.Daugavietis@</a:t>
            </a:r>
            <a:r>
              <a:rPr lang="en" sz="1800" b="1">
                <a:solidFill>
                  <a:schemeClr val="hlink"/>
                </a:solidFill>
                <a:uFill>
                  <a:noFill/>
                </a:uFill>
                <a:latin typeface="Old Standard TT"/>
                <a:ea typeface="Old Standard TT"/>
                <a:cs typeface="Old Standard TT"/>
                <a:sym typeface="Old Standard TT"/>
                <a:hlinkClick r:id="rId4"/>
              </a:rPr>
              <a:t>gmail.com</a:t>
            </a:r>
            <a:r>
              <a:rPr lang="en" sz="1800" b="1">
                <a:latin typeface="Old Standard TT"/>
                <a:ea typeface="Old Standard TT"/>
                <a:cs typeface="Old Standard TT"/>
                <a:sym typeface="Old Standard TT"/>
              </a:rPr>
              <a:t> </a:t>
            </a:r>
            <a:endParaRPr sz="1800" b="1">
              <a:latin typeface="Old Standard TT"/>
              <a:ea typeface="Old Standard TT"/>
              <a:cs typeface="Old Standard TT"/>
              <a:sym typeface="Old Standard T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body" idx="1"/>
          </p:nvPr>
        </p:nvSpPr>
        <p:spPr>
          <a:xfrm>
            <a:off x="311700" y="530075"/>
            <a:ext cx="8832300" cy="4038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800"/>
              <a:t>Komaromi, Ann, 2015. ‘Soviet Samizdat Periodicals’, University of Toronto Libraries [katalogs]</a:t>
            </a:r>
            <a:endParaRPr sz="800"/>
          </a:p>
          <a:p>
            <a:pPr marL="0" lvl="0" indent="0" algn="l" rtl="0">
              <a:lnSpc>
                <a:spcPct val="100000"/>
              </a:lnSpc>
              <a:spcBef>
                <a:spcPts val="200"/>
              </a:spcBef>
              <a:spcAft>
                <a:spcPts val="0"/>
              </a:spcAft>
              <a:buNone/>
            </a:pPr>
            <a:r>
              <a:rPr lang="en" sz="800"/>
              <a:t>Leningrad Rock Club,</a:t>
            </a:r>
            <a:r>
              <a:rPr lang="en" sz="800">
                <a:uFill>
                  <a:noFill/>
                </a:uFill>
                <a:hlinkClick r:id="rId3"/>
              </a:rPr>
              <a:t> </a:t>
            </a:r>
            <a:r>
              <a:rPr lang="en" sz="800" u="sng">
                <a:solidFill>
                  <a:srgbClr val="AF4345"/>
                </a:solidFill>
                <a:hlinkClick r:id="rId3"/>
              </a:rPr>
              <a:t>https://en.wikipedia.org/wiki/Leningrad_Rock_Club</a:t>
            </a:r>
            <a:endParaRPr sz="800" u="sng">
              <a:solidFill>
                <a:srgbClr val="AF4345"/>
              </a:solidFill>
              <a:hlinkClick r:id="rId3"/>
            </a:endParaRPr>
          </a:p>
          <a:p>
            <a:pPr marL="0" lvl="0" indent="0" algn="l" rtl="0">
              <a:lnSpc>
                <a:spcPct val="100000"/>
              </a:lnSpc>
              <a:spcBef>
                <a:spcPts val="200"/>
              </a:spcBef>
              <a:spcAft>
                <a:spcPts val="0"/>
              </a:spcAft>
              <a:buNone/>
            </a:pPr>
            <a:r>
              <a:rPr lang="en" sz="800"/>
              <a:t>Rīga Rock Club.</a:t>
            </a:r>
            <a:r>
              <a:rPr lang="en" sz="800">
                <a:uFill>
                  <a:noFill/>
                </a:uFill>
                <a:hlinkClick r:id="rId4"/>
              </a:rPr>
              <a:t> </a:t>
            </a:r>
            <a:r>
              <a:rPr lang="en" sz="800" u="sng">
                <a:solidFill>
                  <a:srgbClr val="AF4345"/>
                </a:solidFill>
                <a:hlinkClick r:id="rId4"/>
              </a:rPr>
              <a:t>https://rockclubriga.bandcamp.com</a:t>
            </a:r>
            <a:endParaRPr sz="800" u="sng">
              <a:solidFill>
                <a:srgbClr val="AF4345"/>
              </a:solidFill>
              <a:hlinkClick r:id="rId4"/>
            </a:endParaRPr>
          </a:p>
          <a:p>
            <a:pPr marL="0" lvl="0" indent="0" algn="l" rtl="0">
              <a:lnSpc>
                <a:spcPct val="100000"/>
              </a:lnSpc>
              <a:spcBef>
                <a:spcPts val="200"/>
              </a:spcBef>
              <a:spcAft>
                <a:spcPts val="0"/>
              </a:spcAft>
              <a:buNone/>
            </a:pPr>
            <a:r>
              <a:rPr lang="en" sz="800"/>
              <a:t>Seque 1972-74 Samizdats, http://pietura.lv/seque/?grupa=seque&amp;tkst=samizdats</a:t>
            </a:r>
            <a:endParaRPr sz="800"/>
          </a:p>
          <a:p>
            <a:pPr marL="0" lvl="0" indent="0" algn="l" rtl="0">
              <a:lnSpc>
                <a:spcPct val="100000"/>
              </a:lnSpc>
              <a:spcBef>
                <a:spcPts val="200"/>
              </a:spcBef>
              <a:spcAft>
                <a:spcPts val="0"/>
              </a:spcAft>
              <a:buNone/>
            </a:pPr>
            <a:r>
              <a:rPr lang="en" sz="800"/>
              <a:t>Алексеева, Л. (1992). </a:t>
            </a:r>
            <a:r>
              <a:rPr lang="en" sz="800" i="1"/>
              <a:t>История инакомыслия в СССР: новейший период</a:t>
            </a:r>
            <a:r>
              <a:rPr lang="en" sz="800"/>
              <a:t>. Москва : Весть; Вильнюс: VIMO</a:t>
            </a:r>
            <a:endParaRPr sz="800"/>
          </a:p>
          <a:p>
            <a:pPr marL="0" lvl="0" indent="0" algn="l" rtl="0">
              <a:lnSpc>
                <a:spcPct val="100000"/>
              </a:lnSpc>
              <a:spcBef>
                <a:spcPts val="200"/>
              </a:spcBef>
              <a:spcAft>
                <a:spcPts val="0"/>
              </a:spcAft>
              <a:buNone/>
            </a:pPr>
            <a:r>
              <a:rPr lang="en" sz="800"/>
              <a:t>Долгих, О. А., and А. В. Кузнецов (2014) ‘История Тюменского Журнального Рок-Самиздата 1980-х–1990-х Годов’, </a:t>
            </a:r>
            <a:r>
              <a:rPr lang="en" sz="800" i="1"/>
              <a:t>журналист. социальные коммуникации</a:t>
            </a:r>
            <a:r>
              <a:rPr lang="en" sz="800"/>
              <a:t>, 4, 118–26.</a:t>
            </a:r>
            <a:endParaRPr sz="800"/>
          </a:p>
          <a:p>
            <a:pPr marL="0" lvl="0" indent="0" algn="l" rtl="0">
              <a:lnSpc>
                <a:spcPct val="100000"/>
              </a:lnSpc>
              <a:spcBef>
                <a:spcPts val="200"/>
              </a:spcBef>
              <a:spcAft>
                <a:spcPts val="0"/>
              </a:spcAft>
              <a:buNone/>
            </a:pPr>
            <a:r>
              <a:rPr lang="en" sz="800"/>
              <a:t>Иоффе, Марк, ‘Зин: стёб и кэмп’, Михаил Гефтер, 2017 &lt;http://gefter.ru/archive/21542&gt;</a:t>
            </a:r>
            <a:endParaRPr sz="800"/>
          </a:p>
          <a:p>
            <a:pPr marL="0" lvl="0" indent="0" algn="l" rtl="0">
              <a:lnSpc>
                <a:spcPct val="100000"/>
              </a:lnSpc>
              <a:spcBef>
                <a:spcPts val="200"/>
              </a:spcBef>
              <a:spcAft>
                <a:spcPts val="0"/>
              </a:spcAft>
              <a:buNone/>
            </a:pPr>
            <a:r>
              <a:rPr lang="en" sz="800"/>
              <a:t>Кушнир, А. (1991). ‘Дискретная энциклопедия рок-самиздата’. </a:t>
            </a:r>
            <a:r>
              <a:rPr lang="en" sz="800" i="1"/>
              <a:t>КОНТР КУЛЬТ УР’а</a:t>
            </a:r>
            <a:r>
              <a:rPr lang="en" sz="800"/>
              <a:t>, (3), 49–94. [</a:t>
            </a:r>
            <a:r>
              <a:rPr lang="en" sz="800" u="sng">
                <a:solidFill>
                  <a:srgbClr val="AF4345"/>
                </a:solidFill>
                <a:hlinkClick r:id="rId5"/>
              </a:rPr>
              <a:t>http://www.fedy-diary.ru/Gold/kontr/49.htm</a:t>
            </a:r>
            <a:r>
              <a:rPr lang="en" sz="800"/>
              <a:t>]</a:t>
            </a:r>
            <a:endParaRPr sz="800"/>
          </a:p>
          <a:p>
            <a:pPr marL="0" lvl="0" indent="0" algn="l" rtl="0">
              <a:lnSpc>
                <a:spcPct val="100000"/>
              </a:lnSpc>
              <a:spcBef>
                <a:spcPts val="200"/>
              </a:spcBef>
              <a:spcAft>
                <a:spcPts val="0"/>
              </a:spcAft>
              <a:buNone/>
            </a:pPr>
            <a:r>
              <a:rPr lang="en" sz="800"/>
              <a:t>Кушнир, А. (1994). </a:t>
            </a:r>
            <a:r>
              <a:rPr lang="en" sz="800" i="1"/>
              <a:t>Золотое подполье: полная иллюстрированная энциклопедия рок-самиздата 1967-1994: история, антология, библиография</a:t>
            </a:r>
            <a:r>
              <a:rPr lang="en" sz="800"/>
              <a:t>. Нижний Новгород: ДЕКОМ.</a:t>
            </a:r>
            <a:endParaRPr sz="800"/>
          </a:p>
          <a:p>
            <a:pPr marL="0" lvl="0" indent="0" algn="l" rtl="0">
              <a:lnSpc>
                <a:spcPct val="100000"/>
              </a:lnSpc>
              <a:spcBef>
                <a:spcPts val="200"/>
              </a:spcBef>
              <a:spcAft>
                <a:spcPts val="0"/>
              </a:spcAft>
              <a:buNone/>
            </a:pPr>
            <a:r>
              <a:rPr lang="en" sz="800"/>
              <a:t>Рижский рок-клуб: "История.Судьбы.Продолжение...",</a:t>
            </a:r>
            <a:r>
              <a:rPr lang="en" sz="800">
                <a:uFill>
                  <a:noFill/>
                </a:uFill>
                <a:hlinkClick r:id="rId6"/>
              </a:rPr>
              <a:t> </a:t>
            </a:r>
            <a:r>
              <a:rPr lang="en" sz="800" u="sng">
                <a:solidFill>
                  <a:srgbClr val="AF4345"/>
                </a:solidFill>
                <a:hlinkClick r:id="rId6"/>
              </a:rPr>
              <a:t>https://www.facebook.com/groups/319728301558684/</a:t>
            </a:r>
            <a:endParaRPr sz="800" u="sng">
              <a:solidFill>
                <a:srgbClr val="AF4345"/>
              </a:solidFill>
              <a:hlinkClick r:id="rId6"/>
            </a:endParaRPr>
          </a:p>
          <a:p>
            <a:pPr marL="0" lvl="0" indent="0" algn="l" rtl="0">
              <a:lnSpc>
                <a:spcPct val="100000"/>
              </a:lnSpc>
              <a:spcBef>
                <a:spcPts val="200"/>
              </a:spcBef>
              <a:spcAft>
                <a:spcPts val="0"/>
              </a:spcAft>
              <a:buNone/>
            </a:pPr>
            <a:r>
              <a:rPr lang="en" sz="800"/>
              <a:t>Савенко, Елена Н. 2008. ‘«Другая» Музыка’. Pp.143–54 in </a:t>
            </a:r>
            <a:r>
              <a:rPr lang="en" sz="800" i="1"/>
              <a:t>На пути к свободе слова: очерки истории самиздата Сибири</a:t>
            </a:r>
            <a:r>
              <a:rPr lang="en" sz="800"/>
              <a:t>. Новосибирск: ГПНТБ СО РАН.</a:t>
            </a:r>
            <a:endParaRPr sz="800"/>
          </a:p>
          <a:p>
            <a:pPr marL="0" lvl="0" indent="0" algn="l" rtl="0">
              <a:lnSpc>
                <a:spcPct val="100000"/>
              </a:lnSpc>
              <a:spcBef>
                <a:spcPts val="200"/>
              </a:spcBef>
              <a:spcAft>
                <a:spcPts val="0"/>
              </a:spcAft>
              <a:buNone/>
            </a:pPr>
            <a:r>
              <a:rPr lang="en" sz="800"/>
              <a:t>Сержант, А. (2004). ‘Он ранен был в живот*’, Даугава : Литературно-Художественный и Публицистический Журнал, 141</a:t>
            </a:r>
            <a:endParaRPr sz="800"/>
          </a:p>
          <a:p>
            <a:pPr marL="0" lvl="0" indent="0" algn="l" rtl="0">
              <a:lnSpc>
                <a:spcPct val="100000"/>
              </a:lnSpc>
              <a:spcBef>
                <a:spcPts val="200"/>
              </a:spcBef>
              <a:spcAft>
                <a:spcPts val="0"/>
              </a:spcAft>
              <a:buNone/>
            </a:pPr>
            <a:r>
              <a:rPr lang="en" sz="800"/>
              <a:t>Синеокий, О.В. (2015) ‘Рок в Советской Печати, «самиздате», Постсоветских Книгах и Журналах (Историко-Культурологический Анализ)’, Человек и Культура, 5, 58–76 &lt;</a:t>
            </a:r>
            <a:r>
              <a:rPr lang="en" sz="800" u="sng">
                <a:solidFill>
                  <a:srgbClr val="AF4345"/>
                </a:solidFill>
                <a:hlinkClick r:id="rId7"/>
              </a:rPr>
              <a:t>https://doi.org/10.7256/2409-8744.2015.5.15280</a:t>
            </a:r>
            <a:r>
              <a:rPr lang="en" sz="800"/>
              <a:t>&gt;</a:t>
            </a:r>
            <a:endParaRPr sz="800"/>
          </a:p>
          <a:p>
            <a:pPr marL="0" lvl="0" indent="0" algn="l" rtl="0">
              <a:lnSpc>
                <a:spcPct val="100000"/>
              </a:lnSpc>
              <a:spcBef>
                <a:spcPts val="200"/>
              </a:spcBef>
              <a:spcAft>
                <a:spcPts val="0"/>
              </a:spcAft>
              <a:buNone/>
            </a:pPr>
            <a:r>
              <a:rPr lang="en" sz="800"/>
              <a:t>Стамат, Н. ed. (1999) Без цензуры: периодика ‘Самиздата’ до и после распада СССР в фондах Российской национальной библиотеки: Каталог, ed. by А. С. Асватуров</a:t>
            </a:r>
            <a:endParaRPr sz="800"/>
          </a:p>
          <a:p>
            <a:pPr marL="0" lvl="0" indent="0" algn="l" rtl="0">
              <a:lnSpc>
                <a:spcPct val="100000"/>
              </a:lnSpc>
              <a:spcBef>
                <a:spcPts val="200"/>
              </a:spcBef>
              <a:spcAft>
                <a:spcPts val="0"/>
              </a:spcAft>
              <a:buNone/>
            </a:pPr>
            <a:r>
              <a:rPr lang="en" sz="800"/>
              <a:t>Стреляный, Ан. et al (ed.) (1997) </a:t>
            </a:r>
            <a:r>
              <a:rPr lang="en" sz="800" i="1"/>
              <a:t>Самиздат века</a:t>
            </a:r>
            <a:r>
              <a:rPr lang="en" sz="800"/>
              <a:t>. Минск ;Москва : Полифакт</a:t>
            </a:r>
            <a:endParaRPr sz="800"/>
          </a:p>
          <a:p>
            <a:pPr marL="0" lvl="0" indent="0" algn="l" rtl="0">
              <a:lnSpc>
                <a:spcPct val="100000"/>
              </a:lnSpc>
              <a:spcBef>
                <a:spcPts val="200"/>
              </a:spcBef>
              <a:spcAft>
                <a:spcPts val="0"/>
              </a:spcAft>
              <a:buNone/>
            </a:pPr>
            <a:r>
              <a:rPr lang="en" sz="800"/>
              <a:t>Струкова Е. Ed. (1993) </a:t>
            </a:r>
            <a:r>
              <a:rPr lang="en" sz="800" i="1"/>
              <a:t>Самиздат и новая политическая пресса (По Материалам Коллекций Москвы и Санкт-Петербурга)</a:t>
            </a:r>
            <a:r>
              <a:rPr lang="en" sz="800"/>
              <a:t> , М.</a:t>
            </a:r>
            <a:r>
              <a:rPr lang="en" sz="800">
                <a:uFill>
                  <a:noFill/>
                </a:uFill>
                <a:hlinkClick r:id="rId8"/>
              </a:rPr>
              <a:t> </a:t>
            </a:r>
            <a:r>
              <a:rPr lang="en" sz="800" i="1" u="sng">
                <a:solidFill>
                  <a:srgbClr val="1155CC"/>
                </a:solidFill>
                <a:hlinkClick r:id="rId8"/>
              </a:rPr>
              <a:t>http://filial.shpl.ru/sam/samizdat_index.htm</a:t>
            </a:r>
            <a:endParaRPr sz="800" i="1" u="sng">
              <a:solidFill>
                <a:srgbClr val="1155CC"/>
              </a:solidFill>
              <a:hlinkClick r:id="rId8"/>
            </a:endParaRPr>
          </a:p>
          <a:p>
            <a:pPr marL="0" lvl="0" indent="0" algn="l" rtl="0">
              <a:lnSpc>
                <a:spcPct val="100000"/>
              </a:lnSpc>
              <a:spcBef>
                <a:spcPts val="200"/>
              </a:spcBef>
              <a:spcAft>
                <a:spcPts val="0"/>
              </a:spcAft>
              <a:buNone/>
            </a:pPr>
            <a:r>
              <a:rPr lang="en" sz="800"/>
              <a:t>Суетнов, А. (1992). </a:t>
            </a:r>
            <a:r>
              <a:rPr lang="en" sz="800" i="1"/>
              <a:t>Самиздат. Библиографический указатель: Кат. нетрадицион. изд.</a:t>
            </a:r>
            <a:r>
              <a:rPr lang="en" sz="800"/>
              <a:t> (1985-1991). Москва: Центр образоватпрограмм Ин-та новых технологий образования</a:t>
            </a:r>
            <a:endParaRPr sz="800"/>
          </a:p>
          <a:p>
            <a:pPr marL="0" lvl="0" indent="0" algn="l" rtl="0">
              <a:lnSpc>
                <a:spcPct val="100000"/>
              </a:lnSpc>
              <a:spcBef>
                <a:spcPts val="200"/>
              </a:spcBef>
              <a:spcAft>
                <a:spcPts val="0"/>
              </a:spcAft>
              <a:buNone/>
            </a:pPr>
            <a:r>
              <a:rPr lang="en" sz="800"/>
              <a:t>Троицкий А. (2008) </a:t>
            </a:r>
            <a:r>
              <a:rPr lang="en" sz="800" i="1"/>
              <a:t>Гремучие скелеты в шкафу: (избранное у себя)</a:t>
            </a:r>
            <a:r>
              <a:rPr lang="en" sz="800"/>
              <a:t>. СПб. : Амфора, ТИД Амфора,. – 273 с.</a:t>
            </a:r>
            <a:endParaRPr sz="800"/>
          </a:p>
          <a:p>
            <a:pPr marL="279400" lvl="0" indent="-279400" algn="l" rtl="0">
              <a:lnSpc>
                <a:spcPct val="100000"/>
              </a:lnSpc>
              <a:spcBef>
                <a:spcPts val="200"/>
              </a:spcBef>
              <a:spcAft>
                <a:spcPts val="0"/>
              </a:spcAft>
              <a:buNone/>
            </a:pPr>
            <a:endParaRPr sz="800"/>
          </a:p>
          <a:p>
            <a:pPr marL="279400" lvl="0" indent="-279400" algn="l" rtl="0">
              <a:lnSpc>
                <a:spcPct val="100000"/>
              </a:lnSpc>
              <a:spcBef>
                <a:spcPts val="200"/>
              </a:spcBef>
              <a:spcAft>
                <a:spcPts val="0"/>
              </a:spcAft>
              <a:buNone/>
            </a:pPr>
            <a:r>
              <a:rPr lang="en" sz="800"/>
              <a:t>Informants:</a:t>
            </a:r>
            <a:endParaRPr sz="800"/>
          </a:p>
          <a:p>
            <a:pPr marL="279400" lvl="0" indent="-279400" algn="l" rtl="0">
              <a:lnSpc>
                <a:spcPct val="100000"/>
              </a:lnSpc>
              <a:spcBef>
                <a:spcPts val="200"/>
              </a:spcBef>
              <a:spcAft>
                <a:spcPts val="0"/>
              </a:spcAft>
              <a:buNone/>
            </a:pPr>
            <a:r>
              <a:rPr lang="en" sz="800"/>
              <a:t>Андрей "Кастот" Кастоненко (LV)</a:t>
            </a:r>
            <a:endParaRPr sz="800"/>
          </a:p>
          <a:p>
            <a:pPr marL="279400" lvl="0" indent="-279400" algn="l" rtl="0">
              <a:lnSpc>
                <a:spcPct val="100000"/>
              </a:lnSpc>
              <a:spcBef>
                <a:spcPts val="200"/>
              </a:spcBef>
              <a:spcAft>
                <a:spcPts val="0"/>
              </a:spcAft>
              <a:buNone/>
            </a:pPr>
            <a:r>
              <a:rPr lang="en" sz="800"/>
              <a:t>Борис Равдин (LV)</a:t>
            </a:r>
            <a:endParaRPr sz="800"/>
          </a:p>
          <a:p>
            <a:pPr marL="279400" lvl="0" indent="-279400" algn="l" rtl="0">
              <a:lnSpc>
                <a:spcPct val="100000"/>
              </a:lnSpc>
              <a:spcBef>
                <a:spcPts val="200"/>
              </a:spcBef>
              <a:spcAft>
                <a:spcPts val="0"/>
              </a:spcAft>
              <a:buNone/>
            </a:pPr>
            <a:r>
              <a:rPr lang="en" sz="800"/>
              <a:t>Dmitry Kozlov (RU)</a:t>
            </a:r>
            <a:endParaRPr sz="800"/>
          </a:p>
          <a:p>
            <a:pPr marL="279400" lvl="0" indent="-279400" algn="l" rtl="0">
              <a:lnSpc>
                <a:spcPct val="100000"/>
              </a:lnSpc>
              <a:spcBef>
                <a:spcPts val="200"/>
              </a:spcBef>
              <a:spcAft>
                <a:spcPts val="0"/>
              </a:spcAft>
              <a:buNone/>
            </a:pPr>
            <a:r>
              <a:rPr lang="en" sz="800"/>
              <a:t>Elena Strukova (RU)</a:t>
            </a:r>
            <a:endParaRPr sz="800"/>
          </a:p>
          <a:p>
            <a:pPr marL="279400" lvl="0" indent="-279400" algn="l" rtl="0">
              <a:lnSpc>
                <a:spcPct val="100000"/>
              </a:lnSpc>
              <a:spcBef>
                <a:spcPts val="200"/>
              </a:spcBef>
              <a:spcAft>
                <a:spcPts val="0"/>
              </a:spcAft>
              <a:buNone/>
            </a:pPr>
            <a:r>
              <a:rPr lang="en" sz="800"/>
              <a:t>Dimitrii ‘Sharapov’ Ivanov (RU)</a:t>
            </a:r>
            <a:endParaRPr sz="800"/>
          </a:p>
          <a:p>
            <a:pPr marL="279400" lvl="0" indent="-279400" algn="l" rtl="0">
              <a:lnSpc>
                <a:spcPct val="100000"/>
              </a:lnSpc>
              <a:spcBef>
                <a:spcPts val="200"/>
              </a:spcBef>
              <a:spcAft>
                <a:spcPts val="0"/>
              </a:spcAft>
              <a:buNone/>
            </a:pPr>
            <a:r>
              <a:rPr lang="en" sz="800"/>
              <a:t>Kristīna Papule (LV)</a:t>
            </a:r>
            <a:endParaRPr sz="800"/>
          </a:p>
          <a:p>
            <a:pPr marL="279400" lvl="0" indent="-279400" algn="l" rtl="0">
              <a:lnSpc>
                <a:spcPct val="100000"/>
              </a:lnSpc>
              <a:spcBef>
                <a:spcPts val="200"/>
              </a:spcBef>
              <a:spcAft>
                <a:spcPts val="0"/>
              </a:spcAft>
              <a:buNone/>
            </a:pPr>
            <a:r>
              <a:rPr lang="en" sz="800"/>
              <a:t>Raimonds ‘Dambis’ Lagimovs (LV)</a:t>
            </a:r>
            <a:endParaRPr sz="800"/>
          </a:p>
          <a:p>
            <a:pPr marL="279400" lvl="0" indent="-279400" algn="l" rtl="0">
              <a:lnSpc>
                <a:spcPct val="100000"/>
              </a:lnSpc>
              <a:spcBef>
                <a:spcPts val="200"/>
              </a:spcBef>
              <a:spcAft>
                <a:spcPts val="0"/>
              </a:spcAft>
              <a:buNone/>
            </a:pPr>
            <a:r>
              <a:rPr lang="en" sz="800"/>
              <a:t>Sandra Jakušonoka (LV)</a:t>
            </a:r>
            <a:endParaRPr sz="800"/>
          </a:p>
          <a:p>
            <a:pPr marL="279400" lvl="0" indent="-279400" algn="l" rtl="0">
              <a:lnSpc>
                <a:spcPct val="100000"/>
              </a:lnSpc>
              <a:spcBef>
                <a:spcPts val="200"/>
              </a:spcBef>
              <a:spcAft>
                <a:spcPts val="200"/>
              </a:spcAft>
              <a:buNone/>
            </a:pPr>
            <a:r>
              <a:rPr lang="en" sz="800"/>
              <a:t>Latvian National Library Periodica staff</a:t>
            </a:r>
            <a:endParaRPr sz="800"/>
          </a:p>
        </p:txBody>
      </p:sp>
      <p:sp>
        <p:nvSpPr>
          <p:cNvPr id="199" name="Google Shape;199;p35"/>
          <p:cNvSpPr txBox="1">
            <a:spLocks noGrp="1"/>
          </p:cNvSpPr>
          <p:nvPr>
            <p:ph type="title"/>
          </p:nvPr>
        </p:nvSpPr>
        <p:spPr>
          <a:xfrm>
            <a:off x="311700" y="43025"/>
            <a:ext cx="8262900" cy="4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REFERENCES</a:t>
            </a:r>
            <a:endParaRPr sz="2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11700" y="158125"/>
            <a:ext cx="8520600" cy="6132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3300" b="1"/>
              <a:t>Abstract</a:t>
            </a:r>
            <a:endParaRPr sz="3300"/>
          </a:p>
        </p:txBody>
      </p:sp>
      <p:sp>
        <p:nvSpPr>
          <p:cNvPr id="205" name="Google Shape;205;p36"/>
          <p:cNvSpPr txBox="1">
            <a:spLocks noGrp="1"/>
          </p:cNvSpPr>
          <p:nvPr>
            <p:ph type="body" idx="1"/>
          </p:nvPr>
        </p:nvSpPr>
        <p:spPr>
          <a:xfrm>
            <a:off x="450900" y="1089625"/>
            <a:ext cx="8381400" cy="3397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100" b="1">
                <a:solidFill>
                  <a:schemeClr val="dk1"/>
                </a:solidFill>
              </a:rPr>
              <a:t>Late soviet Bolderāja (Rīga) fanzine scene and it’s (dis)attachment to the places and communities</a:t>
            </a:r>
            <a:endParaRPr sz="1100" b="1">
              <a:solidFill>
                <a:schemeClr val="dk1"/>
              </a:solidFill>
            </a:endParaRPr>
          </a:p>
          <a:p>
            <a:pPr marL="0" lvl="0" indent="0" algn="just" rtl="0">
              <a:spcBef>
                <a:spcPts val="0"/>
              </a:spcBef>
              <a:spcAft>
                <a:spcPts val="0"/>
              </a:spcAft>
              <a:buNone/>
            </a:pPr>
            <a:r>
              <a:rPr lang="en" sz="1100">
                <a:solidFill>
                  <a:schemeClr val="dk1"/>
                </a:solidFill>
              </a:rPr>
              <a:t>Regular musical fanzines started to appear in Latvian Soviet Socialist Republic (LSSR) only in late soviet period, in the 1st half of 1980-ies. In this paper I’m focusing on Bolderāja (Rīga) Russian writing fanzine scene (Орган Бэко, От Винта, Малая Земля, Спидъ) covering the last years of soviet rule in Latvia: 1983-1990. Aside from the historical account and archival tasks (history of Latvian fanzines is still unresearched), this paper seeks to explore the (dis)attachment to the places and communities found in writings in aforementioned fanzines. Firstly, this is question about spatial references in the content of fanzines to the place and community of their habitat – Bolderāja, port bound outskirt at the delta of Daugava river in Rīga. Secondly, this is a question about attachment to the different scale and distance musical scenes. If ‘Орган Бэко’ started as a small-scale handwritten fanzine devoted to the new born local scene of distant Rīga’s neighbourhood, then ‘От Винта’ became an unofficial press media of </a:t>
            </a:r>
            <a:r>
              <a:rPr lang="en" sz="1100" i="1">
                <a:solidFill>
                  <a:schemeClr val="dk1"/>
                </a:solidFill>
              </a:rPr>
              <a:t>Riga Rocklub</a:t>
            </a:r>
            <a:r>
              <a:rPr lang="en" sz="1100">
                <a:solidFill>
                  <a:schemeClr val="dk1"/>
                </a:solidFill>
              </a:rPr>
              <a:t>, institution founded in 1983 under supervision of the Soviet state organs, specifically – Komsomol (The All-Union Leninist Young Communist League) to gather together and control city’s growing underground music scene and groups. ‘От Винта’ and other later zines were participating in broader circles of underground, gaining it’s certain place in All-Union scene.</a:t>
            </a:r>
            <a:endParaRPr sz="1100">
              <a:solidFill>
                <a:schemeClr val="dk1"/>
              </a:solidFill>
            </a:endParaRPr>
          </a:p>
          <a:p>
            <a:pPr marL="0" lvl="0" indent="0" algn="l" rtl="0">
              <a:spcBef>
                <a:spcPts val="0"/>
              </a:spcBef>
              <a:spcAft>
                <a:spcPts val="0"/>
              </a:spcAft>
              <a:buNone/>
            </a:pPr>
            <a:endParaRPr sz="900">
              <a:solidFill>
                <a:schemeClr val="dk1"/>
              </a:solidFill>
            </a:endParaRPr>
          </a:p>
          <a:p>
            <a:pPr marL="0" lvl="0" indent="0" algn="l" rtl="0">
              <a:spcBef>
                <a:spcPts val="0"/>
              </a:spcBef>
              <a:spcAft>
                <a:spcPts val="0"/>
              </a:spcAft>
              <a:buNone/>
            </a:pPr>
            <a:r>
              <a:rPr lang="en" sz="900">
                <a:solidFill>
                  <a:schemeClr val="dk1"/>
                </a:solidFill>
              </a:rPr>
              <a:t>Dr.sc.soc. Jānis Daugavietis</a:t>
            </a:r>
            <a:endParaRPr sz="900">
              <a:solidFill>
                <a:schemeClr val="dk1"/>
              </a:solidFill>
            </a:endParaRPr>
          </a:p>
          <a:p>
            <a:pPr marL="0" lvl="0" indent="0" algn="l" rtl="0">
              <a:spcBef>
                <a:spcPts val="0"/>
              </a:spcBef>
              <a:spcAft>
                <a:spcPts val="0"/>
              </a:spcAft>
              <a:buNone/>
            </a:pPr>
            <a:r>
              <a:rPr lang="en" sz="900">
                <a:solidFill>
                  <a:schemeClr val="dk1"/>
                </a:solidFill>
              </a:rPr>
              <a:t>Researcher, Department of Theatre, Music and Cinema Art, Institute of Literature, Folklore and Art - University of Latvia</a:t>
            </a:r>
            <a:endParaRPr sz="900">
              <a:solidFill>
                <a:schemeClr val="dk1"/>
              </a:solidFill>
            </a:endParaRPr>
          </a:p>
          <a:p>
            <a:pPr marL="0" lvl="0" indent="0" algn="l" rtl="0">
              <a:spcBef>
                <a:spcPts val="0"/>
              </a:spcBef>
              <a:spcAft>
                <a:spcPts val="0"/>
              </a:spcAft>
              <a:buNone/>
            </a:pPr>
            <a:r>
              <a:rPr lang="en" sz="900" u="sng">
                <a:solidFill>
                  <a:schemeClr val="hlink"/>
                </a:solidFill>
                <a:hlinkClick r:id="rId3"/>
              </a:rPr>
              <a:t>http://lulfmi.lv/en/</a:t>
            </a:r>
            <a:endParaRPr sz="900">
              <a:solidFill>
                <a:schemeClr val="dk1"/>
              </a:solidFill>
            </a:endParaRPr>
          </a:p>
          <a:p>
            <a:pPr marL="0" lvl="0" indent="0" algn="l" rtl="0">
              <a:spcBef>
                <a:spcPts val="0"/>
              </a:spcBef>
              <a:spcAft>
                <a:spcPts val="0"/>
              </a:spcAft>
              <a:buNone/>
            </a:pPr>
            <a:r>
              <a:rPr lang="en" sz="900" u="sng">
                <a:solidFill>
                  <a:schemeClr val="hlink"/>
                </a:solidFill>
                <a:hlinkClick r:id="rId4"/>
              </a:rPr>
              <a:t>https://lu-lv.academia.edu/JānisDaugavietis</a:t>
            </a:r>
            <a:endParaRPr sz="900">
              <a:solidFill>
                <a:schemeClr val="dk1"/>
              </a:solidFill>
            </a:endParaRPr>
          </a:p>
          <a:p>
            <a:pPr marL="0" lvl="0" indent="0" algn="l" rtl="0">
              <a:spcBef>
                <a:spcPts val="0"/>
              </a:spcBef>
              <a:spcAft>
                <a:spcPts val="0"/>
              </a:spcAft>
              <a:buNone/>
            </a:pPr>
            <a:r>
              <a:rPr lang="en" sz="900" u="sng">
                <a:solidFill>
                  <a:schemeClr val="hlink"/>
                </a:solidFill>
                <a:hlinkClick r:id="rId5"/>
              </a:rPr>
              <a:t>Janis.Daugavietis@lulfmi.lv</a:t>
            </a:r>
            <a:endParaRPr sz="1100">
              <a:solidFill>
                <a:schemeClr val="dk1"/>
              </a:solidFill>
            </a:endParaRPr>
          </a:p>
          <a:p>
            <a:pPr marL="0" lvl="0" indent="0" algn="l" rtl="0">
              <a:spcBef>
                <a:spcPts val="0"/>
              </a:spcBef>
              <a:spcAft>
                <a:spcPts val="0"/>
              </a:spcAft>
              <a:buNone/>
            </a:pPr>
            <a:endParaRPr sz="11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11700" y="445025"/>
            <a:ext cx="85206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Appendix, 1. More or less classical </a:t>
            </a:r>
            <a:r>
              <a:rPr lang="en" b="1" i="1"/>
              <a:t>Bolderāja rock</a:t>
            </a:r>
            <a:r>
              <a:rPr lang="en"/>
              <a:t> </a:t>
            </a:r>
            <a:endParaRPr/>
          </a:p>
        </p:txBody>
      </p:sp>
      <p:sp>
        <p:nvSpPr>
          <p:cNvPr id="211" name="Google Shape;211;p37"/>
          <p:cNvSpPr txBox="1">
            <a:spLocks noGrp="1"/>
          </p:cNvSpPr>
          <p:nvPr>
            <p:ph type="body" idx="1"/>
          </p:nvPr>
        </p:nvSpPr>
        <p:spPr>
          <a:xfrm>
            <a:off x="923475" y="1171600"/>
            <a:ext cx="7908900" cy="3397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t>Спецбригада - Болдерайские ночи (2002), </a:t>
            </a:r>
            <a:r>
              <a:rPr lang="en" sz="1200" u="sng">
                <a:solidFill>
                  <a:srgbClr val="1155CC"/>
                </a:solidFill>
                <a:hlinkClick r:id="rId3"/>
              </a:rPr>
              <a:t>https://rockclubriga.bandcamp.com/track/--167</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[džems] - Болдерайский блюз (Рижский рок, 1985​-​87), </a:t>
            </a:r>
            <a:r>
              <a:rPr lang="en" sz="1200" u="sng">
                <a:solidFill>
                  <a:srgbClr val="1155CC"/>
                </a:solidFill>
                <a:hlinkClick r:id="rId4"/>
              </a:rPr>
              <a:t>https://rockclubriga.bandcamp.com/track/--6</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Спецбригада - Безыдейность (live, 1987), </a:t>
            </a:r>
            <a:r>
              <a:rPr lang="en" sz="1200" u="sng">
                <a:solidFill>
                  <a:srgbClr val="1155CC"/>
                </a:solidFill>
                <a:hlinkClick r:id="rId5"/>
              </a:rPr>
              <a:t>https://rockclubriga.bandcamp.com/track/--663</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Карл - Где я? (Хламкин едет в Израиль, 1990), </a:t>
            </a:r>
            <a:r>
              <a:rPr lang="en" sz="1200" u="sng">
                <a:solidFill>
                  <a:srgbClr val="1155CC"/>
                </a:solidFill>
                <a:hlinkClick r:id="rId6"/>
              </a:rPr>
              <a:t>https://rockclubriga.bandcamp.com/track/--13</a:t>
            </a:r>
            <a:endParaRPr sz="1200"/>
          </a:p>
          <a:p>
            <a:pPr marL="0" lvl="0" indent="0" algn="l" rtl="0">
              <a:lnSpc>
                <a:spcPct val="100000"/>
              </a:lnSpc>
              <a:spcBef>
                <a:spcPts val="0"/>
              </a:spcBef>
              <a:spcAft>
                <a:spcPts val="0"/>
              </a:spcAft>
              <a:buClr>
                <a:schemeClr val="dk1"/>
              </a:buClr>
              <a:buSzPts val="1100"/>
              <a:buFont typeface="Arial"/>
              <a:buNone/>
            </a:pPr>
            <a:r>
              <a:rPr lang="en" sz="1200"/>
              <a:t>Karl Hlamkin - Besame Mucho (~1999), </a:t>
            </a:r>
            <a:r>
              <a:rPr lang="en" sz="1200" u="sng">
                <a:solidFill>
                  <a:srgbClr val="1155CC"/>
                </a:solidFill>
                <a:hlinkClick r:id="rId7"/>
              </a:rPr>
              <a:t>https://soundcloud.com/sumarokov/karl-hlamkin-besame-mucho</a:t>
            </a:r>
            <a:endParaRPr sz="1200"/>
          </a:p>
          <a:p>
            <a:pPr marL="0" lvl="0" indent="0" algn="l" rtl="0">
              <a:lnSpc>
                <a:spcPct val="100000"/>
              </a:lnSpc>
              <a:spcBef>
                <a:spcPts val="0"/>
              </a:spcBef>
              <a:spcAft>
                <a:spcPts val="0"/>
              </a:spcAft>
              <a:buClr>
                <a:schemeClr val="dk1"/>
              </a:buClr>
              <a:buSzPts val="1100"/>
              <a:buFont typeface="Arial"/>
              <a:buNone/>
            </a:pPr>
            <a:r>
              <a:rPr lang="en" sz="1200"/>
              <a:t>Валера, это - риск! - Марки (Зося, 1992), </a:t>
            </a:r>
            <a:r>
              <a:rPr lang="en" sz="1200" u="sng">
                <a:solidFill>
                  <a:srgbClr val="1155CC"/>
                </a:solidFill>
                <a:hlinkClick r:id="rId8"/>
              </a:rPr>
              <a:t>https://rockclubriga.bandcamp.com/track/--323</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Джерри - Прикончить её? (Твоя беззубая улыбка, 1992), </a:t>
            </a:r>
            <a:r>
              <a:rPr lang="en" sz="1200" u="sng">
                <a:solidFill>
                  <a:srgbClr val="1155CC"/>
                </a:solidFill>
                <a:hlinkClick r:id="rId9"/>
              </a:rPr>
              <a:t>https://rockclubriga.bandcamp.com/track/--140</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Aksjonovs (?) - Ноктюрн (СССР, 2001), </a:t>
            </a:r>
            <a:r>
              <a:rPr lang="en" sz="1200" u="sng">
                <a:solidFill>
                  <a:srgbClr val="1155CC"/>
                </a:solidFill>
                <a:hlinkClick r:id="rId10"/>
              </a:rPr>
              <a:t>https://rockclubriga.bandcamp.com/track/--455</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Кастот - Сестрёнка (СССР, 2001), </a:t>
            </a:r>
            <a:r>
              <a:rPr lang="en" sz="1200" u="sng">
                <a:solidFill>
                  <a:srgbClr val="1155CC"/>
                </a:solidFill>
                <a:hlinkClick r:id="rId11"/>
              </a:rPr>
              <a:t>https://rockclubriga.bandcamp.com/track/--458</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Спецбригада - Ko jums vajag (14, 2002), </a:t>
            </a:r>
            <a:r>
              <a:rPr lang="en" sz="1200" u="sng">
                <a:solidFill>
                  <a:srgbClr val="1155CC"/>
                </a:solidFill>
                <a:hlinkClick r:id="rId12"/>
              </a:rPr>
              <a:t>https://rockclubriga.bandcamp.com/track/ko-jums-vajag-2</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Пчёлы - Комары (MZ TRANS X​-​PRESS, 2007), </a:t>
            </a:r>
            <a:r>
              <a:rPr lang="en" sz="1200" u="sng">
                <a:solidFill>
                  <a:srgbClr val="1155CC"/>
                </a:solidFill>
                <a:hlinkClick r:id="rId13"/>
              </a:rPr>
              <a:t>https://rockclubriga.bandcamp.com/track/--314</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Карт Бланш - Поролоновый мозг (Поколение, 1989), </a:t>
            </a:r>
            <a:r>
              <a:rPr lang="en" sz="1200" u="sng">
                <a:solidFill>
                  <a:srgbClr val="1155CC"/>
                </a:solidFill>
                <a:hlinkClick r:id="rId14"/>
              </a:rPr>
              <a:t>https://rockclubriga.bandcamp.com/track/--588</a:t>
            </a:r>
            <a:r>
              <a:rPr lang="en" sz="1200"/>
              <a:t> </a:t>
            </a:r>
            <a:endParaRPr sz="1200"/>
          </a:p>
          <a:p>
            <a:pPr marL="0" lvl="0" indent="0" algn="l" rtl="0">
              <a:lnSpc>
                <a:spcPct val="100000"/>
              </a:lnSpc>
              <a:spcBef>
                <a:spcPts val="0"/>
              </a:spcBef>
              <a:spcAft>
                <a:spcPts val="0"/>
              </a:spcAft>
              <a:buClr>
                <a:schemeClr val="dk1"/>
              </a:buClr>
              <a:buSzPts val="1100"/>
              <a:buFont typeface="Arial"/>
              <a:buNone/>
            </a:pPr>
            <a:r>
              <a:rPr lang="en" sz="1200"/>
              <a:t>УВЫ - Здравствуй, Тоска! (До Встречи​.​.​., 1990), </a:t>
            </a:r>
            <a:r>
              <a:rPr lang="en" sz="1200" u="sng">
                <a:solidFill>
                  <a:srgbClr val="1155CC"/>
                </a:solidFill>
                <a:hlinkClick r:id="rId15"/>
              </a:rPr>
              <a:t>https://rockclubriga.bandcamp.com/track/--526</a:t>
            </a:r>
            <a:endParaRPr sz="1200"/>
          </a:p>
          <a:p>
            <a:pPr marL="0" lvl="0" indent="0" algn="l" rtl="0">
              <a:lnSpc>
                <a:spcPct val="100000"/>
              </a:lnSpc>
              <a:spcBef>
                <a:spcPts val="0"/>
              </a:spcBef>
              <a:spcAft>
                <a:spcPts val="0"/>
              </a:spcAft>
              <a:buClr>
                <a:schemeClr val="dk1"/>
              </a:buClr>
              <a:buSzPts val="1100"/>
              <a:buFont typeface="Arial"/>
              <a:buNone/>
            </a:pPr>
            <a:r>
              <a:rPr lang="en" sz="1200"/>
              <a:t>Benson Brothers - Мое пяное сердце (2005). 47 Studio, </a:t>
            </a:r>
            <a:r>
              <a:rPr lang="en" sz="1200" u="sng">
                <a:solidFill>
                  <a:srgbClr val="1155CC"/>
                </a:solidFill>
                <a:hlinkClick r:id="rId16"/>
              </a:rPr>
              <a:t>https://youtu.be/fC_iaz1SzkI</a:t>
            </a:r>
            <a:endParaRPr sz="1200"/>
          </a:p>
          <a:p>
            <a:pPr marL="0" lvl="0" indent="0" algn="l" rtl="0">
              <a:lnSpc>
                <a:spcPct val="100000"/>
              </a:lnSpc>
              <a:spcBef>
                <a:spcPts val="0"/>
              </a:spcBef>
              <a:spcAft>
                <a:spcPts val="0"/>
              </a:spcAft>
              <a:buClr>
                <a:schemeClr val="dk1"/>
              </a:buClr>
              <a:buSzPts val="1100"/>
              <a:buFont typeface="Arial"/>
              <a:buNone/>
            </a:pPr>
            <a:r>
              <a:rPr lang="en" sz="1200"/>
              <a:t>Benson Brothers - Diena (2009?), </a:t>
            </a:r>
            <a:r>
              <a:rPr lang="en" sz="1200" u="sng">
                <a:solidFill>
                  <a:srgbClr val="1155CC"/>
                </a:solidFill>
                <a:hlinkClick r:id="rId17"/>
              </a:rPr>
              <a:t>https://www.youtube.com/watch?v=wSE2skPkpuo</a:t>
            </a:r>
            <a:endParaRPr sz="1200"/>
          </a:p>
          <a:p>
            <a:pPr marL="0" lvl="0" indent="0" algn="l" rtl="0">
              <a:lnSpc>
                <a:spcPct val="100000"/>
              </a:lnSpc>
              <a:spcBef>
                <a:spcPts val="0"/>
              </a:spcBef>
              <a:spcAft>
                <a:spcPts val="0"/>
              </a:spcAft>
              <a:buClr>
                <a:schemeClr val="dk1"/>
              </a:buClr>
              <a:buSzPts val="1100"/>
              <a:buFont typeface="Arial"/>
              <a:buNone/>
            </a:pPr>
            <a:r>
              <a:rPr lang="en" sz="1200"/>
              <a:t>Benson Brothers - Vosemnadcatj (2010?), </a:t>
            </a:r>
            <a:r>
              <a:rPr lang="en" sz="1200" u="sng">
                <a:solidFill>
                  <a:srgbClr val="1155CC"/>
                </a:solidFill>
                <a:hlinkClick r:id="rId18"/>
              </a:rPr>
              <a:t>https://www.youtube.com/watch?v=gxcsV_owHiQ</a:t>
            </a:r>
            <a:endParaRPr sz="1200"/>
          </a:p>
          <a:p>
            <a:pPr marL="0" lvl="0" indent="0" algn="l" rtl="0">
              <a:lnSpc>
                <a:spcPct val="100000"/>
              </a:lnSpc>
              <a:spcBef>
                <a:spcPts val="0"/>
              </a:spcBef>
              <a:spcAft>
                <a:spcPts val="0"/>
              </a:spcAft>
              <a:buClr>
                <a:schemeClr val="dk1"/>
              </a:buClr>
              <a:buSzPts val="1100"/>
              <a:buFont typeface="Arial"/>
              <a:buNone/>
            </a:pPr>
            <a:r>
              <a:rPr lang="en" sz="1200"/>
              <a:t>Benson Brothers - Zelenie glaza (2003), </a:t>
            </a:r>
            <a:r>
              <a:rPr lang="en" sz="1200" u="sng">
                <a:solidFill>
                  <a:srgbClr val="1155CC"/>
                </a:solidFill>
                <a:hlinkClick r:id="rId19"/>
              </a:rPr>
              <a:t>https://www.youtube.com/watch?v=i3kZqb9hbhI</a:t>
            </a:r>
            <a:endParaRPr sz="1200"/>
          </a:p>
          <a:p>
            <a:pPr marL="0" lvl="0" indent="0" algn="l" rtl="0">
              <a:lnSpc>
                <a:spcPct val="100000"/>
              </a:lnSpc>
              <a:spcBef>
                <a:spcPts val="0"/>
              </a:spcBef>
              <a:spcAft>
                <a:spcPts val="0"/>
              </a:spcAft>
              <a:buClr>
                <a:schemeClr val="dk1"/>
              </a:buClr>
              <a:buSzPts val="1100"/>
              <a:buFont typeface="Arial"/>
              <a:buNone/>
            </a:pPr>
            <a:r>
              <a:rPr lang="en" sz="1200"/>
              <a:t>Benson Brothers - Kavkaz (2004), </a:t>
            </a:r>
            <a:r>
              <a:rPr lang="en" sz="1200" u="sng">
                <a:solidFill>
                  <a:srgbClr val="1155CC"/>
                </a:solidFill>
                <a:hlinkClick r:id="rId20"/>
              </a:rPr>
              <a:t>https://www.youtube.com/watch?v=o5L2_ctfG6g</a:t>
            </a:r>
            <a:endParaRPr sz="1200"/>
          </a:p>
          <a:p>
            <a:pPr marL="0" lvl="0" indent="0" algn="l" rtl="0">
              <a:lnSpc>
                <a:spcPct val="100000"/>
              </a:lnSpc>
              <a:spcBef>
                <a:spcPts val="0"/>
              </a:spcBef>
              <a:spcAft>
                <a:spcPts val="0"/>
              </a:spcAft>
              <a:buClr>
                <a:schemeClr val="dk1"/>
              </a:buClr>
              <a:buSzPts val="1100"/>
              <a:buFont typeface="Arial"/>
              <a:buNone/>
            </a:pPr>
            <a:r>
              <a:rPr lang="en" sz="1200"/>
              <a:t>Benson Brothers - Malishka (2010), </a:t>
            </a:r>
            <a:r>
              <a:rPr lang="en" sz="1200" u="sng">
                <a:solidFill>
                  <a:srgbClr val="1155CC"/>
                </a:solidFill>
                <a:hlinkClick r:id="rId21"/>
              </a:rPr>
              <a:t>https://www.youtube.com/watch?v=2bpmlMoIb7g</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Sources</a:t>
            </a:r>
            <a:endParaRPr sz="3300" b="1"/>
          </a:p>
        </p:txBody>
      </p:sp>
      <p:sp>
        <p:nvSpPr>
          <p:cNvPr id="77" name="Google Shape;77;p15"/>
          <p:cNvSpPr txBox="1">
            <a:spLocks noGrp="1"/>
          </p:cNvSpPr>
          <p:nvPr>
            <p:ph type="body" idx="1"/>
          </p:nvPr>
        </p:nvSpPr>
        <p:spPr>
          <a:xfrm>
            <a:off x="526150" y="878975"/>
            <a:ext cx="8451000" cy="4147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t>“Encyclopedia of soviet rock-samizdat”</a:t>
            </a:r>
            <a:r>
              <a:rPr lang="en"/>
              <a:t> by </a:t>
            </a:r>
            <a:r>
              <a:rPr lang="en" i="1"/>
              <a:t>Александр Кушнир </a:t>
            </a:r>
            <a:r>
              <a:rPr lang="en"/>
              <a:t>(1991, 1994) *</a:t>
            </a:r>
            <a:br>
              <a:rPr lang="en"/>
            </a:br>
            <a:r>
              <a:rPr lang="en" sz="1600"/>
              <a:t>[170 zines, basically only Russian language]</a:t>
            </a:r>
            <a:endParaRPr sz="1600"/>
          </a:p>
          <a:p>
            <a:pPr marL="0" lvl="0" indent="0" algn="l" rtl="0">
              <a:lnSpc>
                <a:spcPct val="100000"/>
              </a:lnSpc>
              <a:spcBef>
                <a:spcPts val="1200"/>
              </a:spcBef>
              <a:spcAft>
                <a:spcPts val="0"/>
              </a:spcAft>
              <a:buNone/>
            </a:pPr>
            <a:r>
              <a:rPr lang="en"/>
              <a:t>Other soviet and post-soviet publications</a:t>
            </a:r>
            <a:br>
              <a:rPr lang="en"/>
            </a:br>
            <a:r>
              <a:rPr lang="en" sz="1600"/>
              <a:t>[mostly on political and literature/poetry/ arts samizdat]</a:t>
            </a:r>
            <a:endParaRPr sz="1600"/>
          </a:p>
          <a:p>
            <a:pPr marL="0" lvl="0" indent="0" algn="l" rtl="0">
              <a:lnSpc>
                <a:spcPct val="100000"/>
              </a:lnSpc>
              <a:spcBef>
                <a:spcPts val="1200"/>
              </a:spcBef>
              <a:spcAft>
                <a:spcPts val="0"/>
              </a:spcAft>
              <a:buNone/>
            </a:pPr>
            <a:r>
              <a:rPr lang="en"/>
              <a:t>Libraries and archives (LV, RU, elsewhere)</a:t>
            </a:r>
            <a:endParaRPr/>
          </a:p>
          <a:p>
            <a:pPr marL="0" lvl="0" indent="0" algn="l" rtl="0">
              <a:lnSpc>
                <a:spcPct val="100000"/>
              </a:lnSpc>
              <a:spcBef>
                <a:spcPts val="1200"/>
              </a:spcBef>
              <a:spcAft>
                <a:spcPts val="0"/>
              </a:spcAft>
              <a:buNone/>
            </a:pPr>
            <a:r>
              <a:rPr lang="en"/>
              <a:t>RU web (</a:t>
            </a:r>
            <a:r>
              <a:rPr lang="en" sz="1100" u="sng">
                <a:solidFill>
                  <a:schemeClr val="hlink"/>
                </a:solidFill>
                <a:hlinkClick r:id="rId3"/>
              </a:rPr>
              <a:t>https://drive.google.com/open?id=1xStfrt-tBciHRPO0V3sCRNsr_DcNXoNA</a:t>
            </a:r>
            <a:r>
              <a:rPr lang="en" sz="1100"/>
              <a:t>; Выставка - Музей "Русское Подполье. Осколки" [</a:t>
            </a:r>
            <a:r>
              <a:rPr lang="en" sz="1100" u="sng">
                <a:solidFill>
                  <a:schemeClr val="hlink"/>
                </a:solidFill>
                <a:hlinkClick r:id="rId4"/>
              </a:rPr>
              <a:t>https://vk.com/club71455498</a:t>
            </a:r>
            <a:r>
              <a:rPr lang="en" sz="1100"/>
              <a:t>])</a:t>
            </a:r>
            <a:endParaRPr sz="1100"/>
          </a:p>
          <a:p>
            <a:pPr marL="0" lvl="0" indent="0" algn="l" rtl="0">
              <a:lnSpc>
                <a:spcPct val="100000"/>
              </a:lnSpc>
              <a:spcBef>
                <a:spcPts val="1200"/>
              </a:spcBef>
              <a:spcAft>
                <a:spcPts val="0"/>
              </a:spcAft>
              <a:buNone/>
            </a:pPr>
            <a:r>
              <a:rPr lang="en"/>
              <a:t>Primary sources (private collection, friends-collectors, old penpals from underground times, networks of academia friends-colleagues)</a:t>
            </a:r>
            <a:endParaRPr/>
          </a:p>
          <a:p>
            <a:pPr marL="0" lvl="0" indent="0" algn="l" rtl="0">
              <a:lnSpc>
                <a:spcPct val="100000"/>
              </a:lnSpc>
              <a:spcBef>
                <a:spcPts val="1200"/>
              </a:spcBef>
              <a:spcAft>
                <a:spcPts val="0"/>
              </a:spcAft>
              <a:buNone/>
            </a:pPr>
            <a:r>
              <a:rPr lang="en"/>
              <a:t>Future: to the field (</a:t>
            </a:r>
            <a:r>
              <a:rPr lang="en" b="1"/>
              <a:t>private shelves</a:t>
            </a:r>
            <a:r>
              <a:rPr lang="en"/>
              <a:t>).</a:t>
            </a:r>
            <a:endParaRPr/>
          </a:p>
          <a:p>
            <a:pPr marL="1651000" lvl="0" indent="-279400" algn="l" rtl="0">
              <a:lnSpc>
                <a:spcPct val="100000"/>
              </a:lnSpc>
              <a:spcBef>
                <a:spcPts val="1200"/>
              </a:spcBef>
              <a:spcAft>
                <a:spcPts val="0"/>
              </a:spcAft>
              <a:buClr>
                <a:schemeClr val="dk1"/>
              </a:buClr>
              <a:buSzPts val="1100"/>
              <a:buFont typeface="Arial"/>
              <a:buNone/>
            </a:pPr>
            <a:r>
              <a:rPr lang="en" sz="1000"/>
              <a:t>* Кушнир, А. (1991). Дискретная энциклопедия рок-самиздата. </a:t>
            </a:r>
            <a:r>
              <a:rPr lang="en" sz="1000" i="1"/>
              <a:t>КОНТР КУЛЬТ УР’а</a:t>
            </a:r>
            <a:r>
              <a:rPr lang="en" sz="1000"/>
              <a:t>, (3), 49–94.</a:t>
            </a:r>
            <a:endParaRPr sz="1000"/>
          </a:p>
          <a:p>
            <a:pPr marL="1651000" lvl="0" indent="-279400" algn="l" rtl="0">
              <a:lnSpc>
                <a:spcPct val="100000"/>
              </a:lnSpc>
              <a:spcBef>
                <a:spcPts val="0"/>
              </a:spcBef>
              <a:spcAft>
                <a:spcPts val="0"/>
              </a:spcAft>
              <a:buClr>
                <a:schemeClr val="dk1"/>
              </a:buClr>
              <a:buSzPts val="1100"/>
              <a:buFont typeface="Arial"/>
              <a:buNone/>
            </a:pPr>
            <a:r>
              <a:rPr lang="en" sz="1000"/>
              <a:t>   Кушнир, А. (1994). </a:t>
            </a:r>
            <a:r>
              <a:rPr lang="en" sz="1000" i="1"/>
              <a:t>Золотое подполье: полная иллюстрированная энциклопедия рок-самиздата 1967-1994: история, антология, библиография</a:t>
            </a:r>
            <a:r>
              <a:rPr lang="en" sz="1000"/>
              <a:t>. Нижний Новгород: ДЕКОМ.</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Chrono of soviet rock-samizdat</a:t>
            </a:r>
            <a:endParaRPr sz="3300" b="1"/>
          </a:p>
        </p:txBody>
      </p:sp>
      <p:sp>
        <p:nvSpPr>
          <p:cNvPr id="83" name="Google Shape;83;p16"/>
          <p:cNvSpPr txBox="1">
            <a:spLocks noGrp="1"/>
          </p:cNvSpPr>
          <p:nvPr>
            <p:ph type="body" idx="1"/>
          </p:nvPr>
        </p:nvSpPr>
        <p:spPr>
          <a:xfrm>
            <a:off x="526150" y="1033075"/>
            <a:ext cx="8468400" cy="3535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000"/>
              <a:t>‘Самсебяиздат’ - label of poet Николай Глазков on his DIY publications. Samizdat - mostly literature, poetry, political chronicles.</a:t>
            </a:r>
            <a:endParaRPr sz="2000"/>
          </a:p>
          <a:p>
            <a:pPr marL="0" lvl="0" indent="0" algn="l" rtl="0">
              <a:lnSpc>
                <a:spcPct val="100000"/>
              </a:lnSpc>
              <a:spcBef>
                <a:spcPts val="1200"/>
              </a:spcBef>
              <a:spcAft>
                <a:spcPts val="0"/>
              </a:spcAft>
              <a:buNone/>
            </a:pPr>
            <a:r>
              <a:rPr lang="en" sz="2000"/>
              <a:t>1st musical zines (‘albums’?) - 1966 («Бит-Ехо», Харьков), 1967 («New Diamond», Pankrác - 12 y.o. Artemy Troitsky and others), 1972 («Zirkahbols», Rīga) … Typically - one copy.</a:t>
            </a:r>
            <a:endParaRPr sz="2000"/>
          </a:p>
          <a:p>
            <a:pPr marL="0" lvl="0" indent="0" algn="l" rtl="0">
              <a:lnSpc>
                <a:spcPct val="100000"/>
              </a:lnSpc>
              <a:spcBef>
                <a:spcPts val="1200"/>
              </a:spcBef>
              <a:spcAft>
                <a:spcPts val="0"/>
              </a:spcAft>
              <a:buNone/>
            </a:pPr>
            <a:r>
              <a:rPr lang="en" sz="2000"/>
              <a:t>1st ‘normal’ zines - other half of 70ies («Рокси», Leningrad). Zine scene before </a:t>
            </a:r>
            <a:r>
              <a:rPr lang="en" sz="2000" i="1"/>
              <a:t>perestroika </a:t>
            </a:r>
            <a:r>
              <a:rPr lang="en" sz="2000"/>
              <a:t> - symbolic - less than 20 titles (Кушнир 1991:50).</a:t>
            </a:r>
            <a:endParaRPr sz="2000"/>
          </a:p>
          <a:p>
            <a:pPr marL="0" lvl="0" indent="0" algn="l" rtl="0">
              <a:lnSpc>
                <a:spcPct val="100000"/>
              </a:lnSpc>
              <a:spcBef>
                <a:spcPts val="1200"/>
              </a:spcBef>
              <a:spcAft>
                <a:spcPts val="1200"/>
              </a:spcAft>
              <a:buNone/>
            </a:pPr>
            <a:r>
              <a:rPr lang="en" sz="2000"/>
              <a:t>Samizdat periodization: old and perestroika. III perestroika periods: 85-87; 87-89; 89-90 (Суетнов 1992).</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Soviet time Bolderāja (Rīga) fanzines</a:t>
            </a:r>
            <a:endParaRPr sz="3300" b="1"/>
          </a:p>
        </p:txBody>
      </p:sp>
      <p:sp>
        <p:nvSpPr>
          <p:cNvPr id="89" name="Google Shape;89;p17"/>
          <p:cNvSpPr txBox="1">
            <a:spLocks noGrp="1"/>
          </p:cNvSpPr>
          <p:nvPr>
            <p:ph type="body" idx="1"/>
          </p:nvPr>
        </p:nvSpPr>
        <p:spPr>
          <a:xfrm>
            <a:off x="526150" y="1416525"/>
            <a:ext cx="8306100" cy="3152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b="1"/>
              <a:t>ОРГАН БЭКО </a:t>
            </a:r>
            <a:r>
              <a:rPr lang="en" sz="2200"/>
              <a:t>(1981-83 ?)</a:t>
            </a:r>
            <a:br>
              <a:rPr lang="en" sz="2200" b="1"/>
            </a:br>
            <a:r>
              <a:rPr lang="en" sz="2200" b="1"/>
              <a:t>ОТ ВИНТА </a:t>
            </a:r>
            <a:r>
              <a:rPr lang="en" sz="2200"/>
              <a:t>(1987-91?)</a:t>
            </a:r>
            <a:r>
              <a:rPr lang="en" sz="2200" b="1"/>
              <a:t> </a:t>
            </a:r>
            <a:r>
              <a:rPr lang="en" sz="1700" b="1">
                <a:solidFill>
                  <a:srgbClr val="990000"/>
                </a:solidFill>
              </a:rPr>
              <a:t>[“50% Bolderāja”]</a:t>
            </a:r>
            <a:br>
              <a:rPr lang="en" sz="1700" b="1"/>
            </a:br>
            <a:r>
              <a:rPr lang="en" sz="2200" b="1"/>
              <a:t>МАЛАЯ ЗЕМЛЯ </a:t>
            </a:r>
            <a:r>
              <a:rPr lang="en" sz="2200"/>
              <a:t>(1989-92?)</a:t>
            </a:r>
            <a:br>
              <a:rPr lang="en" sz="2200"/>
            </a:br>
            <a:r>
              <a:rPr lang="en" sz="2200" b="1"/>
              <a:t>АВОСЬ </a:t>
            </a:r>
            <a:r>
              <a:rPr lang="en" sz="2200"/>
              <a:t>(1990-91?)</a:t>
            </a:r>
            <a:r>
              <a:rPr lang="en" sz="2200" b="1"/>
              <a:t> </a:t>
            </a:r>
            <a:r>
              <a:rPr lang="en" sz="1700" b="1">
                <a:solidFill>
                  <a:srgbClr val="990000"/>
                </a:solidFill>
              </a:rPr>
              <a:t>[“50% Bolderāja”]</a:t>
            </a:r>
            <a:endParaRPr sz="1700" b="1">
              <a:solidFill>
                <a:srgbClr val="990000"/>
              </a:solidFill>
            </a:endParaRPr>
          </a:p>
          <a:p>
            <a:pPr marL="0" lvl="0" indent="0" algn="l" rtl="0">
              <a:lnSpc>
                <a:spcPct val="100000"/>
              </a:lnSpc>
              <a:spcBef>
                <a:spcPts val="1200"/>
              </a:spcBef>
              <a:spcAft>
                <a:spcPts val="0"/>
              </a:spcAft>
              <a:buNone/>
            </a:pPr>
            <a:endParaRPr sz="1700" b="1">
              <a:solidFill>
                <a:srgbClr val="990000"/>
              </a:solidFill>
            </a:endParaRPr>
          </a:p>
          <a:p>
            <a:pPr marL="0" lvl="0" indent="0" algn="r" rtl="0">
              <a:lnSpc>
                <a:spcPct val="100000"/>
              </a:lnSpc>
              <a:spcBef>
                <a:spcPts val="1200"/>
              </a:spcBef>
              <a:spcAft>
                <a:spcPts val="0"/>
              </a:spcAft>
              <a:buNone/>
            </a:pPr>
            <a:r>
              <a:rPr lang="en" sz="2000"/>
              <a:t>Main protagonist: </a:t>
            </a:r>
            <a:r>
              <a:rPr lang="en" sz="2000" b="1"/>
              <a:t>Андрей "Кастот" Кастоненко </a:t>
            </a:r>
            <a:r>
              <a:rPr lang="en" sz="2000"/>
              <a:t>(b. 1964). Musician (Bolderāja band Спецбригада) and underground press editor &amp; journalist (mostly under name </a:t>
            </a:r>
            <a:r>
              <a:rPr lang="en" sz="2000" b="1"/>
              <a:t>Х.Уев</a:t>
            </a:r>
            <a:r>
              <a:rPr lang="en" sz="2000"/>
              <a:t>).</a:t>
            </a:r>
            <a:endParaRPr sz="2000"/>
          </a:p>
          <a:p>
            <a:pPr marL="0" lvl="0" indent="0" algn="l" rtl="0">
              <a:lnSpc>
                <a:spcPct val="100000"/>
              </a:lnSpc>
              <a:spcBef>
                <a:spcPts val="1200"/>
              </a:spcBef>
              <a:spcAft>
                <a:spcPts val="0"/>
              </a:spcAft>
              <a:buNone/>
            </a:pPr>
            <a:endParaRPr/>
          </a:p>
          <a:p>
            <a:pPr marL="0" lvl="0" indent="0" algn="l" rtl="0">
              <a:lnSpc>
                <a:spcPct val="100000"/>
              </a:lnSpc>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rot="-4643821">
            <a:off x="6318558" y="2082653"/>
            <a:ext cx="3770038" cy="668591"/>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200"/>
              <a:t>Спецбригада circa 1987</a:t>
            </a:r>
            <a:br>
              <a:rPr lang="en" sz="2200"/>
            </a:br>
            <a:r>
              <a:rPr lang="en" sz="2200"/>
              <a:t>(2nd from the left - Кастот)</a:t>
            </a:r>
            <a:endParaRPr sz="2200"/>
          </a:p>
        </p:txBody>
      </p:sp>
      <p:pic>
        <p:nvPicPr>
          <p:cNvPr id="95" name="Google Shape;95;p18"/>
          <p:cNvPicPr preferRelativeResize="0"/>
          <p:nvPr/>
        </p:nvPicPr>
        <p:blipFill>
          <a:blip r:embed="rId3">
            <a:alphaModFix/>
          </a:blip>
          <a:stretch>
            <a:fillRect/>
          </a:stretch>
        </p:blipFill>
        <p:spPr>
          <a:xfrm>
            <a:off x="66456" y="77509"/>
            <a:ext cx="7278475" cy="4919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rot="-4269281">
            <a:off x="6726332" y="1424350"/>
            <a:ext cx="3033303" cy="35472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Кастот circa 1987</a:t>
            </a:r>
            <a:endParaRPr sz="2200"/>
          </a:p>
        </p:txBody>
      </p:sp>
      <p:pic>
        <p:nvPicPr>
          <p:cNvPr id="101" name="Google Shape;101;p19"/>
          <p:cNvPicPr preferRelativeResize="0"/>
          <p:nvPr/>
        </p:nvPicPr>
        <p:blipFill>
          <a:blip r:embed="rId3">
            <a:alphaModFix/>
          </a:blip>
          <a:stretch>
            <a:fillRect/>
          </a:stretch>
        </p:blipFill>
        <p:spPr>
          <a:xfrm>
            <a:off x="91936" y="87897"/>
            <a:ext cx="7242009" cy="4899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4052775" y="107325"/>
            <a:ext cx="4931400" cy="127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t>Bolderāja:</a:t>
            </a:r>
            <a:br>
              <a:rPr lang="en" sz="3300" b="1"/>
            </a:br>
            <a:r>
              <a:rPr lang="en" sz="3300" b="1"/>
              <a:t>spatial and social context</a:t>
            </a:r>
            <a:endParaRPr sz="3300" b="1"/>
          </a:p>
        </p:txBody>
      </p:sp>
      <p:sp>
        <p:nvSpPr>
          <p:cNvPr id="107" name="Google Shape;107;p20"/>
          <p:cNvSpPr txBox="1">
            <a:spLocks noGrp="1"/>
          </p:cNvSpPr>
          <p:nvPr>
            <p:ph type="body" idx="1"/>
          </p:nvPr>
        </p:nvSpPr>
        <p:spPr>
          <a:xfrm>
            <a:off x="4918950" y="1512300"/>
            <a:ext cx="4065000" cy="3399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None/>
            </a:pPr>
            <a:r>
              <a:rPr lang="en" sz="1900"/>
              <a:t>-- most separated/ distant neighborhood</a:t>
            </a:r>
            <a:br>
              <a:rPr lang="en" sz="1900"/>
            </a:br>
            <a:r>
              <a:rPr lang="en" sz="1900"/>
              <a:t>-- soviet militarized (garrison, submarine base, naval school)</a:t>
            </a:r>
            <a:br>
              <a:rPr lang="en" sz="1900"/>
            </a:br>
            <a:r>
              <a:rPr lang="en" sz="1900"/>
              <a:t>-- soviet industrialised (textile, forestry)</a:t>
            </a:r>
            <a:br>
              <a:rPr lang="en" sz="1900"/>
            </a:br>
            <a:r>
              <a:rPr lang="en" sz="1900"/>
              <a:t>-- soviet time immigrants (military and labor force)</a:t>
            </a:r>
            <a:br>
              <a:rPr lang="en" sz="1900"/>
            </a:br>
            <a:r>
              <a:rPr lang="en" sz="1900"/>
              <a:t>-- dominantly Russian speaking community</a:t>
            </a:r>
            <a:endParaRPr sz="1900"/>
          </a:p>
        </p:txBody>
      </p:sp>
      <p:pic>
        <p:nvPicPr>
          <p:cNvPr id="108" name="Google Shape;108;p20"/>
          <p:cNvPicPr preferRelativeResize="0"/>
          <p:nvPr/>
        </p:nvPicPr>
        <p:blipFill>
          <a:blip r:embed="rId3">
            <a:alphaModFix/>
          </a:blip>
          <a:stretch>
            <a:fillRect/>
          </a:stretch>
        </p:blipFill>
        <p:spPr>
          <a:xfrm>
            <a:off x="110036" y="107325"/>
            <a:ext cx="4679140" cy="497847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526100" y="187325"/>
            <a:ext cx="8306100" cy="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b="1" i="1"/>
              <a:t>Болдерайский рок</a:t>
            </a:r>
            <a:r>
              <a:rPr lang="en" sz="2900" b="1"/>
              <a:t> and soviet Rīga scene context</a:t>
            </a:r>
            <a:endParaRPr sz="2900" b="1"/>
          </a:p>
        </p:txBody>
      </p:sp>
      <p:sp>
        <p:nvSpPr>
          <p:cNvPr id="114" name="Google Shape;114;p21"/>
          <p:cNvSpPr txBox="1">
            <a:spLocks noGrp="1"/>
          </p:cNvSpPr>
          <p:nvPr>
            <p:ph type="body" idx="1"/>
          </p:nvPr>
        </p:nvSpPr>
        <p:spPr>
          <a:xfrm>
            <a:off x="526150" y="938775"/>
            <a:ext cx="8306100" cy="3630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 beginning of 80-ies: 1st wave of underground bands in Rīga (and Bolderāja)</a:t>
            </a:r>
            <a:endParaRPr/>
          </a:p>
          <a:p>
            <a:pPr marL="0" lvl="0" indent="0" algn="l" rtl="0">
              <a:lnSpc>
                <a:spcPct val="100000"/>
              </a:lnSpc>
              <a:spcBef>
                <a:spcPts val="1200"/>
              </a:spcBef>
              <a:spcAft>
                <a:spcPts val="0"/>
              </a:spcAft>
              <a:buNone/>
            </a:pPr>
            <a:r>
              <a:rPr lang="en"/>
              <a:t>-- summer 1983: infamous illegal underground festival in Iecava (countryside)</a:t>
            </a:r>
            <a:endParaRPr/>
          </a:p>
          <a:p>
            <a:pPr marL="0" lvl="0" indent="0" algn="l" rtl="0">
              <a:lnSpc>
                <a:spcPct val="100000"/>
              </a:lnSpc>
              <a:spcBef>
                <a:spcPts val="1200"/>
              </a:spcBef>
              <a:spcAft>
                <a:spcPts val="0"/>
              </a:spcAft>
              <a:buNone/>
            </a:pPr>
            <a:r>
              <a:rPr lang="en"/>
              <a:t>-- autumn 1983: establishment of ‘Riga Rockclub’ (</a:t>
            </a:r>
            <a:r>
              <a:rPr lang="en" i="1"/>
              <a:t>Рижский рок-клуб</a:t>
            </a:r>
            <a:r>
              <a:rPr lang="en"/>
              <a:t> or </a:t>
            </a:r>
            <a:r>
              <a:rPr lang="en" i="1"/>
              <a:t>Клуб Современной Mузыки при рижском ГК BКCM Латвии</a:t>
            </a:r>
            <a:r>
              <a:rPr lang="en"/>
              <a:t>) - semi-official institution for independent musicians under censorship and control from city’s Komsomol and KGB. Modelled after </a:t>
            </a:r>
            <a:r>
              <a:rPr lang="en">
                <a:solidFill>
                  <a:schemeClr val="hlink"/>
                </a:solidFill>
                <a:uFill>
                  <a:noFill/>
                </a:uFill>
                <a:hlinkClick r:id="rId3"/>
              </a:rPr>
              <a:t>The Leningrad Rock Club</a:t>
            </a:r>
            <a:r>
              <a:rPr lang="en"/>
              <a:t> (est. 1981).</a:t>
            </a:r>
            <a:endParaRPr/>
          </a:p>
          <a:p>
            <a:pPr marL="0" lvl="0" indent="0" algn="l" rtl="0">
              <a:lnSpc>
                <a:spcPct val="100000"/>
              </a:lnSpc>
              <a:spcBef>
                <a:spcPts val="1200"/>
              </a:spcBef>
              <a:spcAft>
                <a:spcPts val="0"/>
              </a:spcAft>
              <a:buNone/>
            </a:pPr>
            <a:r>
              <a:rPr lang="en"/>
              <a:t>-- beginning of 1987: 1st nr. of ОТ ВИНТА (Х.Уев ed.).</a:t>
            </a:r>
            <a:endParaRPr/>
          </a:p>
          <a:p>
            <a:pPr marL="0" lvl="0" indent="0" algn="l" rtl="0">
              <a:lnSpc>
                <a:spcPct val="100000"/>
              </a:lnSpc>
              <a:spcBef>
                <a:spcPts val="1200"/>
              </a:spcBef>
              <a:spcAft>
                <a:spcPts val="0"/>
              </a:spcAft>
              <a:buNone/>
            </a:pPr>
            <a:r>
              <a:rPr lang="en"/>
              <a:t>-- end of 1987: split of editorial staff of ОТ ВИНТА.</a:t>
            </a:r>
            <a:endParaRPr/>
          </a:p>
          <a:p>
            <a:pPr marL="0" lvl="0" indent="0" algn="l" rtl="0">
              <a:lnSpc>
                <a:spcPct val="100000"/>
              </a:lnSpc>
              <a:spcBef>
                <a:spcPts val="1200"/>
              </a:spcBef>
              <a:spcAft>
                <a:spcPts val="0"/>
              </a:spcAft>
              <a:buNone/>
            </a:pPr>
            <a:r>
              <a:rPr lang="en"/>
              <a:t>-- 1987/8: new zines - МАЛАЯ ЗЕМЛЯ (Х.Уев) and СПИДЪ (Сергей "Плохиш" Рожко).</a:t>
            </a:r>
            <a:endParaRPr/>
          </a:p>
          <a:p>
            <a:pPr marL="0" lvl="0" indent="0" algn="l" rtl="0">
              <a:lnSpc>
                <a:spcPct val="100000"/>
              </a:lnSpc>
              <a:spcBef>
                <a:spcPts val="1200"/>
              </a:spcBef>
              <a:spcAft>
                <a:spcPts val="0"/>
              </a:spcAft>
              <a:buNone/>
            </a:pPr>
            <a:endParaRPr/>
          </a:p>
          <a:p>
            <a:pPr marL="0" lvl="0" indent="0" algn="l" rtl="0">
              <a:lnSpc>
                <a:spcPct val="100000"/>
              </a:lnSpc>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On-screen Show (16:9)</PresentationFormat>
  <Paragraphs>149</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Old Standard TT</vt:lpstr>
      <vt:lpstr>Paperback</vt:lpstr>
      <vt:lpstr>Late soviet Bolderāja (Rīga) fanzine scene and it’s (dis)attachment to the places and communities</vt:lpstr>
      <vt:lpstr>Research questions</vt:lpstr>
      <vt:lpstr>Sources</vt:lpstr>
      <vt:lpstr>Chrono of soviet rock-samizdat</vt:lpstr>
      <vt:lpstr>Soviet time Bolderāja (Rīga) fanzines</vt:lpstr>
      <vt:lpstr>Спецбригада circa 1987 (2nd from the left - Кастот)</vt:lpstr>
      <vt:lpstr>Кастот circa 1987</vt:lpstr>
      <vt:lpstr>Bolderāja: spatial and social context</vt:lpstr>
      <vt:lpstr>Болдерайский рок and soviet Rīga scene context</vt:lpstr>
      <vt:lpstr>DATA: two volumes of ОТ ВИНТА (1987)</vt:lpstr>
      <vt:lpstr>PowerPoint Presentation</vt:lpstr>
      <vt:lpstr>PowerPoint Presentation</vt:lpstr>
      <vt:lpstr>PowerPoint Presentation</vt:lpstr>
      <vt:lpstr>PowerPoint Presentation</vt:lpstr>
      <vt:lpstr>PowerPoint Presentation</vt:lpstr>
      <vt:lpstr>Methodology</vt:lpstr>
      <vt:lpstr>Results</vt:lpstr>
      <vt:lpstr>Results condensed</vt:lpstr>
      <vt:lpstr>Conclusions. Content of ОТ ВИНТА (nr.3-4)</vt:lpstr>
      <vt:lpstr>Discussion (on Rīga’87 scene)</vt:lpstr>
      <vt:lpstr>Discussion (on soviet rockizdat)</vt:lpstr>
      <vt:lpstr>Thanks</vt:lpstr>
      <vt:lpstr>REFERENCES</vt:lpstr>
      <vt:lpstr>Abstract</vt:lpstr>
      <vt:lpstr>Appendix, 1. More or less classical Bolderāja rock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 soviet Bolderāja (Rīga) fanzine scene and it’s (dis)attachment to the places and communities</dc:title>
  <cp:lastModifiedBy>Krauklis Rutains</cp:lastModifiedBy>
  <cp:revision>1</cp:revision>
  <dcterms:modified xsi:type="dcterms:W3CDTF">2019-02-25T12:31:40Z</dcterms:modified>
</cp:coreProperties>
</file>