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3716000" cy="19507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F8C7DE-14BC-45EE-BD95-BDC859646EE9}" v="145" dt="2019-08-10T13:19:40.83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0" autoAdjust="0"/>
  </p:normalViewPr>
  <p:slideViewPr>
    <p:cSldViewPr snapToGrid="0">
      <p:cViewPr varScale="1">
        <p:scale>
          <a:sx n="60" d="100"/>
          <a:sy n="60" d="100"/>
        </p:scale>
        <p:origin x="102" y="11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asis s" userId="15042ab258dc0054" providerId="LiveId" clId="{12F8C7DE-14BC-45EE-BD95-BDC859646EE9}"/>
    <pc:docChg chg="undo custSel modSld">
      <pc:chgData name="thanasis s" userId="15042ab258dc0054" providerId="LiveId" clId="{12F8C7DE-14BC-45EE-BD95-BDC859646EE9}" dt="2019-08-10T13:29:09.297" v="164" actId="478"/>
      <pc:docMkLst>
        <pc:docMk/>
      </pc:docMkLst>
      <pc:sldChg chg="addSp delSp modSp">
        <pc:chgData name="thanasis s" userId="15042ab258dc0054" providerId="LiveId" clId="{12F8C7DE-14BC-45EE-BD95-BDC859646EE9}" dt="2019-08-10T13:29:09.297" v="164" actId="478"/>
        <pc:sldMkLst>
          <pc:docMk/>
          <pc:sldMk cId="0" sldId="256"/>
        </pc:sldMkLst>
        <pc:spChg chg="add mod">
          <ac:chgData name="thanasis s" userId="15042ab258dc0054" providerId="LiveId" clId="{12F8C7DE-14BC-45EE-BD95-BDC859646EE9}" dt="2019-08-10T13:01:58.331" v="75" actId="20577"/>
          <ac:spMkLst>
            <pc:docMk/>
            <pc:sldMk cId="0" sldId="256"/>
            <ac:spMk id="2" creationId="{1DE91CFE-8EB6-4758-B457-5514937064F9}"/>
          </ac:spMkLst>
        </pc:spChg>
        <pc:spChg chg="mod">
          <ac:chgData name="thanasis s" userId="15042ab258dc0054" providerId="LiveId" clId="{12F8C7DE-14BC-45EE-BD95-BDC859646EE9}" dt="2019-08-10T13:01:45.838" v="71" actId="20577"/>
          <ac:spMkLst>
            <pc:docMk/>
            <pc:sldMk cId="0" sldId="256"/>
            <ac:spMk id="13" creationId="{0F0EB17A-1EBE-4DCD-B9FC-E27C17CFDBD1}"/>
          </ac:spMkLst>
        </pc:spChg>
        <pc:spChg chg="mod">
          <ac:chgData name="thanasis s" userId="15042ab258dc0054" providerId="LiveId" clId="{12F8C7DE-14BC-45EE-BD95-BDC859646EE9}" dt="2019-08-10T13:08:54.387" v="131" actId="20577"/>
          <ac:spMkLst>
            <pc:docMk/>
            <pc:sldMk cId="0" sldId="256"/>
            <ac:spMk id="15" creationId="{CE5B5549-AAB3-4607-B10C-861EB98CC32C}"/>
          </ac:spMkLst>
        </pc:spChg>
        <pc:spChg chg="add mod">
          <ac:chgData name="thanasis s" userId="15042ab258dc0054" providerId="LiveId" clId="{12F8C7DE-14BC-45EE-BD95-BDC859646EE9}" dt="2019-08-10T13:01:53.694" v="73" actId="20577"/>
          <ac:spMkLst>
            <pc:docMk/>
            <pc:sldMk cId="0" sldId="256"/>
            <ac:spMk id="18" creationId="{794CFF52-393E-4956-9672-A5B9A17706C7}"/>
          </ac:spMkLst>
        </pc:spChg>
        <pc:spChg chg="add mod">
          <ac:chgData name="thanasis s" userId="15042ab258dc0054" providerId="LiveId" clId="{12F8C7DE-14BC-45EE-BD95-BDC859646EE9}" dt="2019-08-10T13:02:14.484" v="79" actId="20577"/>
          <ac:spMkLst>
            <pc:docMk/>
            <pc:sldMk cId="0" sldId="256"/>
            <ac:spMk id="19" creationId="{5EFA7084-8FC8-4398-A685-33F41CB02495}"/>
          </ac:spMkLst>
        </pc:spChg>
        <pc:spChg chg="add mod">
          <ac:chgData name="thanasis s" userId="15042ab258dc0054" providerId="LiveId" clId="{12F8C7DE-14BC-45EE-BD95-BDC859646EE9}" dt="2019-08-10T13:03:17.402" v="98" actId="20577"/>
          <ac:spMkLst>
            <pc:docMk/>
            <pc:sldMk cId="0" sldId="256"/>
            <ac:spMk id="20" creationId="{7C9F8D3F-D213-47CB-9065-CA3F26C7294F}"/>
          </ac:spMkLst>
        </pc:spChg>
        <pc:spChg chg="add mod">
          <ac:chgData name="thanasis s" userId="15042ab258dc0054" providerId="LiveId" clId="{12F8C7DE-14BC-45EE-BD95-BDC859646EE9}" dt="2019-08-10T13:03:28.037" v="102" actId="20577"/>
          <ac:spMkLst>
            <pc:docMk/>
            <pc:sldMk cId="0" sldId="256"/>
            <ac:spMk id="21" creationId="{6F3F6E91-39BC-408E-A839-089693BCCDCA}"/>
          </ac:spMkLst>
        </pc:spChg>
        <pc:spChg chg="mod">
          <ac:chgData name="thanasis s" userId="15042ab258dc0054" providerId="LiveId" clId="{12F8C7DE-14BC-45EE-BD95-BDC859646EE9}" dt="2019-08-10T13:19:02.707" v="155"/>
          <ac:spMkLst>
            <pc:docMk/>
            <pc:sldMk cId="0" sldId="256"/>
            <ac:spMk id="112" creationId="{00000000-0000-0000-0000-000000000000}"/>
          </ac:spMkLst>
        </pc:spChg>
        <pc:spChg chg="del">
          <ac:chgData name="thanasis s" userId="15042ab258dc0054" providerId="LiveId" clId="{12F8C7DE-14BC-45EE-BD95-BDC859646EE9}" dt="2019-08-10T13:11:18.064" v="137" actId="478"/>
          <ac:spMkLst>
            <pc:docMk/>
            <pc:sldMk cId="0" sldId="256"/>
            <ac:spMk id="113" creationId="{00000000-0000-0000-0000-000000000000}"/>
          </ac:spMkLst>
        </pc:spChg>
        <pc:spChg chg="del">
          <ac:chgData name="thanasis s" userId="15042ab258dc0054" providerId="LiveId" clId="{12F8C7DE-14BC-45EE-BD95-BDC859646EE9}" dt="2019-08-10T13:11:13.728" v="136" actId="478"/>
          <ac:spMkLst>
            <pc:docMk/>
            <pc:sldMk cId="0" sldId="256"/>
            <ac:spMk id="114" creationId="{00000000-0000-0000-0000-000000000000}"/>
          </ac:spMkLst>
        </pc:spChg>
        <pc:spChg chg="mod">
          <ac:chgData name="thanasis s" userId="15042ab258dc0054" providerId="LiveId" clId="{12F8C7DE-14BC-45EE-BD95-BDC859646EE9}" dt="2019-08-10T13:19:43.289" v="163" actId="20577"/>
          <ac:spMkLst>
            <pc:docMk/>
            <pc:sldMk cId="0" sldId="256"/>
            <ac:spMk id="115" creationId="{00000000-0000-0000-0000-000000000000}"/>
          </ac:spMkLst>
        </pc:spChg>
        <pc:spChg chg="mod">
          <ac:chgData name="thanasis s" userId="15042ab258dc0054" providerId="LiveId" clId="{12F8C7DE-14BC-45EE-BD95-BDC859646EE9}" dt="2019-08-10T12:55:05.888" v="6" actId="20577"/>
          <ac:spMkLst>
            <pc:docMk/>
            <pc:sldMk cId="0" sldId="256"/>
            <ac:spMk id="116" creationId="{00000000-0000-0000-0000-000000000000}"/>
          </ac:spMkLst>
        </pc:spChg>
        <pc:spChg chg="mod">
          <ac:chgData name="thanasis s" userId="15042ab258dc0054" providerId="LiveId" clId="{12F8C7DE-14BC-45EE-BD95-BDC859646EE9}" dt="2019-08-10T13:09:21.156" v="135" actId="1076"/>
          <ac:spMkLst>
            <pc:docMk/>
            <pc:sldMk cId="0" sldId="256"/>
            <ac:spMk id="118" creationId="{00000000-0000-0000-0000-000000000000}"/>
          </ac:spMkLst>
        </pc:spChg>
        <pc:spChg chg="del">
          <ac:chgData name="thanasis s" userId="15042ab258dc0054" providerId="LiveId" clId="{12F8C7DE-14BC-45EE-BD95-BDC859646EE9}" dt="2019-08-10T13:29:09.297" v="164" actId="478"/>
          <ac:spMkLst>
            <pc:docMk/>
            <pc:sldMk cId="0" sldId="256"/>
            <ac:spMk id="119" creationId="{00000000-0000-0000-0000-000000000000}"/>
          </ac:spMkLst>
        </pc:spChg>
        <pc:picChg chg="mod">
          <ac:chgData name="thanasis s" userId="15042ab258dc0054" providerId="LiveId" clId="{12F8C7DE-14BC-45EE-BD95-BDC859646EE9}" dt="2019-08-10T12:59:33.734" v="28" actId="14100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thanasis s" userId="15042ab258dc0054" providerId="LiveId" clId="{12F8C7DE-14BC-45EE-BD95-BDC859646EE9}" dt="2019-08-10T12:59:17.749" v="23" actId="1076"/>
          <ac:picMkLst>
            <pc:docMk/>
            <pc:sldMk cId="0" sldId="256"/>
            <ac:picMk id="4" creationId="{00000000-0000-0000-0000-000000000000}"/>
          </ac:picMkLst>
        </pc:picChg>
        <pc:picChg chg="mod">
          <ac:chgData name="thanasis s" userId="15042ab258dc0054" providerId="LiveId" clId="{12F8C7DE-14BC-45EE-BD95-BDC859646EE9}" dt="2019-08-10T12:59:41.278" v="30" actId="1076"/>
          <ac:picMkLst>
            <pc:docMk/>
            <pc:sldMk cId="0" sldId="256"/>
            <ac:picMk id="5" creationId="{00000000-0000-0000-0000-000000000000}"/>
          </ac:picMkLst>
        </pc:picChg>
        <pc:picChg chg="mod">
          <ac:chgData name="thanasis s" userId="15042ab258dc0054" providerId="LiveId" clId="{12F8C7DE-14BC-45EE-BD95-BDC859646EE9}" dt="2019-08-10T13:03:01.348" v="94" actId="14100"/>
          <ac:picMkLst>
            <pc:docMk/>
            <pc:sldMk cId="0" sldId="256"/>
            <ac:picMk id="6" creationId="{00000000-0000-0000-0000-000000000000}"/>
          </ac:picMkLst>
        </pc:picChg>
        <pc:picChg chg="mod">
          <ac:chgData name="thanasis s" userId="15042ab258dc0054" providerId="LiveId" clId="{12F8C7DE-14BC-45EE-BD95-BDC859646EE9}" dt="2019-08-10T13:02:54.497" v="92" actId="1076"/>
          <ac:picMkLst>
            <pc:docMk/>
            <pc:sldMk cId="0" sldId="256"/>
            <ac:picMk id="7" creationId="{00000000-0000-0000-0000-000000000000}"/>
          </ac:picMkLst>
        </pc:picChg>
        <pc:picChg chg="add mod">
          <ac:chgData name="thanasis s" userId="15042ab258dc0054" providerId="LiveId" clId="{12F8C7DE-14BC-45EE-BD95-BDC859646EE9}" dt="2019-08-10T13:06:21.974" v="107" actId="1076"/>
          <ac:picMkLst>
            <pc:docMk/>
            <pc:sldMk cId="0" sldId="256"/>
            <ac:picMk id="9" creationId="{B080F7A0-0290-4932-8806-DA1F91D5981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3765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Avenir Next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Avenir Next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Avenir Next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Avenir Next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Avenir Next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Avenir Next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Avenir Next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Avenir Next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Avenir Next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/>
          </p:nvPr>
        </p:nvSpPr>
        <p:spPr>
          <a:xfrm>
            <a:off x="2224088" y="685800"/>
            <a:ext cx="2409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9244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1pPr>
      <a:lvl2pPr marL="342900" marR="0" indent="1143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2pPr>
      <a:lvl3pPr marL="342900" marR="0" indent="571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3pPr>
      <a:lvl4pPr marL="342900" marR="0" indent="10287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4pPr>
      <a:lvl5pPr marL="342900" marR="0" indent="14859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5pPr>
      <a:lvl6pPr marL="342900" marR="0" indent="1143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6pPr>
      <a:lvl7pPr marL="342900" marR="0" indent="571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7pPr>
      <a:lvl8pPr marL="342900" marR="0" indent="10287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8pPr>
      <a:lvl9pPr marL="342900" marR="0" indent="14859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hyperlink" Target="mailto:athanasios.Simoulis@skane.se" TargetMode="External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10" Type="http://schemas.openxmlformats.org/officeDocument/2006/relationships/image" Target="../media/image6.wmf"/><Relationship Id="rId4" Type="http://schemas.openxmlformats.org/officeDocument/2006/relationships/hyperlink" Target="mailto:ahmad.almorched@skane.se" TargetMode="External"/><Relationship Id="rId9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2"/>
          <p:cNvSpPr txBox="1"/>
          <p:nvPr/>
        </p:nvSpPr>
        <p:spPr>
          <a:xfrm>
            <a:off x="357038" y="18719726"/>
            <a:ext cx="12637313" cy="520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(</a:t>
            </a:r>
            <a:r>
              <a:rPr lang="en-US" dirty="0" err="1"/>
              <a:t>Kiyohara</a:t>
            </a:r>
            <a:r>
              <a:rPr lang="en-US" dirty="0"/>
              <a:t> and Ito 2013; Martín-Fuentes et al. 2015; Ekwueme, </a:t>
            </a:r>
            <a:r>
              <a:rPr lang="en-US" dirty="0" err="1"/>
              <a:t>Zakhour</a:t>
            </a:r>
            <a:r>
              <a:rPr lang="en-US" dirty="0"/>
              <a:t>, and Parr 2009; Chanda 1985; Zhao et al. 2017; Salamanca et al. 2004)</a:t>
            </a:r>
            <a:endParaRPr dirty="0"/>
          </a:p>
        </p:txBody>
      </p:sp>
      <p:sp>
        <p:nvSpPr>
          <p:cNvPr id="115" name="Rectangle 5"/>
          <p:cNvSpPr txBox="1"/>
          <p:nvPr/>
        </p:nvSpPr>
        <p:spPr>
          <a:xfrm>
            <a:off x="827087" y="1607795"/>
            <a:ext cx="11956389" cy="1969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sv-SE" b="1" dirty="0"/>
              <a:t>Athanasios Simoulis and Ahmad Almorched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Pathology department, </a:t>
            </a:r>
            <a:r>
              <a:rPr lang="en-US" sz="2000" dirty="0" err="1">
                <a:solidFill>
                  <a:schemeClr val="tx1"/>
                </a:solidFill>
              </a:rPr>
              <a:t>Skåne</a:t>
            </a:r>
            <a:r>
              <a:rPr lang="en-US" sz="2000" dirty="0">
                <a:solidFill>
                  <a:schemeClr val="tx1"/>
                </a:solidFill>
              </a:rPr>
              <a:t> University Hospital, Malmö, Sweden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hlinkClick r:id="rId3"/>
              </a:rPr>
              <a:t>athanasios.simoulis@skane.se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hlinkClick r:id="rId4"/>
              </a:rPr>
              <a:t>ahmad.almorched@skane.se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sv-SE" sz="2000" dirty="0">
              <a:solidFill>
                <a:schemeClr val="tx1"/>
              </a:solidFill>
            </a:endParaRPr>
          </a:p>
          <a:p>
            <a:r>
              <a:rPr lang="sv-SE" dirty="0"/>
              <a:t> </a:t>
            </a:r>
            <a:endParaRPr dirty="0"/>
          </a:p>
        </p:txBody>
      </p:sp>
      <p:sp>
        <p:nvSpPr>
          <p:cNvPr id="116" name="Rectangle 6"/>
          <p:cNvSpPr txBox="1"/>
          <p:nvPr/>
        </p:nvSpPr>
        <p:spPr>
          <a:xfrm>
            <a:off x="814386" y="3164524"/>
            <a:ext cx="6127089" cy="3062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just">
              <a:lnSpc>
                <a:spcPct val="140000"/>
              </a:lnSpc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sv-SE" dirty="0"/>
          </a:p>
          <a:p>
            <a:r>
              <a:rPr lang="sv-SE" dirty="0"/>
              <a:t> </a:t>
            </a:r>
            <a:r>
              <a:rPr lang="sv-SE" b="1" dirty="0" err="1"/>
              <a:t>Background</a:t>
            </a:r>
            <a:r>
              <a:rPr lang="sv-SE" b="1" dirty="0"/>
              <a:t> &amp; </a:t>
            </a:r>
            <a:r>
              <a:rPr lang="sv-SE" b="1" dirty="0" err="1"/>
              <a:t>objectives</a:t>
            </a:r>
            <a:r>
              <a:rPr lang="sv-SE" b="1" dirty="0"/>
              <a:t> </a:t>
            </a:r>
          </a:p>
          <a:p>
            <a:endParaRPr lang="sv-SE" dirty="0"/>
          </a:p>
          <a:p>
            <a:r>
              <a:rPr lang="en-US" dirty="0"/>
              <a:t>We report the case of the </a:t>
            </a:r>
            <a:r>
              <a:rPr lang="en-US" dirty="0" err="1"/>
              <a:t>pagetoid</a:t>
            </a:r>
            <a:r>
              <a:rPr lang="en-US" dirty="0"/>
              <a:t> spread of urothelial carcinoma to the glans penis, eleven years after the initial presentation of the urothelial cancer and five years after the cystectomy. </a:t>
            </a:r>
          </a:p>
          <a:p>
            <a:r>
              <a:rPr lang="en-US" dirty="0"/>
              <a:t>A few cases of the same entity, usually under the term </a:t>
            </a:r>
            <a:r>
              <a:rPr lang="en-US" dirty="0" err="1"/>
              <a:t>extramammary</a:t>
            </a:r>
            <a:r>
              <a:rPr lang="en-US" dirty="0"/>
              <a:t> Paget's disease secondary to urothelial cancer, is being described in the literature. </a:t>
            </a:r>
            <a:endParaRPr lang="de-DE" dirty="0"/>
          </a:p>
        </p:txBody>
      </p:sp>
      <p:sp>
        <p:nvSpPr>
          <p:cNvPr id="117" name="Rectangle 7"/>
          <p:cNvSpPr txBox="1"/>
          <p:nvPr/>
        </p:nvSpPr>
        <p:spPr>
          <a:xfrm>
            <a:off x="814387" y="909479"/>
            <a:ext cx="1209040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3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 err="1"/>
              <a:t>Pagetoid</a:t>
            </a:r>
            <a:r>
              <a:rPr lang="en-US" dirty="0"/>
              <a:t> spread of urothelial carcinoma to the glans penis. </a:t>
            </a:r>
            <a:endParaRPr dirty="0"/>
          </a:p>
        </p:txBody>
      </p:sp>
      <p:sp>
        <p:nvSpPr>
          <p:cNvPr id="118" name="Rectangle 8"/>
          <p:cNvSpPr txBox="1"/>
          <p:nvPr/>
        </p:nvSpPr>
        <p:spPr>
          <a:xfrm>
            <a:off x="7059614" y="7195125"/>
            <a:ext cx="5842000" cy="3062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just">
              <a:lnSpc>
                <a:spcPct val="140000"/>
              </a:lnSpc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sv-SE" dirty="0"/>
          </a:p>
          <a:p>
            <a:r>
              <a:rPr lang="sv-SE" dirty="0"/>
              <a:t> </a:t>
            </a:r>
          </a:p>
          <a:p>
            <a:r>
              <a:rPr lang="sv-SE" b="1" dirty="0" err="1"/>
              <a:t>Conclusion</a:t>
            </a:r>
            <a:r>
              <a:rPr lang="sv-SE" b="1" dirty="0"/>
              <a:t> </a:t>
            </a:r>
          </a:p>
          <a:p>
            <a:r>
              <a:rPr lang="en-US" dirty="0"/>
              <a:t>Pathologists must be aware of the possibility of this entity in penile material, especially when there is a history of urothelial malignancy in the background. A panel of </a:t>
            </a:r>
            <a:r>
              <a:rPr lang="en-US" dirty="0" err="1"/>
              <a:t>immunostains</a:t>
            </a:r>
            <a:r>
              <a:rPr lang="en-US" dirty="0"/>
              <a:t>, which include GATA3 and </a:t>
            </a:r>
            <a:r>
              <a:rPr lang="en-US" dirty="0" err="1"/>
              <a:t>Uroplakin</a:t>
            </a:r>
            <a:r>
              <a:rPr lang="en-US" dirty="0"/>
              <a:t> II, can help to make the differential diagnosis between a true </a:t>
            </a:r>
            <a:r>
              <a:rPr lang="en-US" dirty="0" err="1"/>
              <a:t>Extramammary</a:t>
            </a:r>
            <a:r>
              <a:rPr lang="en-US" dirty="0"/>
              <a:t> Paget's disease and a </a:t>
            </a:r>
            <a:r>
              <a:rPr lang="en-US" dirty="0" err="1"/>
              <a:t>pagetoid</a:t>
            </a:r>
            <a:r>
              <a:rPr lang="en-US" dirty="0"/>
              <a:t> spread of urothelial carcinoma. </a:t>
            </a:r>
            <a:r>
              <a:rPr lang="de-DE" dirty="0"/>
              <a:t>.</a:t>
            </a:r>
            <a:endParaRPr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F0EB17A-1EBE-4DCD-B9FC-E27C17CFDBD1}"/>
              </a:ext>
            </a:extLst>
          </p:cNvPr>
          <p:cNvSpPr txBox="1"/>
          <p:nvPr/>
        </p:nvSpPr>
        <p:spPr>
          <a:xfrm>
            <a:off x="814386" y="6111282"/>
            <a:ext cx="5842000" cy="3752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just">
              <a:lnSpc>
                <a:spcPct val="140000"/>
              </a:lnSpc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sv-SE" dirty="0"/>
          </a:p>
          <a:p>
            <a:r>
              <a:rPr lang="sv-SE" dirty="0"/>
              <a:t> </a:t>
            </a:r>
            <a:r>
              <a:rPr lang="sv-SE" b="1" dirty="0" err="1"/>
              <a:t>Methods</a:t>
            </a:r>
            <a:r>
              <a:rPr lang="sv-SE" b="1" dirty="0"/>
              <a:t> </a:t>
            </a:r>
          </a:p>
          <a:p>
            <a:endParaRPr lang="sv-SE" dirty="0"/>
          </a:p>
          <a:p>
            <a:r>
              <a:rPr lang="en-US" dirty="0"/>
              <a:t>A 58 years old gentleman presented with an erythematous lesion around the urinary meatus. A biopsy performed. </a:t>
            </a:r>
          </a:p>
          <a:p>
            <a:r>
              <a:rPr lang="en-US" dirty="0"/>
              <a:t>Microscopically a pagetoid distribution of atypical cells in the squamous epithelium was seen (Fig. 1). A minimal panel of stains was applied. </a:t>
            </a:r>
          </a:p>
          <a:p>
            <a:r>
              <a:rPr lang="en-US" dirty="0"/>
              <a:t>The tumor cells were positive for CK5D3 and CK7 (Fig. 2) and negative for Melan A, S100, p16, and CEA. </a:t>
            </a:r>
          </a:p>
          <a:p>
            <a:r>
              <a:rPr lang="en-US" dirty="0"/>
              <a:t>The diagnosis of </a:t>
            </a:r>
            <a:r>
              <a:rPr lang="en-US" dirty="0" err="1"/>
              <a:t>Extramammary</a:t>
            </a:r>
            <a:r>
              <a:rPr lang="en-US" dirty="0"/>
              <a:t> Paget's disease proposed. </a:t>
            </a:r>
            <a:endParaRPr lang="de-DE" dirty="0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CE5B5549-AAB3-4607-B10C-861EB98CC32C}"/>
              </a:ext>
            </a:extLst>
          </p:cNvPr>
          <p:cNvSpPr txBox="1"/>
          <p:nvPr/>
        </p:nvSpPr>
        <p:spPr>
          <a:xfrm>
            <a:off x="7046913" y="3067249"/>
            <a:ext cx="5842000" cy="5131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just">
              <a:lnSpc>
                <a:spcPct val="140000"/>
              </a:lnSpc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sv-SE" dirty="0"/>
          </a:p>
          <a:p>
            <a:r>
              <a:rPr lang="sv-SE" dirty="0"/>
              <a:t> </a:t>
            </a:r>
            <a:r>
              <a:rPr lang="sv-SE" b="1" dirty="0" err="1"/>
              <a:t>Results</a:t>
            </a:r>
            <a:r>
              <a:rPr lang="sv-SE" b="1" dirty="0"/>
              <a:t> </a:t>
            </a:r>
          </a:p>
          <a:p>
            <a:endParaRPr lang="sv-SE" dirty="0"/>
          </a:p>
          <a:p>
            <a:r>
              <a:rPr lang="en-US" dirty="0"/>
              <a:t>The case discussed at the national conference for Penile Cancer. The possibility of a </a:t>
            </a:r>
            <a:r>
              <a:rPr lang="en-US" dirty="0" err="1"/>
              <a:t>pagetoid</a:t>
            </a:r>
            <a:r>
              <a:rPr lang="en-US" dirty="0"/>
              <a:t> spread of urothelial carcinoma emerged. </a:t>
            </a:r>
          </a:p>
          <a:p>
            <a:r>
              <a:rPr lang="en-US" dirty="0"/>
              <a:t>Supplementary </a:t>
            </a:r>
            <a:r>
              <a:rPr lang="en-US" dirty="0" err="1"/>
              <a:t>immunostains</a:t>
            </a:r>
            <a:r>
              <a:rPr lang="en-US" dirty="0"/>
              <a:t> used. The tumor cells were positive to CK20 (Fig. 3) , GATA3 (Fig. 4)  and Uroplakin II </a:t>
            </a:r>
          </a:p>
          <a:p>
            <a:r>
              <a:rPr lang="en-US" dirty="0"/>
              <a:t>(Fig 5). </a:t>
            </a:r>
          </a:p>
          <a:p>
            <a:r>
              <a:rPr lang="en-US" dirty="0"/>
              <a:t>This phenotype supports the urothelial origin of this cancer. Therefore, the diagnosis revised to </a:t>
            </a:r>
            <a:r>
              <a:rPr lang="en-US" dirty="0" err="1"/>
              <a:t>Extramammary</a:t>
            </a:r>
            <a:r>
              <a:rPr lang="en-US" dirty="0"/>
              <a:t> Paget's disease secondary to urothelial cancer. </a:t>
            </a:r>
          </a:p>
          <a:p>
            <a:r>
              <a:rPr lang="en-US" dirty="0"/>
              <a:t>New biopsies confirmed the presence of urothelial CIS in the urethra. </a:t>
            </a:r>
          </a:p>
          <a:p>
            <a:endParaRPr lang="de-D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5" y="10367570"/>
            <a:ext cx="6127089" cy="3403541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31" y="10372412"/>
            <a:ext cx="5835721" cy="324168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57" y="13109247"/>
            <a:ext cx="4850658" cy="269449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5" y="15400399"/>
            <a:ext cx="4915987" cy="3058741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42" y="15402554"/>
            <a:ext cx="4915987" cy="30565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E91CFE-8EB6-4758-B457-5514937064F9}"/>
              </a:ext>
            </a:extLst>
          </p:cNvPr>
          <p:cNvSpPr txBox="1"/>
          <p:nvPr/>
        </p:nvSpPr>
        <p:spPr>
          <a:xfrm>
            <a:off x="1074821" y="10716126"/>
            <a:ext cx="216568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venir Next"/>
              </a:rPr>
              <a:t>Fig. 1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venir Nex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4CFF52-393E-4956-9672-A5B9A17706C7}"/>
              </a:ext>
            </a:extLst>
          </p:cNvPr>
          <p:cNvSpPr txBox="1"/>
          <p:nvPr/>
        </p:nvSpPr>
        <p:spPr>
          <a:xfrm>
            <a:off x="6787162" y="10753141"/>
            <a:ext cx="216568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venir Next"/>
              </a:rPr>
              <a:t>Fig. 2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venir Nex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FA7084-8FC8-4398-A685-33F41CB02495}"/>
              </a:ext>
            </a:extLst>
          </p:cNvPr>
          <p:cNvSpPr txBox="1"/>
          <p:nvPr/>
        </p:nvSpPr>
        <p:spPr>
          <a:xfrm>
            <a:off x="3577390" y="13351438"/>
            <a:ext cx="216568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venir Next"/>
              </a:rPr>
              <a:t>Fig. 3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venir Nex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9F8D3F-D213-47CB-9065-CA3F26C7294F}"/>
              </a:ext>
            </a:extLst>
          </p:cNvPr>
          <p:cNvSpPr txBox="1"/>
          <p:nvPr/>
        </p:nvSpPr>
        <p:spPr>
          <a:xfrm>
            <a:off x="655698" y="15549404"/>
            <a:ext cx="216568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venir Next"/>
              </a:rPr>
              <a:t>Fig. 4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venir Nex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3F6E91-39BC-408E-A839-089693BCCDCA}"/>
              </a:ext>
            </a:extLst>
          </p:cNvPr>
          <p:cNvSpPr txBox="1"/>
          <p:nvPr/>
        </p:nvSpPr>
        <p:spPr>
          <a:xfrm>
            <a:off x="7355306" y="15723364"/>
            <a:ext cx="216568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venir Next"/>
              </a:rPr>
              <a:t>Fig. 5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venir Nex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80F7A0-0290-4932-8806-DA1F91D598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04" y="1607795"/>
            <a:ext cx="2302447" cy="21284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Layout">
  <a:themeElements>
    <a:clrScheme name="Layou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Layout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Layou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N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N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ayout">
  <a:themeElements>
    <a:clrScheme name="Layou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Layout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Layou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N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N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389</Words>
  <Application>Microsoft Office PowerPoint</Application>
  <PresentationFormat>Custom</PresentationFormat>
  <Paragraphs>37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Avenir Next</vt:lpstr>
      <vt:lpstr>Layout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Simoulis Athanasios</dc:creator>
  <cp:lastModifiedBy>thanasis s</cp:lastModifiedBy>
  <cp:revision>10</cp:revision>
  <dcterms:modified xsi:type="dcterms:W3CDTF">2019-08-10T13:29:18Z</dcterms:modified>
</cp:coreProperties>
</file>