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08" r:id="rId3"/>
    <p:sldMasterId id="2147483709" r:id="rId4"/>
    <p:sldMasterId id="2147483710" r:id="rId5"/>
    <p:sldMasterId id="2147483711" r:id="rId6"/>
    <p:sldMasterId id="2147483712" r:id="rId7"/>
    <p:sldMasterId id="2147483713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</p:sldIdLst>
  <p:sldSz cy="6858000" cx="12192000"/>
  <p:notesSz cx="6858000" cy="9144000"/>
  <p:embeddedFontLs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font" Target="fonts/Lato-regular.fntdata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font" Target="fonts/Lato-italic.fntdata"/><Relationship Id="rId12" Type="http://schemas.openxmlformats.org/officeDocument/2006/relationships/slide" Target="slides/slide3.xml"/><Relationship Id="rId34" Type="http://schemas.openxmlformats.org/officeDocument/2006/relationships/font" Target="fonts/Lato-bold.fntdata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36" Type="http://schemas.openxmlformats.org/officeDocument/2006/relationships/font" Target="fonts/Lato-bold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5583042bc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45583042bc_1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45583042bc_1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45583042bc_1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45583042bc_1_80:notes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dd74b7c92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g1dd74b7c92_1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all about 2000 paper have been published with RRIDs, most contain references to antibodies.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author workflow has begun to allow people to ask questions like “which other papers use this antibody?”</a:t>
            </a:r>
            <a:endParaRPr/>
          </a:p>
        </p:txBody>
      </p:sp>
      <p:sp>
        <p:nvSpPr>
          <p:cNvPr id="544" name="Google Shape;544;g1dd74b7c92_1_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15dd3bcc8_1_75:notes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215dd3bcc8_1_75:notes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0989f0500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g20989f0500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dd745e11d_1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1dd745e11d_1_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g1dd745e11d_1_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45583042bc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45583042bc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45583042bc_1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45583042bc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dd736ca9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1dd736ca97_1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1dd736ca97_1_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0981effdc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0981effdc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45583042bc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45583042bc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dd736ca97_1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1dd736ca97_1_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I am sure you all are very much aware, ensuring the rigor and reproducibility of science is a growing challenge – even more so since additional attention has been paid to the issue. Irreproducibility of published studies has been the topic of many articles – both in the scientific and lay press, some of which are seen here. So, what are some of the challenges?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1dd736ca97_1_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0989f0500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g20989f0500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2" name="Google Shape;102;p17"/>
          <p:cNvSpPr txBox="1"/>
          <p:nvPr>
            <p:ph idx="2" type="body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3" name="Google Shape;113;p20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17" name="Google Shape;117;p21"/>
          <p:cNvSpPr txBox="1"/>
          <p:nvPr>
            <p:ph idx="1" type="subTitle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8" name="Google Shape;118;p21"/>
          <p:cNvSpPr txBox="1"/>
          <p:nvPr>
            <p:ph idx="2" type="body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hasCustomPrompt="1"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ctrTitle"/>
          </p:nvPr>
        </p:nvSpPr>
        <p:spPr>
          <a:xfrm>
            <a:off x="609600" y="2365732"/>
            <a:ext cx="8534400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82327"/>
              </a:buClr>
              <a:buSzPts val="1400"/>
              <a:buFont typeface="Arial"/>
              <a:buNone/>
              <a:defRPr b="1" i="0" sz="3600" u="none" cap="none" strike="noStrike">
                <a:solidFill>
                  <a:srgbClr val="7823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7" name="Google Shape;137;p26"/>
          <p:cNvSpPr txBox="1"/>
          <p:nvPr>
            <p:ph idx="1" type="subTitle"/>
          </p:nvPr>
        </p:nvSpPr>
        <p:spPr>
          <a:xfrm>
            <a:off x="609600" y="3219218"/>
            <a:ext cx="447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520"/>
              </a:spcBef>
              <a:spcAft>
                <a:spcPts val="0"/>
              </a:spcAft>
              <a:buClr>
                <a:srgbClr val="104B7D"/>
              </a:buClr>
              <a:buSzPts val="3200"/>
              <a:buFont typeface="Arial"/>
              <a:buNone/>
              <a:defRPr b="0" i="0" sz="2600" u="none" cap="none" strike="noStrike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38" name="Google Shape;138;p26"/>
          <p:cNvCxnSpPr/>
          <p:nvPr/>
        </p:nvCxnSpPr>
        <p:spPr>
          <a:xfrm>
            <a:off x="0" y="3066818"/>
            <a:ext cx="9144000" cy="0"/>
          </a:xfrm>
          <a:prstGeom prst="straightConnector1">
            <a:avLst/>
          </a:prstGeom>
          <a:noFill/>
          <a:ln cap="flat" cmpd="sng" w="9525">
            <a:solidFill>
              <a:srgbClr val="8C8D8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9" name="Google Shape;13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59895" y="5943600"/>
            <a:ext cx="2844800" cy="70695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/>
          <p:nvPr/>
        </p:nvSpPr>
        <p:spPr>
          <a:xfrm>
            <a:off x="9144000" y="0"/>
            <a:ext cx="3048000" cy="228600"/>
          </a:xfrm>
          <a:prstGeom prst="rect">
            <a:avLst/>
          </a:prstGeom>
          <a:solidFill>
            <a:srgbClr val="104B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8D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609600" y="685800"/>
            <a:ext cx="711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82327"/>
              </a:buClr>
              <a:buSzPts val="1400"/>
              <a:buFont typeface="Arial"/>
              <a:buNone/>
              <a:defRPr b="1" i="0" sz="3000" u="none" cap="none" strike="noStrike">
                <a:solidFill>
                  <a:srgbClr val="7823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609600" y="1447800"/>
            <a:ext cx="7932875" cy="42687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27"/>
          <p:cNvSpPr txBox="1"/>
          <p:nvPr>
            <p:ph idx="10" type="dt"/>
          </p:nvPr>
        </p:nvSpPr>
        <p:spPr>
          <a:xfrm>
            <a:off x="609600" y="6178546"/>
            <a:ext cx="997085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27"/>
          <p:cNvSpPr txBox="1"/>
          <p:nvPr>
            <p:ph idx="11" type="ftr"/>
          </p:nvPr>
        </p:nvSpPr>
        <p:spPr>
          <a:xfrm>
            <a:off x="3189112" y="617854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12" type="sldNum"/>
          </p:nvPr>
        </p:nvSpPr>
        <p:spPr>
          <a:xfrm>
            <a:off x="8349738" y="6178546"/>
            <a:ext cx="5116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8" name="Google Shape;148;p27"/>
          <p:cNvCxnSpPr/>
          <p:nvPr/>
        </p:nvCxnSpPr>
        <p:spPr>
          <a:xfrm>
            <a:off x="0" y="1295400"/>
            <a:ext cx="8534400" cy="0"/>
          </a:xfrm>
          <a:prstGeom prst="straightConnector1">
            <a:avLst/>
          </a:prstGeom>
          <a:noFill/>
          <a:ln cap="flat" cmpd="sng" w="9525">
            <a:solidFill>
              <a:srgbClr val="8C8D8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9" name="Google Shape;14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84453" y="6096000"/>
            <a:ext cx="2133600" cy="53021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/>
          <p:nvPr/>
        </p:nvSpPr>
        <p:spPr>
          <a:xfrm>
            <a:off x="9144000" y="0"/>
            <a:ext cx="3048000" cy="228600"/>
          </a:xfrm>
          <a:prstGeom prst="rect">
            <a:avLst/>
          </a:prstGeom>
          <a:solidFill>
            <a:srgbClr val="104B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8D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ctrTitle"/>
          </p:nvPr>
        </p:nvSpPr>
        <p:spPr>
          <a:xfrm>
            <a:off x="609600" y="2362200"/>
            <a:ext cx="8534400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82327"/>
              </a:buClr>
              <a:buSzPts val="1400"/>
              <a:buFont typeface="Arial"/>
              <a:buNone/>
              <a:defRPr b="1" i="0" sz="3600" u="none" cap="none" strike="noStrike">
                <a:solidFill>
                  <a:srgbClr val="7823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54" name="Google Shape;154;p28"/>
          <p:cNvCxnSpPr/>
          <p:nvPr/>
        </p:nvCxnSpPr>
        <p:spPr>
          <a:xfrm>
            <a:off x="0" y="3063286"/>
            <a:ext cx="9144000" cy="0"/>
          </a:xfrm>
          <a:prstGeom prst="straightConnector1">
            <a:avLst/>
          </a:prstGeom>
          <a:noFill/>
          <a:ln cap="flat" cmpd="sng" w="9525">
            <a:solidFill>
              <a:srgbClr val="8C8D8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28"/>
          <p:cNvSpPr/>
          <p:nvPr/>
        </p:nvSpPr>
        <p:spPr>
          <a:xfrm>
            <a:off x="9144000" y="0"/>
            <a:ext cx="3048000" cy="228600"/>
          </a:xfrm>
          <a:prstGeom prst="rect">
            <a:avLst/>
          </a:prstGeom>
          <a:solidFill>
            <a:srgbClr val="104B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8D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59895" y="5943600"/>
            <a:ext cx="2844800" cy="70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609600" y="1447800"/>
            <a:ext cx="7924800" cy="42687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29"/>
          <p:cNvSpPr txBox="1"/>
          <p:nvPr>
            <p:ph type="title"/>
          </p:nvPr>
        </p:nvSpPr>
        <p:spPr>
          <a:xfrm>
            <a:off x="609600" y="685800"/>
            <a:ext cx="711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82327"/>
              </a:buClr>
              <a:buSzPts val="1400"/>
              <a:buFont typeface="Arial"/>
              <a:buNone/>
              <a:defRPr b="1" i="0" sz="3000" u="none" cap="none" strike="noStrike">
                <a:solidFill>
                  <a:srgbClr val="7823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29"/>
          <p:cNvSpPr txBox="1"/>
          <p:nvPr>
            <p:ph idx="2" type="body"/>
          </p:nvPr>
        </p:nvSpPr>
        <p:spPr>
          <a:xfrm>
            <a:off x="9128861" y="1453856"/>
            <a:ext cx="2540000" cy="1138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1" anchor="t" bIns="91425" lIns="91425" spcFirstLastPara="1" rIns="91425" wrap="square" tIns="91425"/>
          <a:lstStyle>
            <a:lvl1pPr indent="-228600" lvl="0" marL="457200" marR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9"/>
          <p:cNvSpPr txBox="1"/>
          <p:nvPr>
            <p:ph idx="3" type="body"/>
          </p:nvPr>
        </p:nvSpPr>
        <p:spPr>
          <a:xfrm>
            <a:off x="9128861" y="3125714"/>
            <a:ext cx="2540000" cy="144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1" anchor="t" bIns="91425" lIns="91425" spcFirstLastPara="1" rIns="91425" wrap="square" tIns="91425"/>
          <a:lstStyle>
            <a:lvl1pPr indent="-228600" lvl="0" marL="457200" marR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29"/>
          <p:cNvSpPr/>
          <p:nvPr/>
        </p:nvSpPr>
        <p:spPr>
          <a:xfrm>
            <a:off x="9144000" y="0"/>
            <a:ext cx="3048000" cy="228600"/>
          </a:xfrm>
          <a:prstGeom prst="rect">
            <a:avLst/>
          </a:prstGeom>
          <a:solidFill>
            <a:srgbClr val="104B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9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8D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9"/>
          <p:cNvSpPr txBox="1"/>
          <p:nvPr>
            <p:ph idx="10" type="dt"/>
          </p:nvPr>
        </p:nvSpPr>
        <p:spPr>
          <a:xfrm>
            <a:off x="609600" y="6178546"/>
            <a:ext cx="997085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29"/>
          <p:cNvSpPr txBox="1"/>
          <p:nvPr>
            <p:ph idx="11" type="ftr"/>
          </p:nvPr>
        </p:nvSpPr>
        <p:spPr>
          <a:xfrm>
            <a:off x="3189112" y="617854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67" name="Google Shape;167;p29"/>
          <p:cNvCxnSpPr/>
          <p:nvPr/>
        </p:nvCxnSpPr>
        <p:spPr>
          <a:xfrm>
            <a:off x="0" y="1295400"/>
            <a:ext cx="8534400" cy="0"/>
          </a:xfrm>
          <a:prstGeom prst="straightConnector1">
            <a:avLst/>
          </a:prstGeom>
          <a:noFill/>
          <a:ln cap="flat" cmpd="sng" w="9525">
            <a:solidFill>
              <a:srgbClr val="8C8D8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8" name="Google Shape;16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84453" y="6096000"/>
            <a:ext cx="2133600" cy="53021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>
            <p:ph idx="12" type="sldNum"/>
          </p:nvPr>
        </p:nvSpPr>
        <p:spPr>
          <a:xfrm>
            <a:off x="8349738" y="6178546"/>
            <a:ext cx="5116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Sidebar">
  <p:cSld name="Content with Sidebar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type="title"/>
          </p:nvPr>
        </p:nvSpPr>
        <p:spPr>
          <a:xfrm>
            <a:off x="9144000" y="1447799"/>
            <a:ext cx="2743200" cy="1047119"/>
          </a:xfrm>
          <a:prstGeom prst="rect">
            <a:avLst/>
          </a:prstGeom>
          <a:solidFill>
            <a:srgbClr val="104B7D"/>
          </a:solidFill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9144000" y="2556991"/>
            <a:ext cx="2743199" cy="2778021"/>
          </a:xfrm>
          <a:prstGeom prst="rect">
            <a:avLst/>
          </a:prstGeom>
          <a:noFill/>
          <a:ln cap="flat" cmpd="sng" w="9525">
            <a:solidFill>
              <a:srgbClr val="104B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30"/>
          <p:cNvSpPr txBox="1"/>
          <p:nvPr>
            <p:ph idx="2" type="body"/>
          </p:nvPr>
        </p:nvSpPr>
        <p:spPr>
          <a:xfrm>
            <a:off x="609600" y="1446286"/>
            <a:ext cx="7932875" cy="42702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30"/>
          <p:cNvSpPr/>
          <p:nvPr/>
        </p:nvSpPr>
        <p:spPr>
          <a:xfrm>
            <a:off x="9144000" y="0"/>
            <a:ext cx="3048000" cy="228600"/>
          </a:xfrm>
          <a:prstGeom prst="rect">
            <a:avLst/>
          </a:prstGeom>
          <a:solidFill>
            <a:srgbClr val="104B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0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8C8D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0"/>
          <p:cNvSpPr txBox="1"/>
          <p:nvPr>
            <p:ph idx="10" type="dt"/>
          </p:nvPr>
        </p:nvSpPr>
        <p:spPr>
          <a:xfrm>
            <a:off x="609600" y="6178546"/>
            <a:ext cx="997085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30"/>
          <p:cNvSpPr txBox="1"/>
          <p:nvPr>
            <p:ph idx="11" type="ftr"/>
          </p:nvPr>
        </p:nvSpPr>
        <p:spPr>
          <a:xfrm>
            <a:off x="3189112" y="617854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78" name="Google Shape;178;p30"/>
          <p:cNvCxnSpPr/>
          <p:nvPr/>
        </p:nvCxnSpPr>
        <p:spPr>
          <a:xfrm>
            <a:off x="0" y="1295400"/>
            <a:ext cx="8534400" cy="0"/>
          </a:xfrm>
          <a:prstGeom prst="straightConnector1">
            <a:avLst/>
          </a:prstGeom>
          <a:noFill/>
          <a:ln cap="flat" cmpd="sng" w="9525">
            <a:solidFill>
              <a:srgbClr val="8C8D8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9" name="Google Shape;17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84453" y="6096000"/>
            <a:ext cx="2133600" cy="53021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 txBox="1"/>
          <p:nvPr>
            <p:ph idx="12" type="sldNum"/>
          </p:nvPr>
        </p:nvSpPr>
        <p:spPr>
          <a:xfrm>
            <a:off x="8349738" y="6178546"/>
            <a:ext cx="5116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000">
                <a:solidFill>
                  <a:srgbClr val="104B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189" name="Google Shape;189;p32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32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2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2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838200" y="365124"/>
            <a:ext cx="105155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838200" y="1825624"/>
            <a:ext cx="10515598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3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3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title"/>
          </p:nvPr>
        </p:nvSpPr>
        <p:spPr>
          <a:xfrm>
            <a:off x="839787" y="365124"/>
            <a:ext cx="105155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01" name="Google Shape;201;p34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34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34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4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34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4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34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831849" y="1709737"/>
            <a:ext cx="10515598" cy="28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831849" y="4589463"/>
            <a:ext cx="1051559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5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35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35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838200" y="365124"/>
            <a:ext cx="105155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838200" y="1825624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36"/>
          <p:cNvSpPr txBox="1"/>
          <p:nvPr>
            <p:ph idx="2" type="body"/>
          </p:nvPr>
        </p:nvSpPr>
        <p:spPr>
          <a:xfrm>
            <a:off x="6172200" y="1825624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36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36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36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838200" y="365124"/>
            <a:ext cx="105155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23" name="Google Shape;223;p37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7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37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38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38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839787" y="457200"/>
            <a:ext cx="3932236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5183186" y="987424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9"/>
          <p:cNvSpPr txBox="1"/>
          <p:nvPr>
            <p:ph idx="2" type="body"/>
          </p:nvPr>
        </p:nvSpPr>
        <p:spPr>
          <a:xfrm>
            <a:off x="839787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39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39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39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/>
          <p:nvPr>
            <p:ph type="title"/>
          </p:nvPr>
        </p:nvSpPr>
        <p:spPr>
          <a:xfrm>
            <a:off x="839787" y="457200"/>
            <a:ext cx="3932236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39" name="Google Shape;239;p40"/>
          <p:cNvSpPr/>
          <p:nvPr>
            <p:ph idx="2" type="pic"/>
          </p:nvPr>
        </p:nvSpPr>
        <p:spPr>
          <a:xfrm>
            <a:off x="5183186" y="987424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40"/>
          <p:cNvSpPr txBox="1"/>
          <p:nvPr>
            <p:ph idx="1" type="body"/>
          </p:nvPr>
        </p:nvSpPr>
        <p:spPr>
          <a:xfrm>
            <a:off x="839787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40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40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40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/>
          <p:nvPr>
            <p:ph type="title"/>
          </p:nvPr>
        </p:nvSpPr>
        <p:spPr>
          <a:xfrm>
            <a:off x="838200" y="365124"/>
            <a:ext cx="105155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46" name="Google Shape;246;p41"/>
          <p:cNvSpPr txBox="1"/>
          <p:nvPr>
            <p:ph idx="1" type="body"/>
          </p:nvPr>
        </p:nvSpPr>
        <p:spPr>
          <a:xfrm rot="5400000">
            <a:off x="3920331" y="-1256505"/>
            <a:ext cx="4351337" cy="1051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41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41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41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 rot="5400000">
            <a:off x="7133431" y="1956593"/>
            <a:ext cx="5811837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 rot="5400000">
            <a:off x="1799430" y="-596105"/>
            <a:ext cx="5811837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42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42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42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264" name="Google Shape;264;p4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270" name="Google Shape;270;p45"/>
          <p:cNvSpPr txBox="1"/>
          <p:nvPr>
            <p:ph idx="1" type="body"/>
          </p:nvPr>
        </p:nvSpPr>
        <p:spPr>
          <a:xfrm>
            <a:off x="839787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1" name="Google Shape;271;p45"/>
          <p:cNvSpPr txBox="1"/>
          <p:nvPr>
            <p:ph idx="2" type="body"/>
          </p:nvPr>
        </p:nvSpPr>
        <p:spPr>
          <a:xfrm>
            <a:off x="839787" y="2505075"/>
            <a:ext cx="5157900" cy="3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45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45"/>
          <p:cNvSpPr txBox="1"/>
          <p:nvPr>
            <p:ph idx="4" type="body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>
            <p:ph type="ctr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279" name="Google Shape;279;p46"/>
          <p:cNvSpPr txBox="1"/>
          <p:nvPr>
            <p:ph idx="1" type="subTitle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285" name="Google Shape;285;p47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4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4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291" name="Google Shape;291;p4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2" name="Google Shape;292;p4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298" name="Google Shape;298;p4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4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3" name="Google Shape;303;p5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4" name="Google Shape;304;p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 txBox="1"/>
          <p:nvPr>
            <p:ph type="title"/>
          </p:nvPr>
        </p:nvSpPr>
        <p:spPr>
          <a:xfrm>
            <a:off x="839787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307" name="Google Shape;307;p51"/>
          <p:cNvSpPr txBox="1"/>
          <p:nvPr>
            <p:ph idx="1" type="body"/>
          </p:nvPr>
        </p:nvSpPr>
        <p:spPr>
          <a:xfrm>
            <a:off x="5183187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51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9" name="Google Shape;309;p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Google Shape;310;p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1" name="Google Shape;311;p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/>
          <p:nvPr>
            <p:ph type="title"/>
          </p:nvPr>
        </p:nvSpPr>
        <p:spPr>
          <a:xfrm>
            <a:off x="839787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314" name="Google Shape;314;p52"/>
          <p:cNvSpPr/>
          <p:nvPr>
            <p:ph idx="2" type="pic"/>
          </p:nvPr>
        </p:nvSpPr>
        <p:spPr>
          <a:xfrm>
            <a:off x="5183187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52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6" name="Google Shape;316;p5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7" name="Google Shape;317;p5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8" name="Google Shape;318;p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321" name="Google Shape;321;p53"/>
          <p:cNvSpPr txBox="1"/>
          <p:nvPr>
            <p:ph idx="1" type="body"/>
          </p:nvPr>
        </p:nvSpPr>
        <p:spPr>
          <a:xfrm rot="5400000">
            <a:off x="3920399" y="-1256574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p5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p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4"/>
          <p:cNvSpPr txBox="1"/>
          <p:nvPr>
            <p:ph type="title"/>
          </p:nvPr>
        </p:nvSpPr>
        <p:spPr>
          <a:xfrm rot="5400000">
            <a:off x="7133399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327" name="Google Shape;327;p54"/>
          <p:cNvSpPr txBox="1"/>
          <p:nvPr>
            <p:ph idx="1" type="body"/>
          </p:nvPr>
        </p:nvSpPr>
        <p:spPr>
          <a:xfrm rot="5400000">
            <a:off x="1799399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p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p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337" name="Google Shape;337;p5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38" name="Google Shape;338;p5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1" name="Google Shape;341;p5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4" name="Google Shape;344;p5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45" name="Google Shape;345;p5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8" name="Google Shape;348;p59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9" name="Google Shape;349;p59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0" name="Google Shape;350;p5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53" name="Google Shape;353;p6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1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56" name="Google Shape;356;p61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7" name="Google Shape;357;p6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60" name="Google Shape;360;p6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63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64" name="Google Shape;364;p63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65" name="Google Shape;365;p63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66" name="Google Shape;366;p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4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369" name="Google Shape;369;p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5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2" name="Google Shape;372;p65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73" name="Google Shape;373;p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5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5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5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type="title"/>
          </p:nvPr>
        </p:nvSpPr>
        <p:spPr>
          <a:xfrm>
            <a:off x="838200" y="365124"/>
            <a:ext cx="105155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2pPr>
            <a:lvl3pPr indent="0" lvl="2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3pPr>
            <a:lvl4pPr indent="0" lvl="3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4pPr>
            <a:lvl5pPr indent="0" lvl="4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5pPr>
            <a:lvl6pPr indent="0" lvl="5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6pPr>
            <a:lvl7pPr indent="0" lvl="6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7pPr>
            <a:lvl8pPr indent="0" lvl="7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8pPr>
            <a:lvl9pPr indent="0" lvl="8"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1900"/>
            </a:lvl9pPr>
          </a:lstStyle>
          <a:p/>
        </p:txBody>
      </p:sp>
      <p:sp>
        <p:nvSpPr>
          <p:cNvPr id="183" name="Google Shape;183;p31"/>
          <p:cNvSpPr txBox="1"/>
          <p:nvPr>
            <p:ph idx="1" type="body"/>
          </p:nvPr>
        </p:nvSpPr>
        <p:spPr>
          <a:xfrm>
            <a:off x="838200" y="1825624"/>
            <a:ext cx="10515598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1"/>
          <p:cNvSpPr txBox="1"/>
          <p:nvPr>
            <p:ph idx="10" type="dt"/>
          </p:nvPr>
        </p:nvSpPr>
        <p:spPr>
          <a:xfrm>
            <a:off x="8382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31"/>
          <p:cNvSpPr txBox="1"/>
          <p:nvPr>
            <p:ph idx="11" type="ftr"/>
          </p:nvPr>
        </p:nvSpPr>
        <p:spPr>
          <a:xfrm>
            <a:off x="4038600" y="6356349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1"/>
          <p:cNvSpPr txBox="1"/>
          <p:nvPr>
            <p:ph idx="12" type="sldNum"/>
          </p:nvPr>
        </p:nvSpPr>
        <p:spPr>
          <a:xfrm>
            <a:off x="8610600" y="6356349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900"/>
            </a:lvl9pPr>
          </a:lstStyle>
          <a:p/>
        </p:txBody>
      </p:sp>
      <p:sp>
        <p:nvSpPr>
          <p:cNvPr id="258" name="Google Shape;258;p4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4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4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4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3" name="Google Shape;333;p5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4" name="Google Shape;334;p5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5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hyperlink" Target="http://scicrunch.org/resources" TargetMode="External"/><Relationship Id="rId6" Type="http://schemas.openxmlformats.org/officeDocument/2006/relationships/image" Target="../media/image26.png"/><Relationship Id="rId7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25.png"/><Relationship Id="rId6" Type="http://schemas.openxmlformats.org/officeDocument/2006/relationships/hyperlink" Target="https://blog.box.com/blog/introducing-developer-tokens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54.pn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53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5.png"/><Relationship Id="rId8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7.png"/><Relationship Id="rId13" Type="http://schemas.openxmlformats.org/officeDocument/2006/relationships/image" Target="../media/image5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5.jpg"/><Relationship Id="rId15" Type="http://schemas.openxmlformats.org/officeDocument/2006/relationships/image" Target="../media/image4.png"/><Relationship Id="rId14" Type="http://schemas.openxmlformats.org/officeDocument/2006/relationships/image" Target="../media/image6.png"/><Relationship Id="rId16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44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5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7.png"/><Relationship Id="rId13" Type="http://schemas.openxmlformats.org/officeDocument/2006/relationships/image" Target="../media/image5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5.jpg"/><Relationship Id="rId15" Type="http://schemas.openxmlformats.org/officeDocument/2006/relationships/image" Target="../media/image4.png"/><Relationship Id="rId14" Type="http://schemas.openxmlformats.org/officeDocument/2006/relationships/image" Target="../media/image6.png"/><Relationship Id="rId17" Type="http://schemas.openxmlformats.org/officeDocument/2006/relationships/image" Target="../media/image20.png"/><Relationship Id="rId16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7"/>
          <p:cNvSpPr/>
          <p:nvPr/>
        </p:nvSpPr>
        <p:spPr>
          <a:xfrm>
            <a:off x="488525" y="534775"/>
            <a:ext cx="9532200" cy="380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22222"/>
                </a:solidFill>
                <a:highlight>
                  <a:srgbClr val="FFFFFF"/>
                </a:highlight>
              </a:rPr>
              <a:t>RRIDs are Research Object Identifiers; a practical use case, *mainly for biology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67"/>
          <p:cNvSpPr/>
          <p:nvPr/>
        </p:nvSpPr>
        <p:spPr>
          <a:xfrm>
            <a:off x="4483575" y="4178075"/>
            <a:ext cx="5536800" cy="157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700" u="none" cap="none" strike="noStrike">
                <a:solidFill>
                  <a:srgbClr val="53585F"/>
                </a:solidFill>
                <a:latin typeface="Lato"/>
                <a:ea typeface="Lato"/>
                <a:cs typeface="Lato"/>
                <a:sym typeface="Lato"/>
              </a:rPr>
              <a:t>Anita Bandrowski,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700" u="none" cap="none" strike="noStrike">
                <a:solidFill>
                  <a:srgbClr val="53585F"/>
                </a:solidFill>
                <a:latin typeface="Lato"/>
                <a:ea typeface="Lato"/>
                <a:cs typeface="Lato"/>
                <a:sym typeface="Lato"/>
              </a:rPr>
              <a:t>SciCrunch / NIF / RRID</a:t>
            </a:r>
            <a:endParaRPr b="0" i="1" sz="2700" u="none" cap="none" strike="noStrike">
              <a:solidFill>
                <a:srgbClr val="53585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solidFill>
                  <a:srgbClr val="53585F"/>
                </a:solidFill>
                <a:latin typeface="Lato"/>
                <a:ea typeface="Lato"/>
                <a:cs typeface="Lato"/>
                <a:sym typeface="Lato"/>
              </a:rPr>
              <a:t>abandrowski@ncmir.ucsd.edu</a:t>
            </a:r>
            <a:endParaRPr i="1" sz="2700">
              <a:solidFill>
                <a:srgbClr val="53585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solidFill>
                  <a:srgbClr val="53585F"/>
                </a:solidFill>
                <a:latin typeface="Lato"/>
                <a:ea typeface="Lato"/>
                <a:cs typeface="Lato"/>
                <a:sym typeface="Lato"/>
              </a:rPr>
              <a:t>orcid.org/0000-0002-5497-0243</a:t>
            </a:r>
            <a:endParaRPr i="1" sz="2700">
              <a:solidFill>
                <a:srgbClr val="53585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scicrunch.png" id="382" name="Google Shape;38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9211" y="152636"/>
            <a:ext cx="2068624" cy="20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72564" y="5756886"/>
            <a:ext cx="875420" cy="98448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7"/>
          <p:cNvSpPr txBox="1"/>
          <p:nvPr/>
        </p:nvSpPr>
        <p:spPr>
          <a:xfrm>
            <a:off x="3513446" y="836023"/>
            <a:ext cx="184731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6"/>
          <p:cNvSpPr txBox="1"/>
          <p:nvPr>
            <p:ph type="title"/>
          </p:nvPr>
        </p:nvSpPr>
        <p:spPr>
          <a:xfrm>
            <a:off x="655100" y="-30156"/>
            <a:ext cx="11381700" cy="10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Perhaps this paper should have read...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76"/>
          <p:cNvPicPr preferRelativeResize="0"/>
          <p:nvPr/>
        </p:nvPicPr>
        <p:blipFill rotWithShape="1">
          <a:blip r:embed="rId3">
            <a:alphaModFix/>
          </a:blip>
          <a:srcRect b="0" l="0" r="41985" t="71211"/>
          <a:stretch/>
        </p:blipFill>
        <p:spPr>
          <a:xfrm>
            <a:off x="432800" y="1288250"/>
            <a:ext cx="11008200" cy="25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icrunch.png" id="485" name="Google Shape;48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6"/>
          <p:cNvSpPr txBox="1"/>
          <p:nvPr/>
        </p:nvSpPr>
        <p:spPr>
          <a:xfrm>
            <a:off x="1544625" y="2720900"/>
            <a:ext cx="3707100" cy="54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0000FF"/>
                </a:solidFill>
              </a:rPr>
              <a:t>RRID:IMSR_JAX:</a:t>
            </a:r>
            <a:r>
              <a:rPr b="1" lang="en-US" sz="2400" u="sng">
                <a:solidFill>
                  <a:srgbClr val="0000FF"/>
                </a:solidFill>
              </a:rPr>
              <a:t>005557</a:t>
            </a:r>
            <a:endParaRPr b="1" sz="2400" u="sng">
              <a:solidFill>
                <a:srgbClr val="0000FF"/>
              </a:solidFill>
            </a:endParaRPr>
          </a:p>
        </p:txBody>
      </p:sp>
      <p:pic>
        <p:nvPicPr>
          <p:cNvPr id="487" name="Google Shape;487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8975" y="3875750"/>
            <a:ext cx="6930024" cy="30214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88" name="Google Shape;488;p76"/>
          <p:cNvCxnSpPr>
            <a:stCxn id="486" idx="3"/>
            <a:endCxn id="487" idx="0"/>
          </p:cNvCxnSpPr>
          <p:nvPr/>
        </p:nvCxnSpPr>
        <p:spPr>
          <a:xfrm>
            <a:off x="5251725" y="2991200"/>
            <a:ext cx="3372300" cy="884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9" name="Google Shape;489;p76"/>
          <p:cNvSpPr txBox="1"/>
          <p:nvPr/>
        </p:nvSpPr>
        <p:spPr>
          <a:xfrm>
            <a:off x="6595425" y="2170050"/>
            <a:ext cx="2703000" cy="13152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Resolvers: scicrunch, n2t or identifiers.org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7"/>
          <p:cNvSpPr txBox="1"/>
          <p:nvPr/>
        </p:nvSpPr>
        <p:spPr>
          <a:xfrm>
            <a:off x="2583875" y="415625"/>
            <a:ext cx="6539700" cy="19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Anatomy of the RRID syntax</a:t>
            </a:r>
            <a:endParaRPr sz="3600"/>
          </a:p>
        </p:txBody>
      </p:sp>
      <p:sp>
        <p:nvSpPr>
          <p:cNvPr id="496" name="Google Shape;496;p77"/>
          <p:cNvSpPr txBox="1"/>
          <p:nvPr/>
        </p:nvSpPr>
        <p:spPr>
          <a:xfrm>
            <a:off x="582600" y="1923600"/>
            <a:ext cx="11202900" cy="3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DSHB Cat# GAD-6, Lot #12, RRID:AB_528264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/>
          </a:p>
        </p:txBody>
      </p:sp>
      <p:cxnSp>
        <p:nvCxnSpPr>
          <p:cNvPr id="497" name="Google Shape;497;p77"/>
          <p:cNvCxnSpPr/>
          <p:nvPr/>
        </p:nvCxnSpPr>
        <p:spPr>
          <a:xfrm flipH="1">
            <a:off x="1694975" y="3322813"/>
            <a:ext cx="888900" cy="1194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8" name="Google Shape;498;p77"/>
          <p:cNvSpPr/>
          <p:nvPr/>
        </p:nvSpPr>
        <p:spPr>
          <a:xfrm>
            <a:off x="410250" y="4845050"/>
            <a:ext cx="3054300" cy="1221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Company or Provider</a:t>
            </a:r>
            <a:endParaRPr sz="3100"/>
          </a:p>
        </p:txBody>
      </p:sp>
      <p:cxnSp>
        <p:nvCxnSpPr>
          <p:cNvPr id="499" name="Google Shape;499;p77"/>
          <p:cNvCxnSpPr/>
          <p:nvPr/>
        </p:nvCxnSpPr>
        <p:spPr>
          <a:xfrm>
            <a:off x="5005413" y="3246463"/>
            <a:ext cx="0" cy="1346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0" name="Google Shape;500;p77"/>
          <p:cNvSpPr/>
          <p:nvPr/>
        </p:nvSpPr>
        <p:spPr>
          <a:xfrm>
            <a:off x="3849400" y="4845050"/>
            <a:ext cx="2138100" cy="119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Local Identifier</a:t>
            </a:r>
            <a:endParaRPr sz="3100"/>
          </a:p>
        </p:txBody>
      </p:sp>
      <p:cxnSp>
        <p:nvCxnSpPr>
          <p:cNvPr id="501" name="Google Shape;501;p77"/>
          <p:cNvCxnSpPr/>
          <p:nvPr/>
        </p:nvCxnSpPr>
        <p:spPr>
          <a:xfrm>
            <a:off x="8572950" y="3309025"/>
            <a:ext cx="1332900" cy="122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2" name="Google Shape;502;p77"/>
          <p:cNvCxnSpPr/>
          <p:nvPr/>
        </p:nvCxnSpPr>
        <p:spPr>
          <a:xfrm>
            <a:off x="2038900" y="2994600"/>
            <a:ext cx="1110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3" name="Google Shape;503;p77"/>
          <p:cNvCxnSpPr/>
          <p:nvPr/>
        </p:nvCxnSpPr>
        <p:spPr>
          <a:xfrm>
            <a:off x="4470100" y="2994600"/>
            <a:ext cx="1110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4" name="Google Shape;504;p77"/>
          <p:cNvCxnSpPr/>
          <p:nvPr/>
        </p:nvCxnSpPr>
        <p:spPr>
          <a:xfrm>
            <a:off x="7379000" y="2994600"/>
            <a:ext cx="2924700" cy="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5" name="Google Shape;505;p77"/>
          <p:cNvSpPr/>
          <p:nvPr/>
        </p:nvSpPr>
        <p:spPr>
          <a:xfrm>
            <a:off x="6626350" y="4843550"/>
            <a:ext cx="1825500" cy="119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Version or Lot used</a:t>
            </a:r>
            <a:endParaRPr sz="2400"/>
          </a:p>
        </p:txBody>
      </p:sp>
      <p:sp>
        <p:nvSpPr>
          <p:cNvPr id="506" name="Google Shape;506;p77"/>
          <p:cNvSpPr/>
          <p:nvPr/>
        </p:nvSpPr>
        <p:spPr>
          <a:xfrm>
            <a:off x="8933733" y="4843567"/>
            <a:ext cx="2815200" cy="119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G</a:t>
            </a:r>
            <a:r>
              <a:rPr lang="en-US" sz="2400"/>
              <a:t>lobal </a:t>
            </a:r>
            <a:r>
              <a:rPr lang="en-US" sz="2400" u="sng"/>
              <a:t>U</a:t>
            </a:r>
            <a:r>
              <a:rPr lang="en-US" sz="2400"/>
              <a:t>nique Persistent </a:t>
            </a:r>
            <a:r>
              <a:rPr lang="en-US" sz="2400" u="sng"/>
              <a:t>Id</a:t>
            </a:r>
            <a:r>
              <a:rPr lang="en-US" sz="2400"/>
              <a:t>entifier</a:t>
            </a:r>
            <a:endParaRPr sz="2400"/>
          </a:p>
        </p:txBody>
      </p:sp>
      <p:cxnSp>
        <p:nvCxnSpPr>
          <p:cNvPr id="507" name="Google Shape;507;p77"/>
          <p:cNvCxnSpPr/>
          <p:nvPr/>
        </p:nvCxnSpPr>
        <p:spPr>
          <a:xfrm>
            <a:off x="6605988" y="3246463"/>
            <a:ext cx="1250700" cy="131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8" name="Google Shape;508;p77"/>
          <p:cNvCxnSpPr/>
          <p:nvPr/>
        </p:nvCxnSpPr>
        <p:spPr>
          <a:xfrm>
            <a:off x="5918275" y="2994600"/>
            <a:ext cx="1110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09" name="Google Shape;50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2233" y="0"/>
            <a:ext cx="1701366" cy="209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icrunch.png" id="514" name="Google Shape;51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0988" y="152636"/>
            <a:ext cx="64807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78"/>
          <p:cNvSpPr txBox="1"/>
          <p:nvPr/>
        </p:nvSpPr>
        <p:spPr>
          <a:xfrm>
            <a:off x="1857838" y="22913703"/>
            <a:ext cx="12403740" cy="12695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Held workshops with thought leaders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2009 LAMHDI meeting – project hatched 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2011: Meeting with Society for Neuroscience, Journal of Neuroscience full editorial board presenting the problem and results of text mining study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2012: Society for Neuroscience – defined the problem for Editors of top Neuroscience journals; sponsored by INCF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2013: NIH Meeting - brought the editors back to define the solution; 2 day workshop sponsored by NIDA and INCF, several IC directors in attendance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2013: Society for Neuroscience – mainly publishers, defined the timeline of starting the project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2014: Neuroscience Information Framework – built scicrunch.org/resources based on NIF technologies and members of the OHSU team populated web pages / instructions etc.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1 2014: Project starts with Journal of Neuroscience, Neuroinformatics, F1000, Brain and Behavior and Journal of Comparative Neurology taking a strong lead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2015: Paper describing how RRIDs are used by authors of the first 100 papers is co-published in 4 journals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2016: integration with Hypothes.is tool gives curators an easy way to verify RRIDs, ResourceSuggest gives authors an easier way to detect what is a resource </a:t>
            </a:r>
            <a:endParaRPr sz="40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7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we get better data into papers?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78"/>
          <p:cNvSpPr txBox="1"/>
          <p:nvPr/>
        </p:nvSpPr>
        <p:spPr>
          <a:xfrm>
            <a:off x="2010238" y="23066103"/>
            <a:ext cx="12403740" cy="12695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Held workshops with thought leaders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2009 LAMHDI meeting – project hatched 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2011: Meeting with Society for Neuroscience, Journal of Neuroscience full editorial board presenting the problem and results of text mining study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2012: Society for Neuroscience – defined the problem for Editors of top Neuroscience journals; sponsored by INCF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2013: NIH Meeting - brought the editors back to define the solution; 2 day workshop sponsored by NIDA and INCF, several IC directors in attendance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2013: Society for Neuroscience – mainly publishers, defined the timeline of starting the project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2014: Neuroscience Information Framework – built scicrunch.org/resources based on NIF technologies and members of the OHSU team populated web pages / instructions etc.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1 2014: Project starts with Journal of Neuroscience, Neuroinformatics, F1000, Brain and Behavior and Journal of Comparative Neurology taking a strong lead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2015: Paper describing how RRIDs are used by authors of the first 100 papers is co-published in 4 journals</a:t>
            </a:r>
            <a:endParaRPr/>
          </a:p>
          <a:p>
            <a:pPr indent="-571500" lvl="0" marL="571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Char char="•"/>
            </a:pPr>
            <a:r>
              <a:rPr lang="en-US" sz="40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2016: integration with Hypothes.is tool gives curators an easy way to verify RRIDs, ResourceSuggest gives authors an easier way to detect what is a resource </a:t>
            </a:r>
            <a:endParaRPr sz="40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8"/>
          <p:cNvSpPr txBox="1"/>
          <p:nvPr/>
        </p:nvSpPr>
        <p:spPr>
          <a:xfrm>
            <a:off x="335271" y="1690688"/>
            <a:ext cx="1081540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2009: LAMHDI meeting – project hatched 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2011: Meeting with Society for Neuroscience, Journal of Neuroscience full editorial board presenting the 		problem and results of text mining study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2012: Society for Neuroscience – defined the problem for Editors of top Neuroscience journals; sponsored 		by INCF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2013: NIH Meeting - brought the editors back to define the solution; 2 day workshop sponsored by NIDA 		and INCF, several IC directors in attendance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2013: Society for Neuroscience – mainly publishers, defined the timeline of starting the project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2014: Neuroscience Information Framework – built scicrunch.org/resources based on NIF technologies and 		members of the OHSU team populated web pages / instructions etc.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2014: Project starts with Journal of Neuroscience, Neuroinformatics, F1000, Brain and Behavior and 			Journal of Comparative Neurology taking a strong lead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2015: Paper describing how RRIDs are used by authors of the first 100 papers is co-published in 4 journals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2016: integration with Hypothes.is tool gives curators an easy way to verify RRIDs, sci-score gives 			authors an easier way to detect what is a resource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2018: SciScore, an automated tool for publishers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9" name="Google Shape;519;p78"/>
          <p:cNvGrpSpPr/>
          <p:nvPr/>
        </p:nvGrpSpPr>
        <p:grpSpPr>
          <a:xfrm>
            <a:off x="9007975" y="1695108"/>
            <a:ext cx="2934270" cy="369330"/>
            <a:chOff x="0" y="-248562"/>
            <a:chExt cx="1905000" cy="2328479"/>
          </a:xfrm>
        </p:grpSpPr>
        <p:sp>
          <p:nvSpPr>
            <p:cNvPr id="520" name="Google Shape;520;p78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78"/>
            <p:cNvSpPr/>
            <p:nvPr/>
          </p:nvSpPr>
          <p:spPr>
            <a:xfrm>
              <a:off x="89399" y="-248562"/>
              <a:ext cx="1726202" cy="2328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Journals key solution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78"/>
          <p:cNvGrpSpPr/>
          <p:nvPr/>
        </p:nvGrpSpPr>
        <p:grpSpPr>
          <a:xfrm>
            <a:off x="9007975" y="2239927"/>
            <a:ext cx="2934270" cy="369330"/>
            <a:chOff x="0" y="-248562"/>
            <a:chExt cx="1905000" cy="2328479"/>
          </a:xfrm>
        </p:grpSpPr>
        <p:sp>
          <p:nvSpPr>
            <p:cNvPr id="523" name="Google Shape;523;p78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78"/>
            <p:cNvSpPr/>
            <p:nvPr/>
          </p:nvSpPr>
          <p:spPr>
            <a:xfrm>
              <a:off x="89399" y="-248562"/>
              <a:ext cx="1726202" cy="2328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Journals will not change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78"/>
          <p:cNvGrpSpPr/>
          <p:nvPr/>
        </p:nvGrpSpPr>
        <p:grpSpPr>
          <a:xfrm>
            <a:off x="9007975" y="2776083"/>
            <a:ext cx="2934270" cy="369330"/>
            <a:chOff x="0" y="-248562"/>
            <a:chExt cx="1905000" cy="2328479"/>
          </a:xfrm>
        </p:grpSpPr>
        <p:sp>
          <p:nvSpPr>
            <p:cNvPr id="526" name="Google Shape;526;p78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78"/>
            <p:cNvSpPr/>
            <p:nvPr/>
          </p:nvSpPr>
          <p:spPr>
            <a:xfrm>
              <a:off x="89399" y="-248562"/>
              <a:ext cx="1726202" cy="2328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Journals in aggregate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78"/>
          <p:cNvGrpSpPr/>
          <p:nvPr/>
        </p:nvGrpSpPr>
        <p:grpSpPr>
          <a:xfrm>
            <a:off x="9007975" y="3383946"/>
            <a:ext cx="2934271" cy="369297"/>
            <a:chOff x="0" y="-248562"/>
            <a:chExt cx="1905000" cy="2328479"/>
          </a:xfrm>
        </p:grpSpPr>
        <p:sp>
          <p:nvSpPr>
            <p:cNvPr id="529" name="Google Shape;529;p78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78"/>
            <p:cNvSpPr/>
            <p:nvPr/>
          </p:nvSpPr>
          <p:spPr>
            <a:xfrm>
              <a:off x="89399" y="-248562"/>
              <a:ext cx="1726202" cy="2328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Funders role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1" name="Google Shape;531;p78"/>
          <p:cNvGrpSpPr/>
          <p:nvPr/>
        </p:nvGrpSpPr>
        <p:grpSpPr>
          <a:xfrm>
            <a:off x="9007975" y="4734837"/>
            <a:ext cx="2934270" cy="369330"/>
            <a:chOff x="0" y="-248562"/>
            <a:chExt cx="1905000" cy="2328479"/>
          </a:xfrm>
        </p:grpSpPr>
        <p:sp>
          <p:nvSpPr>
            <p:cNvPr id="532" name="Google Shape;532;p78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78"/>
            <p:cNvSpPr/>
            <p:nvPr/>
          </p:nvSpPr>
          <p:spPr>
            <a:xfrm>
              <a:off x="89399" y="-248562"/>
              <a:ext cx="1726202" cy="2328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 Management Key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78"/>
          <p:cNvGrpSpPr/>
          <p:nvPr/>
        </p:nvGrpSpPr>
        <p:grpSpPr>
          <a:xfrm>
            <a:off x="9007975" y="4140423"/>
            <a:ext cx="2934271" cy="369297"/>
            <a:chOff x="0" y="-248562"/>
            <a:chExt cx="1905000" cy="2328479"/>
          </a:xfrm>
        </p:grpSpPr>
        <p:sp>
          <p:nvSpPr>
            <p:cNvPr id="535" name="Google Shape;535;p78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78"/>
            <p:cNvSpPr/>
            <p:nvPr/>
          </p:nvSpPr>
          <p:spPr>
            <a:xfrm>
              <a:off x="89399" y="-248562"/>
              <a:ext cx="1726202" cy="2328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ID based tracking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7" name="Google Shape;537;p78"/>
          <p:cNvGrpSpPr/>
          <p:nvPr/>
        </p:nvGrpSpPr>
        <p:grpSpPr>
          <a:xfrm>
            <a:off x="9007975" y="5611223"/>
            <a:ext cx="2934270" cy="369330"/>
            <a:chOff x="0" y="-248562"/>
            <a:chExt cx="1905000" cy="2328479"/>
          </a:xfrm>
        </p:grpSpPr>
        <p:sp>
          <p:nvSpPr>
            <p:cNvPr id="538" name="Google Shape;538;p78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78"/>
            <p:cNvSpPr/>
            <p:nvPr/>
          </p:nvSpPr>
          <p:spPr>
            <a:xfrm>
              <a:off x="89399" y="-248562"/>
              <a:ext cx="1726202" cy="2328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Technology innovation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78"/>
          <p:cNvSpPr/>
          <p:nvPr/>
        </p:nvSpPr>
        <p:spPr>
          <a:xfrm>
            <a:off x="253380" y="1734534"/>
            <a:ext cx="620072" cy="448046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54061"/>
          </a:solidFill>
          <a:ln>
            <a:noFill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4-23 at 6.57.07 PM.png" id="546" name="Google Shape;54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18625"/>
            <a:ext cx="4762499" cy="2721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4-23 at 6.40.58 PM.png" id="547" name="Google Shape;54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4274" y="3044187"/>
            <a:ext cx="4800600" cy="362445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79"/>
          <p:cNvSpPr/>
          <p:nvPr/>
        </p:nvSpPr>
        <p:spPr>
          <a:xfrm>
            <a:off x="3058425" y="4559923"/>
            <a:ext cx="1114500" cy="449700"/>
          </a:xfrm>
          <a:prstGeom prst="ellipse">
            <a:avLst/>
          </a:prstGeom>
          <a:noFill/>
          <a:ln cap="flat" cmpd="sng" w="38100">
            <a:solidFill>
              <a:srgbClr val="80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152400" y="1035787"/>
            <a:ext cx="34506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http://scicrunch.org/resources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5-09-27 at 7.39.49 AM.png" id="550" name="Google Shape;550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348623"/>
            <a:ext cx="4762500" cy="13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9"/>
          <p:cNvSpPr/>
          <p:nvPr/>
        </p:nvSpPr>
        <p:spPr>
          <a:xfrm>
            <a:off x="4704771" y="2033647"/>
            <a:ext cx="2744608" cy="696617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Author searches for an antibody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852441" y="3543477"/>
            <a:ext cx="2497528" cy="1124471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Author copies ”Cite This” text into manuscript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5275275" y="5457463"/>
            <a:ext cx="1885451" cy="717056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Paper is published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5954482" y="2884760"/>
            <a:ext cx="335280" cy="63201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5954482" y="4773562"/>
            <a:ext cx="335280" cy="63201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7238000" y="5688705"/>
            <a:ext cx="890444" cy="3049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79"/>
          <p:cNvSpPr txBox="1"/>
          <p:nvPr>
            <p:ph type="title"/>
          </p:nvPr>
        </p:nvSpPr>
        <p:spPr>
          <a:xfrm>
            <a:off x="1182238" y="98751"/>
            <a:ext cx="9879767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RRID Author’s Workflow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79"/>
          <p:cNvSpPr/>
          <p:nvPr/>
        </p:nvSpPr>
        <p:spPr>
          <a:xfrm>
            <a:off x="4601975" y="819250"/>
            <a:ext cx="2998500" cy="696600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Journal directs author to RRID portal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79"/>
          <p:cNvSpPr/>
          <p:nvPr/>
        </p:nvSpPr>
        <p:spPr>
          <a:xfrm>
            <a:off x="5954482" y="1581262"/>
            <a:ext cx="312454" cy="42638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79"/>
          <p:cNvSpPr/>
          <p:nvPr/>
        </p:nvSpPr>
        <p:spPr>
          <a:xfrm>
            <a:off x="10458061" y="3353286"/>
            <a:ext cx="1364100" cy="1097700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Paper becomes data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79"/>
          <p:cNvSpPr/>
          <p:nvPr/>
        </p:nvSpPr>
        <p:spPr>
          <a:xfrm>
            <a:off x="489500" y="5261400"/>
            <a:ext cx="3965400" cy="1524900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RRID portal includes: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Antibodies 2.4M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Organisms 600K (25 stock center/MODs)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lines 100K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Software projects 15K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icrunch.png" id="562" name="Google Shape;562;p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4-12-09 at 4.34.39 PM.png" id="567" name="Google Shape;56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5632" y="2349864"/>
            <a:ext cx="9752400" cy="40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80"/>
          <p:cNvSpPr txBox="1"/>
          <p:nvPr>
            <p:ph idx="1" type="subTitle"/>
          </p:nvPr>
        </p:nvSpPr>
        <p:spPr>
          <a:xfrm>
            <a:off x="349575" y="371525"/>
            <a:ext cx="66939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75" lIns="19075" spcFirstLastPara="1" rIns="19075" wrap="square" tIns="19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Font typeface="Arial"/>
              <a:buNone/>
            </a:pPr>
            <a:r>
              <a:rPr b="1" lang="en-US" sz="5600">
                <a:solidFill>
                  <a:srgbClr val="000000"/>
                </a:solidFill>
              </a:rPr>
              <a:t>How</a:t>
            </a:r>
            <a:r>
              <a:rPr b="1" i="0" lang="en-US" sz="5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Comprehensive are RRIDs?</a:t>
            </a:r>
            <a:endParaRPr sz="1900"/>
          </a:p>
        </p:txBody>
      </p:sp>
      <p:sp>
        <p:nvSpPr>
          <p:cNvPr id="569" name="Google Shape;569;p80"/>
          <p:cNvSpPr txBox="1"/>
          <p:nvPr/>
        </p:nvSpPr>
        <p:spPr>
          <a:xfrm>
            <a:off x="915632" y="2327633"/>
            <a:ext cx="10051200" cy="99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genes vs 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antibodies</a:t>
            </a:r>
            <a:endParaRPr sz="1900"/>
          </a:p>
        </p:txBody>
      </p:sp>
      <p:pic>
        <p:nvPicPr>
          <p:cNvPr id="570" name="Google Shape;57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0" y="1116000"/>
            <a:ext cx="38100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80"/>
          <p:cNvSpPr/>
          <p:nvPr/>
        </p:nvSpPr>
        <p:spPr>
          <a:xfrm rot="5400000">
            <a:off x="5977516" y="1882936"/>
            <a:ext cx="441200" cy="4551200"/>
          </a:xfrm>
          <a:prstGeom prst="leftBrace">
            <a:avLst>
              <a:gd fmla="val 8333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2" name="Google Shape;572;p80"/>
          <p:cNvCxnSpPr/>
          <p:nvPr/>
        </p:nvCxnSpPr>
        <p:spPr>
          <a:xfrm flipH="1" rot="10800000">
            <a:off x="6198164" y="3320336"/>
            <a:ext cx="1462800" cy="61760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573" name="Google Shape;573;p80"/>
          <p:cNvSpPr txBox="1"/>
          <p:nvPr/>
        </p:nvSpPr>
        <p:spPr>
          <a:xfrm>
            <a:off x="9299670" y="935800"/>
            <a:ext cx="454000" cy="4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900"/>
          </a:p>
        </p:txBody>
      </p:sp>
      <p:sp>
        <p:nvSpPr>
          <p:cNvPr id="574" name="Google Shape;574;p80"/>
          <p:cNvSpPr txBox="1"/>
          <p:nvPr/>
        </p:nvSpPr>
        <p:spPr>
          <a:xfrm>
            <a:off x="9938551" y="1763600"/>
            <a:ext cx="1224000" cy="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1-10</a:t>
            </a:r>
            <a:endParaRPr sz="1900"/>
          </a:p>
        </p:txBody>
      </p:sp>
      <p:sp>
        <p:nvSpPr>
          <p:cNvPr id="575" name="Google Shape;575;p80"/>
          <p:cNvSpPr txBox="1"/>
          <p:nvPr/>
        </p:nvSpPr>
        <p:spPr>
          <a:xfrm>
            <a:off x="9928885" y="2934267"/>
            <a:ext cx="2092800" cy="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11-100</a:t>
            </a:r>
            <a:endParaRPr sz="1900"/>
          </a:p>
        </p:txBody>
      </p:sp>
      <p:sp>
        <p:nvSpPr>
          <p:cNvPr id="576" name="Google Shape;576;p80"/>
          <p:cNvSpPr txBox="1"/>
          <p:nvPr/>
        </p:nvSpPr>
        <p:spPr>
          <a:xfrm>
            <a:off x="5828953" y="1605967"/>
            <a:ext cx="1832000" cy="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101-1000</a:t>
            </a:r>
            <a:endParaRPr sz="1900"/>
          </a:p>
        </p:txBody>
      </p:sp>
      <p:sp>
        <p:nvSpPr>
          <p:cNvPr id="577" name="Google Shape;577;p80"/>
          <p:cNvSpPr txBox="1"/>
          <p:nvPr/>
        </p:nvSpPr>
        <p:spPr>
          <a:xfrm>
            <a:off x="7452931" y="760333"/>
            <a:ext cx="1224000" cy="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1001+</a:t>
            </a:r>
            <a:endParaRPr sz="1900"/>
          </a:p>
        </p:txBody>
      </p:sp>
      <p:sp>
        <p:nvSpPr>
          <p:cNvPr id="578" name="Google Shape;578;p80"/>
          <p:cNvSpPr txBox="1"/>
          <p:nvPr/>
        </p:nvSpPr>
        <p:spPr>
          <a:xfrm>
            <a:off x="9677900" y="6434267"/>
            <a:ext cx="2391600" cy="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Antibodyregistry.org</a:t>
            </a:r>
            <a:endParaRPr sz="1900"/>
          </a:p>
        </p:txBody>
      </p:sp>
      <p:sp>
        <p:nvSpPr>
          <p:cNvPr id="579" name="Google Shape;579;p80"/>
          <p:cNvSpPr txBox="1"/>
          <p:nvPr/>
        </p:nvSpPr>
        <p:spPr>
          <a:xfrm>
            <a:off x="164233" y="6434267"/>
            <a:ext cx="4343600" cy="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Trish Whetzel and Anita Bandrowski</a:t>
            </a:r>
            <a:endParaRPr sz="1900"/>
          </a:p>
        </p:txBody>
      </p:sp>
      <p:pic>
        <p:nvPicPr>
          <p:cNvPr descr="scicrunch.png" id="580" name="Google Shape;58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62554" y="79481"/>
            <a:ext cx="984255" cy="98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450111" cy="365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8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386723"/>
            <a:ext cx="8549390" cy="447127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7" name="Google Shape;587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08629" y="265845"/>
            <a:ext cx="4909279" cy="185503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8" name="Google Shape;588;p81"/>
          <p:cNvSpPr txBox="1"/>
          <p:nvPr/>
        </p:nvSpPr>
        <p:spPr>
          <a:xfrm>
            <a:off x="8714200" y="2664325"/>
            <a:ext cx="3203700" cy="3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How to take the data out of papers?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Hypothes.is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6"/>
              </a:rPr>
              <a:t>https://blog.box.com/blog/introducing-developer-tokens/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Data available!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Tool access available!</a:t>
            </a:r>
            <a:endParaRPr sz="2400"/>
          </a:p>
        </p:txBody>
      </p:sp>
      <p:cxnSp>
        <p:nvCxnSpPr>
          <p:cNvPr id="589" name="Google Shape;589;p81"/>
          <p:cNvCxnSpPr/>
          <p:nvPr/>
        </p:nvCxnSpPr>
        <p:spPr>
          <a:xfrm flipH="1" rot="10800000">
            <a:off x="2826600" y="1305050"/>
            <a:ext cx="4803600" cy="3490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0" name="Google Shape;590;p81"/>
          <p:cNvCxnSpPr/>
          <p:nvPr/>
        </p:nvCxnSpPr>
        <p:spPr>
          <a:xfrm flipH="1" rot="10800000">
            <a:off x="5931250" y="1304975"/>
            <a:ext cx="1838100" cy="3259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1" name="Google Shape;591;p81"/>
          <p:cNvCxnSpPr/>
          <p:nvPr/>
        </p:nvCxnSpPr>
        <p:spPr>
          <a:xfrm flipH="1" rot="10800000">
            <a:off x="2965750" y="4687775"/>
            <a:ext cx="2115900" cy="181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58735" r="0" t="0"/>
          <a:stretch/>
        </p:blipFill>
        <p:spPr>
          <a:xfrm>
            <a:off x="469075" y="1505550"/>
            <a:ext cx="3528000" cy="4471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17-04-23 at 11.42.29 AM.png" id="597" name="Google Shape;597;p82"/>
          <p:cNvPicPr preferRelativeResize="0"/>
          <p:nvPr/>
        </p:nvPicPr>
        <p:blipFill rotWithShape="1">
          <a:blip r:embed="rId4">
            <a:alphaModFix/>
          </a:blip>
          <a:srcRect b="3269" l="0" r="1448" t="0"/>
          <a:stretch/>
        </p:blipFill>
        <p:spPr>
          <a:xfrm>
            <a:off x="4191900" y="1505562"/>
            <a:ext cx="7980698" cy="49685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8" name="Google Shape;598;p82"/>
          <p:cNvSpPr/>
          <p:nvPr/>
        </p:nvSpPr>
        <p:spPr>
          <a:xfrm rot="-257">
            <a:off x="2854701" y="1248103"/>
            <a:ext cx="4015500" cy="2361000"/>
          </a:xfrm>
          <a:custGeom>
            <a:rect b="b" l="l" r="r" t="t"/>
            <a:pathLst>
              <a:path extrusionOk="0" h="120000" w="120000">
                <a:moveTo>
                  <a:pt x="2127" y="60000"/>
                </a:moveTo>
                <a:lnTo>
                  <a:pt x="2127" y="60000"/>
                </a:lnTo>
                <a:cubicBezTo>
                  <a:pt x="2127" y="34485"/>
                  <a:pt x="19715" y="12149"/>
                  <a:pt x="45011" y="5541"/>
                </a:cubicBezTo>
                <a:cubicBezTo>
                  <a:pt x="70307" y="-1068"/>
                  <a:pt x="97006" y="9698"/>
                  <a:pt x="110109" y="31790"/>
                </a:cubicBezTo>
                <a:lnTo>
                  <a:pt x="112030" y="31817"/>
                </a:lnTo>
                <a:lnTo>
                  <a:pt x="117341" y="60790"/>
                </a:lnTo>
                <a:lnTo>
                  <a:pt x="106724" y="31743"/>
                </a:lnTo>
                <a:lnTo>
                  <a:pt x="108634" y="31770"/>
                </a:lnTo>
                <a:lnTo>
                  <a:pt x="108634" y="31770"/>
                </a:lnTo>
                <a:cubicBezTo>
                  <a:pt x="95444" y="10793"/>
                  <a:pt x="69321" y="832"/>
                  <a:pt x="44749" y="7410"/>
                </a:cubicBezTo>
                <a:cubicBezTo>
                  <a:pt x="20177" y="13988"/>
                  <a:pt x="3179" y="35492"/>
                  <a:pt x="3179" y="60000"/>
                </a:cubicBezTo>
                <a:close/>
              </a:path>
            </a:pathLst>
          </a:cu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82"/>
          <p:cNvSpPr/>
          <p:nvPr/>
        </p:nvSpPr>
        <p:spPr>
          <a:xfrm>
            <a:off x="6668150" y="2393725"/>
            <a:ext cx="3028200" cy="942000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RRID data is used in SciCrunch.org/resolver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82"/>
          <p:cNvSpPr/>
          <p:nvPr/>
        </p:nvSpPr>
        <p:spPr>
          <a:xfrm>
            <a:off x="8518925" y="5366200"/>
            <a:ext cx="3165000" cy="1250700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also in xml SciCrunch.org/resolver/AB_2535792.xml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82"/>
          <p:cNvSpPr/>
          <p:nvPr/>
        </p:nvSpPr>
        <p:spPr>
          <a:xfrm>
            <a:off x="2002921" y="2511550"/>
            <a:ext cx="1890300" cy="1097700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Paper data in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Hypothes.is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82"/>
          <p:cNvSpPr txBox="1"/>
          <p:nvPr>
            <p:ph type="title"/>
          </p:nvPr>
        </p:nvSpPr>
        <p:spPr>
          <a:xfrm>
            <a:off x="963963" y="1434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Mined data is used in several applications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icrunch.png" id="603" name="Google Shape;603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3"/>
          <p:cNvSpPr txBox="1"/>
          <p:nvPr>
            <p:ph type="title"/>
          </p:nvPr>
        </p:nvSpPr>
        <p:spPr>
          <a:xfrm>
            <a:off x="6768740" y="656501"/>
            <a:ext cx="4343035" cy="52519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b="1" i="0" lang="en-US" sz="2700" u="none" cap="none" strike="noStrike">
                <a:solidFill>
                  <a:srgbClr val="7823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</a:t>
            </a:r>
            <a:r>
              <a:rPr b="1" i="0" lang="en-US" sz="2700" u="none" cap="none" strike="noStrike">
                <a:solidFill>
                  <a:srgbClr val="7823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this?</a:t>
            </a:r>
            <a:endParaRPr b="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0" name="Google Shape;61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3400"/>
            <a:ext cx="5353800" cy="4022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1" name="Google Shape;611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6525" y="2057400"/>
            <a:ext cx="5725200" cy="3540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2" name="Google Shape;612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7900" y="3352800"/>
            <a:ext cx="5353800" cy="248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3"/>
          <p:cNvSpPr/>
          <p:nvPr/>
        </p:nvSpPr>
        <p:spPr>
          <a:xfrm>
            <a:off x="1978925" y="850710"/>
            <a:ext cx="1378424" cy="358254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July 2016</a:t>
            </a:r>
            <a:endParaRPr/>
          </a:p>
        </p:txBody>
      </p:sp>
      <p:sp>
        <p:nvSpPr>
          <p:cNvPr id="614" name="Google Shape;614;p83"/>
          <p:cNvSpPr/>
          <p:nvPr/>
        </p:nvSpPr>
        <p:spPr>
          <a:xfrm>
            <a:off x="5062820" y="2155841"/>
            <a:ext cx="1378424" cy="358254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 2016</a:t>
            </a:r>
            <a:endParaRPr/>
          </a:p>
        </p:txBody>
      </p:sp>
      <p:pic>
        <p:nvPicPr>
          <p:cNvPr id="615" name="Google Shape;615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4100" y="4177325"/>
            <a:ext cx="4720200" cy="2714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6" name="Google Shape;616;p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2150" y="4812425"/>
            <a:ext cx="6721800" cy="28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83"/>
          <p:cNvSpPr/>
          <p:nvPr/>
        </p:nvSpPr>
        <p:spPr>
          <a:xfrm>
            <a:off x="0" y="-32975"/>
            <a:ext cx="12192000" cy="358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icrunch.png" id="618" name="Google Shape;618;p8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57350" y="4086424"/>
            <a:ext cx="4493099" cy="56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83"/>
          <p:cNvPicPr preferRelativeResize="0"/>
          <p:nvPr/>
        </p:nvPicPr>
        <p:blipFill rotWithShape="1">
          <a:blip r:embed="rId10">
            <a:alphaModFix/>
          </a:blip>
          <a:srcRect b="0" l="0" r="0" t="-11209"/>
          <a:stretch/>
        </p:blipFill>
        <p:spPr>
          <a:xfrm>
            <a:off x="3357350" y="4086424"/>
            <a:ext cx="4343026" cy="38960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1" name="Google Shape;621;p83"/>
          <p:cNvPicPr preferRelativeResize="0"/>
          <p:nvPr>
            <p:ph idx="1" type="body"/>
          </p:nvPr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74500" y="1899875"/>
            <a:ext cx="4493100" cy="4101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2" name="Google Shape;622;p8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120899" y="4086425"/>
            <a:ext cx="3071100" cy="289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3" name="Google Shape;623;p83"/>
          <p:cNvSpPr/>
          <p:nvPr/>
        </p:nvSpPr>
        <p:spPr>
          <a:xfrm>
            <a:off x="10552443" y="2850168"/>
            <a:ext cx="1378424" cy="453007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Sept/Oct 2016</a:t>
            </a:r>
            <a:endParaRPr/>
          </a:p>
        </p:txBody>
      </p:sp>
      <p:sp>
        <p:nvSpPr>
          <p:cNvPr id="624" name="Google Shape;624;p83"/>
          <p:cNvSpPr/>
          <p:nvPr/>
        </p:nvSpPr>
        <p:spPr>
          <a:xfrm>
            <a:off x="6026805" y="5144698"/>
            <a:ext cx="1378500" cy="453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</a:rPr>
              <a:t>Oct</a:t>
            </a:r>
            <a:r>
              <a:rPr lang="en-US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201</a:t>
            </a:r>
            <a:r>
              <a:rPr lang="en-US" sz="1350">
                <a:solidFill>
                  <a:schemeClr val="lt1"/>
                </a:solidFill>
              </a:rPr>
              <a:t>8</a:t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3"/>
          <p:cNvSpPr/>
          <p:nvPr/>
        </p:nvSpPr>
        <p:spPr>
          <a:xfrm>
            <a:off x="1971150" y="4556110"/>
            <a:ext cx="1378500" cy="358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</a:rPr>
              <a:t>Jan</a:t>
            </a:r>
            <a:r>
              <a:rPr lang="en-US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2016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8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00" y="101600"/>
            <a:ext cx="11007644" cy="6660921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84"/>
          <p:cNvSpPr/>
          <p:nvPr/>
        </p:nvSpPr>
        <p:spPr>
          <a:xfrm>
            <a:off x="6015675" y="2264774"/>
            <a:ext cx="1824000" cy="148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SfN (J.Neuro)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Cell Press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eLife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Endo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AACR</a:t>
            </a:r>
            <a:endParaRPr sz="1900"/>
          </a:p>
        </p:txBody>
      </p:sp>
      <p:cxnSp>
        <p:nvCxnSpPr>
          <p:cNvPr id="632" name="Google Shape;632;p84"/>
          <p:cNvCxnSpPr/>
          <p:nvPr/>
        </p:nvCxnSpPr>
        <p:spPr>
          <a:xfrm>
            <a:off x="7040642" y="3806467"/>
            <a:ext cx="327000" cy="489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3" name="Google Shape;633;p84"/>
          <p:cNvCxnSpPr/>
          <p:nvPr/>
        </p:nvCxnSpPr>
        <p:spPr>
          <a:xfrm>
            <a:off x="7992767" y="3218200"/>
            <a:ext cx="518700" cy="118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4" name="Google Shape;634;p84"/>
          <p:cNvSpPr/>
          <p:nvPr/>
        </p:nvSpPr>
        <p:spPr>
          <a:xfrm>
            <a:off x="10595425" y="2614225"/>
            <a:ext cx="1094100" cy="844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Latest: Nature</a:t>
            </a:r>
            <a:endParaRPr sz="1900"/>
          </a:p>
        </p:txBody>
      </p:sp>
      <p:cxnSp>
        <p:nvCxnSpPr>
          <p:cNvPr id="635" name="Google Shape;635;p84"/>
          <p:cNvCxnSpPr>
            <a:stCxn id="634" idx="0"/>
          </p:cNvCxnSpPr>
          <p:nvPr/>
        </p:nvCxnSpPr>
        <p:spPr>
          <a:xfrm rot="10800000">
            <a:off x="11142475" y="1521325"/>
            <a:ext cx="0" cy="1092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6" name="Google Shape;636;p84"/>
          <p:cNvCxnSpPr/>
          <p:nvPr/>
        </p:nvCxnSpPr>
        <p:spPr>
          <a:xfrm flipH="1">
            <a:off x="6252525" y="3822775"/>
            <a:ext cx="281100" cy="1176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7" name="Google Shape;637;p84"/>
          <p:cNvSpPr/>
          <p:nvPr/>
        </p:nvSpPr>
        <p:spPr>
          <a:xfrm>
            <a:off x="1995567" y="3488167"/>
            <a:ext cx="1500000" cy="112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Pilot Phase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25 journals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100 papers</a:t>
            </a:r>
            <a:endParaRPr sz="1900"/>
          </a:p>
        </p:txBody>
      </p:sp>
      <p:cxnSp>
        <p:nvCxnSpPr>
          <p:cNvPr id="638" name="Google Shape;638;p84"/>
          <p:cNvCxnSpPr/>
          <p:nvPr/>
        </p:nvCxnSpPr>
        <p:spPr>
          <a:xfrm flipH="1">
            <a:off x="1847433" y="4702933"/>
            <a:ext cx="355500" cy="977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9" name="Google Shape;639;p84"/>
          <p:cNvSpPr/>
          <p:nvPr/>
        </p:nvSpPr>
        <p:spPr>
          <a:xfrm>
            <a:off x="10328133" y="4110167"/>
            <a:ext cx="1671600" cy="112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Current: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619 Journals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9568 Papers</a:t>
            </a:r>
            <a:endParaRPr sz="1900"/>
          </a:p>
        </p:txBody>
      </p:sp>
      <p:sp>
        <p:nvSpPr>
          <p:cNvPr id="640" name="Google Shape;640;p84"/>
          <p:cNvSpPr/>
          <p:nvPr/>
        </p:nvSpPr>
        <p:spPr>
          <a:xfrm>
            <a:off x="3708100" y="2355133"/>
            <a:ext cx="1500000" cy="112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RRID Paper Published</a:t>
            </a:r>
            <a:endParaRPr sz="1900"/>
          </a:p>
        </p:txBody>
      </p:sp>
      <p:cxnSp>
        <p:nvCxnSpPr>
          <p:cNvPr id="641" name="Google Shape;641;p84"/>
          <p:cNvCxnSpPr/>
          <p:nvPr/>
        </p:nvCxnSpPr>
        <p:spPr>
          <a:xfrm flipH="1">
            <a:off x="4381233" y="3563367"/>
            <a:ext cx="3300" cy="1734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8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26" y="101600"/>
            <a:ext cx="10771158" cy="66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5"/>
          <p:cNvSpPr txBox="1"/>
          <p:nvPr/>
        </p:nvSpPr>
        <p:spPr>
          <a:xfrm>
            <a:off x="9329533" y="5504867"/>
            <a:ext cx="4982400" cy="1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Search PMC: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JAX OR “Jackson Laboratory”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MMRRC OR “Mutant </a:t>
            </a:r>
            <a:r>
              <a:rPr lang="en-US" sz="1900">
                <a:solidFill>
                  <a:schemeClr val="dk1"/>
                </a:solidFill>
              </a:rPr>
              <a:t>Mouse</a:t>
            </a:r>
            <a:r>
              <a:rPr lang="en-US" sz="1900"/>
              <a:t> Regional”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BDSC OR “Bloomington Drosophila”</a:t>
            </a:r>
            <a:endParaRPr sz="1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126" y="2692423"/>
            <a:ext cx="3627969" cy="11606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000000">
                <a:alpha val="64705"/>
              </a:srgbClr>
            </a:outerShdw>
          </a:effectLst>
        </p:spPr>
      </p:pic>
      <p:pic>
        <p:nvPicPr>
          <p:cNvPr descr="\\psf\Home\Desktop\reproducibility of psychological science.tiff" id="391" name="Google Shape;391;p68"/>
          <p:cNvPicPr preferRelativeResize="0"/>
          <p:nvPr/>
        </p:nvPicPr>
        <p:blipFill rotWithShape="1">
          <a:blip r:embed="rId4">
            <a:alphaModFix/>
          </a:blip>
          <a:srcRect b="43064" l="6730" r="13360" t="12798"/>
          <a:stretch/>
        </p:blipFill>
        <p:spPr>
          <a:xfrm>
            <a:off x="6084065" y="2260398"/>
            <a:ext cx="2917977" cy="1225734"/>
          </a:xfrm>
          <a:prstGeom prst="rect">
            <a:avLst/>
          </a:prstGeom>
          <a:noFill/>
          <a:ln>
            <a:noFill/>
          </a:ln>
          <a:effectLst>
            <a:outerShdw blurRad="292100" rotWithShape="0" algn="ctr" dir="2700000" dist="139700">
              <a:srgbClr val="000000">
                <a:alpha val="64705"/>
              </a:srgbClr>
            </a:outerShdw>
          </a:effectLst>
        </p:spPr>
      </p:pic>
      <p:pic>
        <p:nvPicPr>
          <p:cNvPr id="392" name="Google Shape;392;p68"/>
          <p:cNvPicPr preferRelativeResize="0"/>
          <p:nvPr/>
        </p:nvPicPr>
        <p:blipFill rotWithShape="1">
          <a:blip r:embed="rId5">
            <a:alphaModFix/>
          </a:blip>
          <a:srcRect b="23146" l="0" r="0" t="0"/>
          <a:stretch/>
        </p:blipFill>
        <p:spPr>
          <a:xfrm>
            <a:off x="7765488" y="1448352"/>
            <a:ext cx="4169829" cy="1013942"/>
          </a:xfrm>
          <a:prstGeom prst="rect">
            <a:avLst/>
          </a:prstGeom>
          <a:noFill/>
          <a:ln>
            <a:noFill/>
          </a:ln>
          <a:effectLst>
            <a:outerShdw blurRad="292100" rotWithShape="0" algn="ctr" dir="2700000" dist="139700">
              <a:srgbClr val="000000">
                <a:alpha val="64705"/>
              </a:srgbClr>
            </a:outerShdw>
          </a:effectLst>
        </p:spPr>
      </p:pic>
      <p:sp>
        <p:nvSpPr>
          <p:cNvPr id="393" name="Google Shape;393;p68"/>
          <p:cNvSpPr txBox="1"/>
          <p:nvPr>
            <p:ph type="title"/>
          </p:nvPr>
        </p:nvSpPr>
        <p:spPr>
          <a:xfrm>
            <a:off x="1752600" y="7210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Growing Challenge: Ensuring the Rigor and Reproducibility of Science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94" name="Google Shape;394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7078" y="2006136"/>
            <a:ext cx="3117534" cy="8729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95" name="Google Shape;395;p68"/>
          <p:cNvPicPr preferRelativeResize="0"/>
          <p:nvPr/>
        </p:nvPicPr>
        <p:blipFill rotWithShape="1">
          <a:blip r:embed="rId7">
            <a:alphaModFix/>
          </a:blip>
          <a:srcRect b="65067" l="0" r="0" t="904"/>
          <a:stretch/>
        </p:blipFill>
        <p:spPr>
          <a:xfrm>
            <a:off x="8973184" y="2501102"/>
            <a:ext cx="3072419" cy="9836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96" name="Google Shape;396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49826" y="5492447"/>
            <a:ext cx="3467368" cy="8231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97" name="Google Shape;397;p68"/>
          <p:cNvPicPr preferRelativeResize="0"/>
          <p:nvPr/>
        </p:nvPicPr>
        <p:blipFill rotWithShape="1">
          <a:blip r:embed="rId9">
            <a:alphaModFix/>
          </a:blip>
          <a:srcRect b="35125" l="1196" r="5109" t="1553"/>
          <a:stretch/>
        </p:blipFill>
        <p:spPr>
          <a:xfrm>
            <a:off x="7942618" y="3352226"/>
            <a:ext cx="2798679" cy="9675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000000">
                <a:alpha val="64705"/>
              </a:srgbClr>
            </a:outerShdw>
          </a:effectLst>
        </p:spPr>
      </p:pic>
      <p:pic>
        <p:nvPicPr>
          <p:cNvPr id="398" name="Google Shape;398;p6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3545" y="4625606"/>
            <a:ext cx="2384600" cy="12660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000000">
                <a:alpha val="64705"/>
              </a:srgbClr>
            </a:outerShdw>
          </a:effectLst>
        </p:spPr>
      </p:pic>
      <p:pic>
        <p:nvPicPr>
          <p:cNvPr id="399" name="Google Shape;399;p6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14369" y="5010095"/>
            <a:ext cx="3995051" cy="7335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00" name="Google Shape;400;p6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959985" y="4545148"/>
            <a:ext cx="2967493" cy="9593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01" name="Google Shape;401;p68"/>
          <p:cNvGrpSpPr/>
          <p:nvPr/>
        </p:nvGrpSpPr>
        <p:grpSpPr>
          <a:xfrm>
            <a:off x="518834" y="3627315"/>
            <a:ext cx="3983534" cy="969225"/>
            <a:chOff x="1328425" y="2381976"/>
            <a:chExt cx="6486837" cy="1799499"/>
          </a:xfrm>
        </p:grpSpPr>
        <p:pic>
          <p:nvPicPr>
            <p:cNvPr id="402" name="Google Shape;402;p6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328737" y="2676525"/>
              <a:ext cx="6486525" cy="150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68"/>
            <p:cNvPicPr preferRelativeResize="0"/>
            <p:nvPr/>
          </p:nvPicPr>
          <p:blipFill rotWithShape="1">
            <a:blip r:embed="rId14">
              <a:alphaModFix/>
            </a:blip>
            <a:srcRect b="0" l="6746" r="0" t="5840"/>
            <a:stretch/>
          </p:blipFill>
          <p:spPr>
            <a:xfrm>
              <a:off x="1328425" y="2381976"/>
              <a:ext cx="834950" cy="340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6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001498" y="4252902"/>
            <a:ext cx="2957195" cy="7810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05" name="Google Shape;405;p6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09043" y="5920722"/>
            <a:ext cx="5320526" cy="3671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6"/>
          <p:cNvSpPr txBox="1"/>
          <p:nvPr/>
        </p:nvSpPr>
        <p:spPr>
          <a:xfrm>
            <a:off x="118138" y="5969700"/>
            <a:ext cx="76257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RRIDs have been used in 9,568 papers (data from 7,681)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Data from Total RRIDs: 73,620</a:t>
            </a:r>
            <a:endParaRPr sz="2100"/>
          </a:p>
        </p:txBody>
      </p:sp>
      <p:pic>
        <p:nvPicPr>
          <p:cNvPr id="653" name="Google Shape;6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750" y="632600"/>
            <a:ext cx="5530790" cy="52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3451" y="632600"/>
            <a:ext cx="4773765" cy="5216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5" name="Google Shape;655;p86"/>
          <p:cNvSpPr txBox="1"/>
          <p:nvPr/>
        </p:nvSpPr>
        <p:spPr>
          <a:xfrm>
            <a:off x="4711000" y="6541200"/>
            <a:ext cx="88968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https://scholar.google.nl/scholar?hl=en&amp;as_sdt=0%2C5&amp;q=RRID%3A+SCR_001622&amp;btnG=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9-29 at 10.23.07 AM.png" id="660" name="Google Shape;660;p87"/>
          <p:cNvPicPr preferRelativeResize="0"/>
          <p:nvPr/>
        </p:nvPicPr>
        <p:blipFill rotWithShape="1">
          <a:blip r:embed="rId3">
            <a:alphaModFix/>
          </a:blip>
          <a:srcRect b="3753" l="0" r="10698" t="0"/>
          <a:stretch/>
        </p:blipFill>
        <p:spPr>
          <a:xfrm>
            <a:off x="0" y="0"/>
            <a:ext cx="12395200" cy="6775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9-29 at 10.22.28 AM.png" id="661" name="Google Shape;66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6366" y="2003167"/>
            <a:ext cx="8948834" cy="612185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2" name="Google Shape;662;p87"/>
          <p:cNvSpPr/>
          <p:nvPr/>
        </p:nvSpPr>
        <p:spPr>
          <a:xfrm>
            <a:off x="7250967" y="4550033"/>
            <a:ext cx="4681500" cy="1836000"/>
          </a:xfrm>
          <a:prstGeom prst="rect">
            <a:avLst/>
          </a:prstGeom>
          <a:solidFill>
            <a:srgbClr val="073763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RRIDs now are allowed as “other” works in ORCID (full integration 2018)</a:t>
            </a:r>
            <a:endParaRPr sz="3200"/>
          </a:p>
        </p:txBody>
      </p:sp>
      <p:cxnSp>
        <p:nvCxnSpPr>
          <p:cNvPr id="663" name="Google Shape;663;p87"/>
          <p:cNvCxnSpPr>
            <a:stCxn id="662" idx="1"/>
          </p:cNvCxnSpPr>
          <p:nvPr/>
        </p:nvCxnSpPr>
        <p:spPr>
          <a:xfrm flipH="1">
            <a:off x="5512167" y="5468033"/>
            <a:ext cx="1738800" cy="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8"/>
          <p:cNvSpPr/>
          <p:nvPr/>
        </p:nvSpPr>
        <p:spPr>
          <a:xfrm>
            <a:off x="2794535" y="226095"/>
            <a:ext cx="7853365" cy="1311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 are identifiable!</a:t>
            </a:r>
            <a:endParaRPr sz="42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II_Logo_02-05-14_v2.png" id="669" name="Google Shape;66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821" y="5924242"/>
            <a:ext cx="2056359" cy="72648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88"/>
          <p:cNvSpPr/>
          <p:nvPr/>
        </p:nvSpPr>
        <p:spPr>
          <a:xfrm>
            <a:off x="9522263" y="6287484"/>
            <a:ext cx="2251273" cy="369332"/>
          </a:xfrm>
          <a:prstGeom prst="rect">
            <a:avLst/>
          </a:prstGeom>
          <a:solidFill>
            <a:srgbClr val="31859C"/>
          </a:solidFill>
          <a:ln cap="flat" cmpd="sng" w="9525">
            <a:solidFill>
              <a:srgbClr val="7D60A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Bandrowski et al, 2015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gure1_SummaryIdentficationPrePost_v2.png" id="671" name="Google Shape;67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4535" y="1511301"/>
            <a:ext cx="6723064" cy="428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icrunch.png" id="672" name="Google Shape;672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9"/>
          <p:cNvSpPr txBox="1"/>
          <p:nvPr>
            <p:ph type="title"/>
          </p:nvPr>
        </p:nvSpPr>
        <p:spPr>
          <a:xfrm>
            <a:off x="465729" y="2305984"/>
            <a:ext cx="6786900" cy="34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b="1" lang="en-US" sz="2800"/>
              <a:t>use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RRIDs in your research objects </a:t>
            </a:r>
            <a:b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add / ask for RRIDs (authors / reviewers)</a:t>
            </a:r>
            <a:b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bring your journal (editors)</a:t>
            </a:r>
            <a:endParaRPr/>
          </a:p>
        </p:txBody>
      </p:sp>
      <p:sp>
        <p:nvSpPr>
          <p:cNvPr id="678" name="Google Shape;678;p89"/>
          <p:cNvSpPr/>
          <p:nvPr/>
        </p:nvSpPr>
        <p:spPr>
          <a:xfrm>
            <a:off x="1581946" y="5523100"/>
            <a:ext cx="413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Comments: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abandrowski@ncmir.ucsd.edu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1350" y="569100"/>
            <a:ext cx="3084900" cy="22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9"/>
          <p:cNvPicPr preferRelativeResize="0"/>
          <p:nvPr/>
        </p:nvPicPr>
        <p:blipFill rotWithShape="1">
          <a:blip r:embed="rId4">
            <a:alphaModFix/>
          </a:blip>
          <a:srcRect b="22934" l="0" r="0" t="0"/>
          <a:stretch/>
        </p:blipFill>
        <p:spPr>
          <a:xfrm>
            <a:off x="6738654" y="152400"/>
            <a:ext cx="5265300" cy="3412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1" name="Google Shape;681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2375" y="3717300"/>
            <a:ext cx="4821575" cy="29983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82" name="Google Shape;682;p89"/>
          <p:cNvCxnSpPr/>
          <p:nvPr/>
        </p:nvCxnSpPr>
        <p:spPr>
          <a:xfrm>
            <a:off x="9730950" y="6108775"/>
            <a:ext cx="525300" cy="3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126" y="2692423"/>
            <a:ext cx="3627969" cy="11606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000000">
                <a:alpha val="64705"/>
              </a:srgbClr>
            </a:outerShdw>
          </a:effectLst>
        </p:spPr>
      </p:pic>
      <p:pic>
        <p:nvPicPr>
          <p:cNvPr descr="\\psf\Home\Desktop\reproducibility of psychological science.tiff" id="412" name="Google Shape;412;p69"/>
          <p:cNvPicPr preferRelativeResize="0"/>
          <p:nvPr/>
        </p:nvPicPr>
        <p:blipFill rotWithShape="1">
          <a:blip r:embed="rId4">
            <a:alphaModFix/>
          </a:blip>
          <a:srcRect b="43064" l="6730" r="13360" t="12798"/>
          <a:stretch/>
        </p:blipFill>
        <p:spPr>
          <a:xfrm>
            <a:off x="6084065" y="2260398"/>
            <a:ext cx="2917977" cy="1225734"/>
          </a:xfrm>
          <a:prstGeom prst="rect">
            <a:avLst/>
          </a:prstGeom>
          <a:noFill/>
          <a:ln>
            <a:noFill/>
          </a:ln>
          <a:effectLst>
            <a:outerShdw blurRad="292100" rotWithShape="0" algn="ctr" dir="2700000" dist="139700">
              <a:srgbClr val="000000">
                <a:alpha val="64705"/>
              </a:srgbClr>
            </a:outerShdw>
          </a:effectLst>
        </p:spPr>
      </p:pic>
      <p:pic>
        <p:nvPicPr>
          <p:cNvPr id="413" name="Google Shape;413;p69"/>
          <p:cNvPicPr preferRelativeResize="0"/>
          <p:nvPr/>
        </p:nvPicPr>
        <p:blipFill rotWithShape="1">
          <a:blip r:embed="rId5">
            <a:alphaModFix/>
          </a:blip>
          <a:srcRect b="23146" l="0" r="0" t="0"/>
          <a:stretch/>
        </p:blipFill>
        <p:spPr>
          <a:xfrm>
            <a:off x="7765488" y="1448352"/>
            <a:ext cx="4169829" cy="1013942"/>
          </a:xfrm>
          <a:prstGeom prst="rect">
            <a:avLst/>
          </a:prstGeom>
          <a:noFill/>
          <a:ln>
            <a:noFill/>
          </a:ln>
          <a:effectLst>
            <a:outerShdw blurRad="292100" rotWithShape="0" algn="ctr" dir="2700000" dist="139700">
              <a:srgbClr val="000000">
                <a:alpha val="64705"/>
              </a:srgbClr>
            </a:outerShdw>
          </a:effectLst>
        </p:spPr>
      </p:pic>
      <p:sp>
        <p:nvSpPr>
          <p:cNvPr id="414" name="Google Shape;414;p69"/>
          <p:cNvSpPr txBox="1"/>
          <p:nvPr>
            <p:ph type="title"/>
          </p:nvPr>
        </p:nvSpPr>
        <p:spPr>
          <a:xfrm>
            <a:off x="1752600" y="7210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Growing Challenge: Ensuring the Rigor and Reproducibility of Science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15" name="Google Shape;415;p69"/>
          <p:cNvSpPr txBox="1"/>
          <p:nvPr>
            <p:ph idx="12" type="sldNum"/>
          </p:nvPr>
        </p:nvSpPr>
        <p:spPr>
          <a:xfrm>
            <a:off x="8610600" y="58916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7078" y="2006136"/>
            <a:ext cx="3117534" cy="8729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17" name="Google Shape;417;p69"/>
          <p:cNvPicPr preferRelativeResize="0"/>
          <p:nvPr/>
        </p:nvPicPr>
        <p:blipFill rotWithShape="1">
          <a:blip r:embed="rId7">
            <a:alphaModFix/>
          </a:blip>
          <a:srcRect b="65067" l="0" r="0" t="904"/>
          <a:stretch/>
        </p:blipFill>
        <p:spPr>
          <a:xfrm>
            <a:off x="8973184" y="2501102"/>
            <a:ext cx="3072419" cy="9836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18" name="Google Shape;418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49826" y="5492447"/>
            <a:ext cx="3467368" cy="8231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19" name="Google Shape;419;p69"/>
          <p:cNvPicPr preferRelativeResize="0"/>
          <p:nvPr/>
        </p:nvPicPr>
        <p:blipFill rotWithShape="1">
          <a:blip r:embed="rId9">
            <a:alphaModFix/>
          </a:blip>
          <a:srcRect b="35125" l="1196" r="5109" t="1553"/>
          <a:stretch/>
        </p:blipFill>
        <p:spPr>
          <a:xfrm>
            <a:off x="7942618" y="3352226"/>
            <a:ext cx="2798679" cy="9675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000000">
                <a:alpha val="64705"/>
              </a:srgbClr>
            </a:outerShdw>
          </a:effectLst>
        </p:spPr>
      </p:pic>
      <p:pic>
        <p:nvPicPr>
          <p:cNvPr id="420" name="Google Shape;420;p6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3545" y="4625606"/>
            <a:ext cx="2384600" cy="12660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000000">
                <a:alpha val="64705"/>
              </a:srgbClr>
            </a:outerShdw>
          </a:effectLst>
        </p:spPr>
      </p:pic>
      <p:pic>
        <p:nvPicPr>
          <p:cNvPr id="421" name="Google Shape;421;p6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14369" y="5010095"/>
            <a:ext cx="3995051" cy="7335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22" name="Google Shape;422;p6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959985" y="4545148"/>
            <a:ext cx="2967493" cy="9593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23" name="Google Shape;423;p69"/>
          <p:cNvGrpSpPr/>
          <p:nvPr/>
        </p:nvGrpSpPr>
        <p:grpSpPr>
          <a:xfrm>
            <a:off x="518834" y="3627315"/>
            <a:ext cx="3983534" cy="969225"/>
            <a:chOff x="1328425" y="2381976"/>
            <a:chExt cx="6486837" cy="1799499"/>
          </a:xfrm>
        </p:grpSpPr>
        <p:pic>
          <p:nvPicPr>
            <p:cNvPr id="424" name="Google Shape;424;p6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328737" y="2676525"/>
              <a:ext cx="6486525" cy="150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69"/>
            <p:cNvPicPr preferRelativeResize="0"/>
            <p:nvPr/>
          </p:nvPicPr>
          <p:blipFill rotWithShape="1">
            <a:blip r:embed="rId14">
              <a:alphaModFix/>
            </a:blip>
            <a:srcRect b="0" l="6746" r="0" t="5840"/>
            <a:stretch/>
          </p:blipFill>
          <p:spPr>
            <a:xfrm>
              <a:off x="1328425" y="2381976"/>
              <a:ext cx="834950" cy="340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6" name="Google Shape;426;p6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001498" y="4252902"/>
            <a:ext cx="2957195" cy="7810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27" name="Google Shape;427;p6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09043" y="5920722"/>
            <a:ext cx="5320526" cy="3671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28" name="Google Shape;428;p6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755388" y="470029"/>
            <a:ext cx="6599325" cy="560418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0"/>
          <p:cNvSpPr txBox="1"/>
          <p:nvPr>
            <p:ph type="title"/>
          </p:nvPr>
        </p:nvSpPr>
        <p:spPr>
          <a:xfrm>
            <a:off x="918476" y="260650"/>
            <a:ext cx="111705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Q</a:t>
            </a: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uality of published research is in question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70"/>
          <p:cNvPicPr preferRelativeResize="0"/>
          <p:nvPr/>
        </p:nvPicPr>
        <p:blipFill rotWithShape="1">
          <a:blip r:embed="rId3">
            <a:alphaModFix/>
          </a:blip>
          <a:srcRect b="0" l="2432" r="3653" t="1652"/>
          <a:stretch/>
        </p:blipFill>
        <p:spPr>
          <a:xfrm>
            <a:off x="293475" y="1169475"/>
            <a:ext cx="4216800" cy="5519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5" name="Google Shape;435;p70"/>
          <p:cNvSpPr txBox="1"/>
          <p:nvPr/>
        </p:nvSpPr>
        <p:spPr>
          <a:xfrm>
            <a:off x="4763850" y="1241950"/>
            <a:ext cx="6876900" cy="44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Solving quality: mandates and solutions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NIH </a:t>
            </a:r>
            <a:r>
              <a:rPr lang="en-US" sz="3000" u="sng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NOT-OD-16-011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Journals RRIDs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Societies FASEB Guidelines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Non-Profits TOP Guidelines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*Reproducibility of science is critical*</a:t>
            </a:r>
            <a:endParaRPr sz="300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*Transparency is </a:t>
            </a:r>
            <a:r>
              <a:rPr lang="en-US" sz="3000" u="sng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achievable</a:t>
            </a:r>
            <a:r>
              <a:rPr lang="en-US" sz="3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300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icrunch.png" id="436" name="Google Shape;43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0988" y="152636"/>
            <a:ext cx="648072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1"/>
          <p:cNvSpPr txBox="1"/>
          <p:nvPr>
            <p:ph type="title"/>
          </p:nvPr>
        </p:nvSpPr>
        <p:spPr>
          <a:xfrm>
            <a:off x="983432" y="800708"/>
            <a:ext cx="9973108" cy="7560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Font typeface="Calibri"/>
              <a:buNone/>
            </a:pPr>
            <a:r>
              <a:rPr b="0" i="0" lang="en-US" sz="4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What is reproducible science?</a:t>
            </a:r>
            <a:endParaRPr b="0" i="0" sz="4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icrunch.png" id="442" name="Google Shape;44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0988" y="152636"/>
            <a:ext cx="648072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2"/>
          <p:cNvSpPr txBox="1"/>
          <p:nvPr>
            <p:ph type="title"/>
          </p:nvPr>
        </p:nvSpPr>
        <p:spPr>
          <a:xfrm>
            <a:off x="983432" y="800708"/>
            <a:ext cx="99732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Font typeface="Calibri"/>
              <a:buNone/>
            </a:pPr>
            <a:r>
              <a:rPr b="0" i="0" lang="en-US" sz="4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What is reproducible science?</a:t>
            </a:r>
            <a:endParaRPr b="0" i="0" sz="4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icrunch.png" id="448" name="Google Shape;44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1684" y="1564033"/>
            <a:ext cx="5184600" cy="51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72"/>
          <p:cNvSpPr txBox="1"/>
          <p:nvPr/>
        </p:nvSpPr>
        <p:spPr>
          <a:xfrm>
            <a:off x="263352" y="1952836"/>
            <a:ext cx="3132300" cy="35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Step 1: Materials</a:t>
            </a:r>
            <a:endParaRPr/>
          </a:p>
        </p:txBody>
      </p:sp>
      <p:sp>
        <p:nvSpPr>
          <p:cNvPr id="451" name="Google Shape;451;p72"/>
          <p:cNvSpPr txBox="1"/>
          <p:nvPr/>
        </p:nvSpPr>
        <p:spPr>
          <a:xfrm>
            <a:off x="8308640" y="1952836"/>
            <a:ext cx="3132300" cy="35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Step 2: Methods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3"/>
          <p:cNvPicPr preferRelativeResize="0"/>
          <p:nvPr/>
        </p:nvPicPr>
        <p:blipFill rotWithShape="1">
          <a:blip r:embed="rId3">
            <a:alphaModFix/>
          </a:blip>
          <a:srcRect b="250" l="0" r="40937" t="0"/>
          <a:stretch/>
        </p:blipFill>
        <p:spPr>
          <a:xfrm>
            <a:off x="0" y="0"/>
            <a:ext cx="7200800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icrunch.png" id="457" name="Google Shape;457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0988" y="152636"/>
            <a:ext cx="648072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5588" y="2722548"/>
            <a:ext cx="6884100" cy="47112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9" name="Google Shape;459;p73"/>
          <p:cNvSpPr/>
          <p:nvPr/>
        </p:nvSpPr>
        <p:spPr>
          <a:xfrm>
            <a:off x="8914420" y="5211587"/>
            <a:ext cx="3021300" cy="4086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73"/>
          <p:cNvSpPr txBox="1"/>
          <p:nvPr/>
        </p:nvSpPr>
        <p:spPr>
          <a:xfrm>
            <a:off x="9500472" y="883512"/>
            <a:ext cx="1932824" cy="30986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Step 1: In Practice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73"/>
          <p:cNvSpPr/>
          <p:nvPr/>
        </p:nvSpPr>
        <p:spPr>
          <a:xfrm flipH="1" rot="10800000">
            <a:off x="4768757" y="4775958"/>
            <a:ext cx="4012500" cy="1062300"/>
          </a:xfrm>
          <a:prstGeom prst="rightArrow">
            <a:avLst>
              <a:gd fmla="val 3445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4"/>
          <p:cNvSpPr txBox="1"/>
          <p:nvPr>
            <p:ph type="title"/>
          </p:nvPr>
        </p:nvSpPr>
        <p:spPr>
          <a:xfrm>
            <a:off x="1524000" y="221506"/>
            <a:ext cx="9144001" cy="845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42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common is this?</a:t>
            </a:r>
            <a:endParaRPr b="0" i="0" sz="42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74"/>
          <p:cNvPicPr preferRelativeResize="0"/>
          <p:nvPr/>
        </p:nvPicPr>
        <p:blipFill rotWithShape="1">
          <a:blip r:embed="rId3">
            <a:alphaModFix/>
          </a:blip>
          <a:srcRect b="53409" l="0" r="65998" t="4044"/>
          <a:stretch/>
        </p:blipFill>
        <p:spPr>
          <a:xfrm>
            <a:off x="1914749" y="1308274"/>
            <a:ext cx="4767600" cy="5031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68" name="Google Shape;468;p74"/>
          <p:cNvGrpSpPr/>
          <p:nvPr/>
        </p:nvGrpSpPr>
        <p:grpSpPr>
          <a:xfrm>
            <a:off x="7292048" y="1529130"/>
            <a:ext cx="3200400" cy="4421647"/>
            <a:chOff x="0" y="0"/>
            <a:chExt cx="1905000" cy="1831365"/>
          </a:xfrm>
        </p:grpSpPr>
        <p:sp>
          <p:nvSpPr>
            <p:cNvPr id="469" name="Google Shape;469;p74"/>
            <p:cNvSpPr/>
            <p:nvPr/>
          </p:nvSpPr>
          <p:spPr>
            <a:xfrm>
              <a:off x="0" y="0"/>
              <a:ext cx="1905000" cy="1831365"/>
            </a:xfrm>
            <a:prstGeom prst="roundRect">
              <a:avLst>
                <a:gd fmla="val 16667" name="adj"/>
              </a:avLst>
            </a:prstGeom>
            <a:solidFill>
              <a:srgbClr val="254061"/>
            </a:solidFill>
            <a:ln>
              <a:noFill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4"/>
            <p:cNvSpPr/>
            <p:nvPr/>
          </p:nvSpPr>
          <p:spPr>
            <a:xfrm>
              <a:off x="89399" y="182686"/>
              <a:ext cx="1726202" cy="1465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Papers are currently poor at identifying the simplest part of the paper, the materials used</a:t>
              </a:r>
              <a:endPara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Vasilevsky 2013 </a:t>
              </a:r>
              <a:endParaRPr/>
            </a:p>
          </p:txBody>
        </p:sp>
      </p:grpSp>
      <p:pic>
        <p:nvPicPr>
          <p:cNvPr descr="scicrunch.png" id="471" name="Google Shape;47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5"/>
          <p:cNvSpPr txBox="1"/>
          <p:nvPr>
            <p:ph type="title"/>
          </p:nvPr>
        </p:nvSpPr>
        <p:spPr>
          <a:xfrm>
            <a:off x="655092" y="274638"/>
            <a:ext cx="11381567" cy="214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the author knows what was used! </a:t>
            </a:r>
            <a:b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author got back to me within 2 hours with the stock number of this mouse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500" y="2419488"/>
            <a:ext cx="9144000" cy="4331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icrunch.png" id="478" name="Google Shape;478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0988" y="152636"/>
            <a:ext cx="64800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