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handoutMasterIdLst>
    <p:handoutMasterId r:id="rId4"/>
  </p:handoutMasterIdLst>
  <p:sldIdLst>
    <p:sldId id="256" r:id="rId2"/>
  </p:sldIdLst>
  <p:sldSz cx="32918400" cy="36576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1520">
          <p15:clr>
            <a:srgbClr val="A4A3A4"/>
          </p15:clr>
        </p15:guide>
        <p15:guide id="2" pos="10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4B11D"/>
    <a:srgbClr val="FF9B2A"/>
    <a:srgbClr val="33FF33"/>
    <a:srgbClr val="00C5EC"/>
    <a:srgbClr val="145EFF"/>
    <a:srgbClr val="D1D34D"/>
    <a:srgbClr val="0E01EB"/>
    <a:srgbClr val="EB11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3192" autoAdjust="0"/>
  </p:normalViewPr>
  <p:slideViewPr>
    <p:cSldViewPr>
      <p:cViewPr>
        <p:scale>
          <a:sx n="100" d="100"/>
          <a:sy n="100" d="100"/>
        </p:scale>
        <p:origin x="-6320" y="-18104"/>
      </p:cViewPr>
      <p:guideLst>
        <p:guide orient="horz" pos="11520"/>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3" d="100"/>
          <a:sy n="103" d="100"/>
        </p:scale>
        <p:origin x="-25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7CBA8FD-9A15-5546-BE86-23020031232D}" type="slidenum">
              <a:rPr lang="en-US"/>
              <a:pPr>
                <a:defRPr/>
              </a:pPr>
              <a:t>‹#›</a:t>
            </a:fld>
            <a:endParaRPr lang="en-US"/>
          </a:p>
        </p:txBody>
      </p:sp>
    </p:spTree>
    <p:extLst>
      <p:ext uri="{BB962C8B-B14F-4D97-AF65-F5344CB8AC3E}">
        <p14:creationId xmlns:p14="http://schemas.microsoft.com/office/powerpoint/2010/main" val="281940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885950" y="685800"/>
            <a:ext cx="30861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99283FB-3947-A04E-9C0C-EDF496F0AECC}" type="slidenum">
              <a:rPr lang="en-US"/>
              <a:pPr>
                <a:defRPr/>
              </a:pPr>
              <a:t>‹#›</a:t>
            </a:fld>
            <a:endParaRPr lang="en-US"/>
          </a:p>
        </p:txBody>
      </p:sp>
    </p:spTree>
    <p:extLst>
      <p:ext uri="{BB962C8B-B14F-4D97-AF65-F5344CB8AC3E}">
        <p14:creationId xmlns:p14="http://schemas.microsoft.com/office/powerpoint/2010/main" val="2397610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C14F6F2-4EB8-6B48-ABAD-6F3073F7A903}"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1361738"/>
            <a:ext cx="27981275" cy="7840662"/>
          </a:xfrm>
        </p:spPr>
        <p:txBody>
          <a:bodyPr/>
          <a:lstStyle/>
          <a:p>
            <a:r>
              <a:rPr lang="en-US"/>
              <a:t>Click to edit Master title style</a:t>
            </a:r>
          </a:p>
        </p:txBody>
      </p:sp>
      <p:sp>
        <p:nvSpPr>
          <p:cNvPr id="3" name="Subtitle 2"/>
          <p:cNvSpPr>
            <a:spLocks noGrp="1"/>
          </p:cNvSpPr>
          <p:nvPr>
            <p:ph type="subTitle" idx="1"/>
          </p:nvPr>
        </p:nvSpPr>
        <p:spPr>
          <a:xfrm>
            <a:off x="4937125" y="20726400"/>
            <a:ext cx="23044150"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5" name="Footer Placeholder 4"/>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5" name="Footer Placeholder 4"/>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690388" y="3251200"/>
            <a:ext cx="7405687" cy="2926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8563" y="3251200"/>
            <a:ext cx="22069425" cy="2926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5" name="Footer Placeholder 4"/>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5" name="Footer Placeholder 4"/>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3502938"/>
            <a:ext cx="27981275" cy="72644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15501938"/>
            <a:ext cx="27981275"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5" name="Footer Placeholder 4"/>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68563" y="8128000"/>
            <a:ext cx="13914437" cy="243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8128000"/>
            <a:ext cx="13914438" cy="243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6" name="Footer Placeholder 5"/>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465263"/>
            <a:ext cx="29625925"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8186738"/>
            <a:ext cx="14544675"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11599863"/>
            <a:ext cx="14544675"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8186738"/>
            <a:ext cx="1454943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11599863"/>
            <a:ext cx="1454943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8" name="Footer Placeholder 7"/>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4" name="Footer Placeholder 3"/>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3" name="Footer Placeholder 2"/>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455738"/>
            <a:ext cx="10829925" cy="6197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1455738"/>
            <a:ext cx="184023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7653338"/>
            <a:ext cx="10829925"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6" name="Footer Placeholder 5"/>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25603200"/>
            <a:ext cx="19751675" cy="30226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3268663"/>
            <a:ext cx="197516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451600" y="28625800"/>
            <a:ext cx="197516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Synchro LET" pitchFamily="28" charset="0"/>
              </a:defRPr>
            </a:lvl1pPr>
          </a:lstStyle>
          <a:p>
            <a:pPr>
              <a:defRPr/>
            </a:pPr>
            <a:r>
              <a:rPr lang="en-US"/>
              <a:t>30 May 2007</a:t>
            </a:r>
          </a:p>
          <a:p>
            <a:pPr>
              <a:defRPr/>
            </a:pPr>
            <a:r>
              <a:rPr lang="en-US"/>
              <a:t>Jonathan Cirtain</a:t>
            </a:r>
            <a:endParaRPr lang="en-US" sz="6100">
              <a:latin typeface="Arial" charset="0"/>
            </a:endParaRPr>
          </a:p>
        </p:txBody>
      </p:sp>
      <p:sp>
        <p:nvSpPr>
          <p:cNvPr id="6" name="Footer Placeholder 5"/>
          <p:cNvSpPr>
            <a:spLocks noGrp="1"/>
          </p:cNvSpPr>
          <p:nvPr>
            <p:ph type="ftr" sz="quarter" idx="11"/>
          </p:nvPr>
        </p:nvSpPr>
        <p:spPr/>
        <p:txBody>
          <a:bodyPr/>
          <a:lstStyle>
            <a:lvl1pPr>
              <a:defRPr/>
            </a:lvl1pPr>
          </a:lstStyle>
          <a:p>
            <a:pPr>
              <a:defRPr/>
            </a:pPr>
            <a:r>
              <a:rPr lang="en-US"/>
              <a:t>Smithsonian Astrophysical Observatory</a:t>
            </a:r>
            <a:endParaRPr lang="en-US" sz="610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smithsonian"/>
          <p:cNvPicPr>
            <a:picLocks noChangeAspect="1" noChangeArrowheads="1"/>
          </p:cNvPicPr>
          <p:nvPr/>
        </p:nvPicPr>
        <p:blipFill>
          <a:blip r:embed="rId13"/>
          <a:srcRect/>
          <a:stretch>
            <a:fillRect/>
          </a:stretch>
        </p:blipFill>
        <p:spPr bwMode="auto">
          <a:xfrm>
            <a:off x="11887200" y="34086800"/>
            <a:ext cx="2057400" cy="2032000"/>
          </a:xfrm>
          <a:prstGeom prst="rect">
            <a:avLst/>
          </a:prstGeom>
          <a:noFill/>
          <a:ln w="9525">
            <a:noFill/>
            <a:miter lim="800000"/>
            <a:headEnd/>
            <a:tailEnd/>
          </a:ln>
        </p:spPr>
      </p:pic>
      <p:pic>
        <p:nvPicPr>
          <p:cNvPr id="1027" name="Picture 3" descr="SOLAR-B_artists_concept"/>
          <p:cNvPicPr>
            <a:picLocks noChangeAspect="1" noChangeArrowheads="1"/>
          </p:cNvPicPr>
          <p:nvPr/>
        </p:nvPicPr>
        <p:blipFill>
          <a:blip r:embed="rId14"/>
          <a:srcRect t="4938" b="16051"/>
          <a:stretch>
            <a:fillRect/>
          </a:stretch>
        </p:blipFill>
        <p:spPr bwMode="auto">
          <a:xfrm>
            <a:off x="26898600" y="31824613"/>
            <a:ext cx="6013450" cy="4751387"/>
          </a:xfrm>
          <a:prstGeom prst="rect">
            <a:avLst/>
          </a:prstGeom>
          <a:noFill/>
          <a:ln w="9525">
            <a:noFill/>
            <a:miter lim="800000"/>
            <a:headEnd/>
            <a:tailEnd/>
          </a:ln>
        </p:spPr>
      </p:pic>
      <p:pic>
        <p:nvPicPr>
          <p:cNvPr id="1028" name="Picture 4" descr="image"/>
          <p:cNvPicPr>
            <a:picLocks noChangeAspect="1" noChangeArrowheads="1"/>
          </p:cNvPicPr>
          <p:nvPr/>
        </p:nvPicPr>
        <p:blipFill>
          <a:blip r:embed="rId15"/>
          <a:srcRect l="5276" t="39227" r="23718" b="43018"/>
          <a:stretch>
            <a:fillRect/>
          </a:stretch>
        </p:blipFill>
        <p:spPr bwMode="auto">
          <a:xfrm rot="10800000">
            <a:off x="0" y="0"/>
            <a:ext cx="32918400" cy="12192000"/>
          </a:xfrm>
          <a:prstGeom prst="rect">
            <a:avLst/>
          </a:prstGeom>
          <a:noFill/>
          <a:ln w="9525">
            <a:noFill/>
            <a:miter lim="800000"/>
            <a:headEnd/>
            <a:tailEnd/>
          </a:ln>
        </p:spPr>
      </p:pic>
      <p:sp>
        <p:nvSpPr>
          <p:cNvPr id="1029" name="Rectangle 5"/>
          <p:cNvSpPr>
            <a:spLocks noGrp="1" noChangeArrowheads="1"/>
          </p:cNvSpPr>
          <p:nvPr>
            <p:ph type="body" idx="1"/>
          </p:nvPr>
        </p:nvSpPr>
        <p:spPr bwMode="auto">
          <a:xfrm>
            <a:off x="2468563" y="8128000"/>
            <a:ext cx="27981275" cy="24384000"/>
          </a:xfrm>
          <a:prstGeom prst="rect">
            <a:avLst/>
          </a:prstGeom>
          <a:noFill/>
          <a:ln w="9525">
            <a:noFill/>
            <a:miter lim="800000"/>
            <a:headEnd/>
            <a:tailEnd/>
          </a:ln>
        </p:spPr>
        <p:txBody>
          <a:bodyPr vert="horz" wrap="square" lIns="397106" tIns="198553" rIns="397106" bIns="1985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4" name="Rectangle 6"/>
          <p:cNvSpPr>
            <a:spLocks noGrp="1" noChangeArrowheads="1"/>
          </p:cNvSpPr>
          <p:nvPr>
            <p:ph type="dt" sz="half" idx="2"/>
          </p:nvPr>
        </p:nvSpPr>
        <p:spPr bwMode="auto">
          <a:xfrm>
            <a:off x="457200" y="34290000"/>
            <a:ext cx="5456238" cy="1752600"/>
          </a:xfrm>
          <a:prstGeom prst="rect">
            <a:avLst/>
          </a:prstGeom>
          <a:noFill/>
          <a:ln w="9525">
            <a:noFill/>
            <a:miter lim="800000"/>
            <a:headEnd/>
            <a:tailEnd/>
          </a:ln>
        </p:spPr>
        <p:txBody>
          <a:bodyPr vert="horz" wrap="square" lIns="397106" tIns="198553" rIns="397106" bIns="198553" numCol="1" anchor="t" anchorCtr="0" compatLnSpc="1">
            <a:prstTxWarp prst="textNoShape">
              <a:avLst/>
            </a:prstTxWarp>
          </a:bodyPr>
          <a:lstStyle>
            <a:lvl1pPr>
              <a:defRPr sz="3900">
                <a:solidFill>
                  <a:srgbClr val="FFE99F"/>
                </a:solidFill>
                <a:latin typeface="Synchro LET" pitchFamily="28" charset="0"/>
              </a:defRPr>
            </a:lvl1pPr>
          </a:lstStyle>
          <a:p>
            <a:pPr>
              <a:defRPr/>
            </a:pPr>
            <a:r>
              <a:rPr lang="en-US"/>
              <a:t>30 May 2007</a:t>
            </a:r>
          </a:p>
          <a:p>
            <a:pPr>
              <a:defRPr/>
            </a:pPr>
            <a:r>
              <a:rPr lang="en-US"/>
              <a:t>Jonathan Cirtain</a:t>
            </a:r>
            <a:endParaRPr lang="en-US" sz="6100"/>
          </a:p>
        </p:txBody>
      </p:sp>
      <p:sp>
        <p:nvSpPr>
          <p:cNvPr id="1031" name="Rectangle 7"/>
          <p:cNvSpPr>
            <a:spLocks noGrp="1" noChangeArrowheads="1"/>
          </p:cNvSpPr>
          <p:nvPr>
            <p:ph type="title"/>
          </p:nvPr>
        </p:nvSpPr>
        <p:spPr bwMode="auto">
          <a:xfrm>
            <a:off x="14538325" y="3251200"/>
            <a:ext cx="17557750" cy="3657600"/>
          </a:xfrm>
          <a:prstGeom prst="rect">
            <a:avLst/>
          </a:prstGeom>
          <a:noFill/>
          <a:ln w="9525">
            <a:noFill/>
            <a:miter lim="800000"/>
            <a:headEnd/>
            <a:tailEnd/>
          </a:ln>
        </p:spPr>
        <p:txBody>
          <a:bodyPr vert="horz" wrap="square" lIns="397106" tIns="198553" rIns="397106" bIns="198553"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ftr" sz="quarter" idx="3"/>
          </p:nvPr>
        </p:nvSpPr>
        <p:spPr bwMode="auto">
          <a:xfrm>
            <a:off x="13441363" y="33934400"/>
            <a:ext cx="7954962" cy="2032000"/>
          </a:xfrm>
          <a:prstGeom prst="rect">
            <a:avLst/>
          </a:prstGeom>
          <a:noFill/>
          <a:ln w="9525">
            <a:noFill/>
            <a:miter lim="800000"/>
            <a:headEnd/>
            <a:tailEnd/>
          </a:ln>
        </p:spPr>
        <p:txBody>
          <a:bodyPr vert="horz" wrap="square" lIns="397106" tIns="198553" rIns="397106" bIns="198553" numCol="1" anchor="t" anchorCtr="0" compatLnSpc="1">
            <a:prstTxWarp prst="textNoShape">
              <a:avLst/>
            </a:prstTxWarp>
          </a:bodyPr>
          <a:lstStyle>
            <a:lvl1pPr algn="ctr">
              <a:defRPr sz="4300">
                <a:solidFill>
                  <a:srgbClr val="FFE99F"/>
                </a:solidFill>
                <a:latin typeface="Herculanum" charset="0"/>
              </a:defRPr>
            </a:lvl1pPr>
          </a:lstStyle>
          <a:p>
            <a:pPr>
              <a:defRPr/>
            </a:pPr>
            <a:r>
              <a:rPr lang="en-US"/>
              <a:t>Smithsonian Astrophysical Observatory</a:t>
            </a:r>
            <a:endParaRPr lang="en-US" sz="6100"/>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hf sldNum="0" hdr="0"/>
  <p:txStyles>
    <p:titleStyle>
      <a:lvl1pPr algn="ctr" defTabSz="3970338" rtl="0" eaLnBrk="0" fontAlgn="base" hangingPunct="0">
        <a:spcBef>
          <a:spcPct val="0"/>
        </a:spcBef>
        <a:spcAft>
          <a:spcPct val="0"/>
        </a:spcAft>
        <a:defRPr sz="13900">
          <a:solidFill>
            <a:srgbClr val="FFE99F"/>
          </a:solidFill>
          <a:latin typeface="+mj-lt"/>
          <a:ea typeface="+mj-ea"/>
          <a:cs typeface="+mj-cs"/>
        </a:defRPr>
      </a:lvl1pPr>
      <a:lvl2pPr algn="ctr" defTabSz="3970338" rtl="0" eaLnBrk="0" fontAlgn="base" hangingPunct="0">
        <a:spcBef>
          <a:spcPct val="0"/>
        </a:spcBef>
        <a:spcAft>
          <a:spcPct val="0"/>
        </a:spcAft>
        <a:defRPr sz="13900">
          <a:solidFill>
            <a:srgbClr val="FFE99F"/>
          </a:solidFill>
          <a:latin typeface="Arial" charset="0"/>
          <a:ea typeface="ＭＳ Ｐゴシック" charset="-128"/>
          <a:cs typeface="ＭＳ Ｐゴシック" charset="-128"/>
        </a:defRPr>
      </a:lvl2pPr>
      <a:lvl3pPr algn="ctr" defTabSz="3970338" rtl="0" eaLnBrk="0" fontAlgn="base" hangingPunct="0">
        <a:spcBef>
          <a:spcPct val="0"/>
        </a:spcBef>
        <a:spcAft>
          <a:spcPct val="0"/>
        </a:spcAft>
        <a:defRPr sz="13900">
          <a:solidFill>
            <a:srgbClr val="FFE99F"/>
          </a:solidFill>
          <a:latin typeface="Arial" charset="0"/>
          <a:ea typeface="ＭＳ Ｐゴシック" charset="-128"/>
          <a:cs typeface="ＭＳ Ｐゴシック" charset="-128"/>
        </a:defRPr>
      </a:lvl3pPr>
      <a:lvl4pPr algn="ctr" defTabSz="3970338" rtl="0" eaLnBrk="0" fontAlgn="base" hangingPunct="0">
        <a:spcBef>
          <a:spcPct val="0"/>
        </a:spcBef>
        <a:spcAft>
          <a:spcPct val="0"/>
        </a:spcAft>
        <a:defRPr sz="13900">
          <a:solidFill>
            <a:srgbClr val="FFE99F"/>
          </a:solidFill>
          <a:latin typeface="Arial" charset="0"/>
          <a:ea typeface="ＭＳ Ｐゴシック" charset="-128"/>
          <a:cs typeface="ＭＳ Ｐゴシック" charset="-128"/>
        </a:defRPr>
      </a:lvl4pPr>
      <a:lvl5pPr algn="ctr" defTabSz="3970338" rtl="0" eaLnBrk="0" fontAlgn="base" hangingPunct="0">
        <a:spcBef>
          <a:spcPct val="0"/>
        </a:spcBef>
        <a:spcAft>
          <a:spcPct val="0"/>
        </a:spcAft>
        <a:defRPr sz="13900">
          <a:solidFill>
            <a:srgbClr val="FFE99F"/>
          </a:solidFill>
          <a:latin typeface="Arial" charset="0"/>
          <a:ea typeface="ＭＳ Ｐゴシック" charset="-128"/>
          <a:cs typeface="ＭＳ Ｐゴシック" charset="-128"/>
        </a:defRPr>
      </a:lvl5pPr>
      <a:lvl6pPr marL="457200" algn="ctr" defTabSz="3970338" rtl="0" fontAlgn="base">
        <a:spcBef>
          <a:spcPct val="0"/>
        </a:spcBef>
        <a:spcAft>
          <a:spcPct val="0"/>
        </a:spcAft>
        <a:defRPr sz="13900">
          <a:solidFill>
            <a:srgbClr val="FFE99F"/>
          </a:solidFill>
          <a:latin typeface="Arial" charset="0"/>
          <a:ea typeface="ＭＳ Ｐゴシック" charset="-128"/>
          <a:cs typeface="ＭＳ Ｐゴシック" charset="-128"/>
        </a:defRPr>
      </a:lvl6pPr>
      <a:lvl7pPr marL="914400" algn="ctr" defTabSz="3970338" rtl="0" fontAlgn="base">
        <a:spcBef>
          <a:spcPct val="0"/>
        </a:spcBef>
        <a:spcAft>
          <a:spcPct val="0"/>
        </a:spcAft>
        <a:defRPr sz="13900">
          <a:solidFill>
            <a:srgbClr val="FFE99F"/>
          </a:solidFill>
          <a:latin typeface="Arial" charset="0"/>
          <a:ea typeface="ＭＳ Ｐゴシック" charset="-128"/>
          <a:cs typeface="ＭＳ Ｐゴシック" charset="-128"/>
        </a:defRPr>
      </a:lvl7pPr>
      <a:lvl8pPr marL="1371600" algn="ctr" defTabSz="3970338" rtl="0" fontAlgn="base">
        <a:spcBef>
          <a:spcPct val="0"/>
        </a:spcBef>
        <a:spcAft>
          <a:spcPct val="0"/>
        </a:spcAft>
        <a:defRPr sz="13900">
          <a:solidFill>
            <a:srgbClr val="FFE99F"/>
          </a:solidFill>
          <a:latin typeface="Arial" charset="0"/>
          <a:ea typeface="ＭＳ Ｐゴシック" charset="-128"/>
          <a:cs typeface="ＭＳ Ｐゴシック" charset="-128"/>
        </a:defRPr>
      </a:lvl8pPr>
      <a:lvl9pPr marL="1828800" algn="ctr" defTabSz="3970338" rtl="0" fontAlgn="base">
        <a:spcBef>
          <a:spcPct val="0"/>
        </a:spcBef>
        <a:spcAft>
          <a:spcPct val="0"/>
        </a:spcAft>
        <a:defRPr sz="13900">
          <a:solidFill>
            <a:srgbClr val="FFE99F"/>
          </a:solidFill>
          <a:latin typeface="Arial" charset="0"/>
          <a:ea typeface="ＭＳ Ｐゴシック" charset="-128"/>
          <a:cs typeface="ＭＳ Ｐゴシック" charset="-128"/>
        </a:defRPr>
      </a:lvl9pPr>
    </p:titleStyle>
    <p:bodyStyle>
      <a:lvl1pPr marL="1489075" indent="-1489075" algn="l" defTabSz="3970338" rtl="0" eaLnBrk="0" fontAlgn="base" hangingPunct="0">
        <a:spcBef>
          <a:spcPct val="20000"/>
        </a:spcBef>
        <a:spcAft>
          <a:spcPct val="0"/>
        </a:spcAft>
        <a:buChar char="•"/>
        <a:defRPr sz="13900">
          <a:solidFill>
            <a:srgbClr val="FFE99F"/>
          </a:solidFill>
          <a:latin typeface="+mn-lt"/>
          <a:ea typeface="+mn-ea"/>
          <a:cs typeface="+mn-cs"/>
        </a:defRPr>
      </a:lvl1pPr>
      <a:lvl2pPr marL="3225800" indent="-1239838" algn="l" defTabSz="3970338" rtl="0" eaLnBrk="0" fontAlgn="base" hangingPunct="0">
        <a:spcBef>
          <a:spcPct val="20000"/>
        </a:spcBef>
        <a:spcAft>
          <a:spcPct val="0"/>
        </a:spcAft>
        <a:buChar char="–"/>
        <a:defRPr sz="12200">
          <a:solidFill>
            <a:srgbClr val="FFE99F"/>
          </a:solidFill>
          <a:latin typeface="+mn-lt"/>
          <a:ea typeface="+mn-ea"/>
        </a:defRPr>
      </a:lvl2pPr>
      <a:lvl3pPr marL="4964113" indent="-993775" algn="l" defTabSz="3970338" rtl="0" eaLnBrk="0" fontAlgn="base" hangingPunct="0">
        <a:spcBef>
          <a:spcPct val="20000"/>
        </a:spcBef>
        <a:spcAft>
          <a:spcPct val="0"/>
        </a:spcAft>
        <a:buChar char="•"/>
        <a:defRPr sz="10400">
          <a:solidFill>
            <a:srgbClr val="FFE99F"/>
          </a:solidFill>
          <a:latin typeface="+mn-lt"/>
          <a:ea typeface="+mn-ea"/>
        </a:defRPr>
      </a:lvl3pPr>
      <a:lvl4pPr marL="6950075" indent="-993775" algn="l" defTabSz="3970338" rtl="0" eaLnBrk="0" fontAlgn="base" hangingPunct="0">
        <a:spcBef>
          <a:spcPct val="20000"/>
        </a:spcBef>
        <a:spcAft>
          <a:spcPct val="0"/>
        </a:spcAft>
        <a:buChar char="–"/>
        <a:defRPr sz="8700">
          <a:solidFill>
            <a:srgbClr val="FFE99F"/>
          </a:solidFill>
          <a:latin typeface="+mn-lt"/>
          <a:ea typeface="+mn-ea"/>
        </a:defRPr>
      </a:lvl4pPr>
      <a:lvl5pPr marL="8934450" indent="-992188" algn="l" defTabSz="3970338" rtl="0" eaLnBrk="0" fontAlgn="base" hangingPunct="0">
        <a:spcBef>
          <a:spcPct val="20000"/>
        </a:spcBef>
        <a:spcAft>
          <a:spcPct val="0"/>
        </a:spcAft>
        <a:buChar char="»"/>
        <a:defRPr sz="8700">
          <a:solidFill>
            <a:srgbClr val="FFE99F"/>
          </a:solidFill>
          <a:latin typeface="+mn-lt"/>
          <a:ea typeface="+mn-ea"/>
        </a:defRPr>
      </a:lvl5pPr>
      <a:lvl6pPr marL="9391650" indent="-992188" algn="l" defTabSz="3970338" rtl="0" fontAlgn="base">
        <a:spcBef>
          <a:spcPct val="20000"/>
        </a:spcBef>
        <a:spcAft>
          <a:spcPct val="0"/>
        </a:spcAft>
        <a:buChar char="»"/>
        <a:defRPr sz="8700">
          <a:solidFill>
            <a:srgbClr val="FFE99F"/>
          </a:solidFill>
          <a:latin typeface="+mn-lt"/>
          <a:ea typeface="+mn-ea"/>
        </a:defRPr>
      </a:lvl6pPr>
      <a:lvl7pPr marL="9848850" indent="-992188" algn="l" defTabSz="3970338" rtl="0" fontAlgn="base">
        <a:spcBef>
          <a:spcPct val="20000"/>
        </a:spcBef>
        <a:spcAft>
          <a:spcPct val="0"/>
        </a:spcAft>
        <a:buChar char="»"/>
        <a:defRPr sz="8700">
          <a:solidFill>
            <a:srgbClr val="FFE99F"/>
          </a:solidFill>
          <a:latin typeface="+mn-lt"/>
          <a:ea typeface="+mn-ea"/>
        </a:defRPr>
      </a:lvl7pPr>
      <a:lvl8pPr marL="10306050" indent="-992188" algn="l" defTabSz="3970338" rtl="0" fontAlgn="base">
        <a:spcBef>
          <a:spcPct val="20000"/>
        </a:spcBef>
        <a:spcAft>
          <a:spcPct val="0"/>
        </a:spcAft>
        <a:buChar char="»"/>
        <a:defRPr sz="8700">
          <a:solidFill>
            <a:srgbClr val="FFE99F"/>
          </a:solidFill>
          <a:latin typeface="+mn-lt"/>
          <a:ea typeface="+mn-ea"/>
        </a:defRPr>
      </a:lvl8pPr>
      <a:lvl9pPr marL="10763250" indent="-992188" algn="l" defTabSz="3970338" rtl="0" fontAlgn="base">
        <a:spcBef>
          <a:spcPct val="20000"/>
        </a:spcBef>
        <a:spcAft>
          <a:spcPct val="0"/>
        </a:spcAft>
        <a:buChar char="»"/>
        <a:defRPr sz="8700">
          <a:solidFill>
            <a:srgbClr val="FFE99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pPr defTabSz="3970338"/>
            <a:r>
              <a:rPr lang="en-US"/>
              <a:t>30 May 2007</a:t>
            </a:r>
          </a:p>
          <a:p>
            <a:pPr defTabSz="3970338"/>
            <a:r>
              <a:rPr lang="en-US">
                <a:latin typeface="Herculanum" charset="0"/>
              </a:rPr>
              <a:t>Jonathan Cirtain</a:t>
            </a:r>
            <a:endParaRPr lang="en-US" sz="6100">
              <a:latin typeface="Arial" charset="0"/>
            </a:endParaRPr>
          </a:p>
        </p:txBody>
      </p:sp>
      <p:sp>
        <p:nvSpPr>
          <p:cNvPr id="15363" name="Footer Placeholder 4"/>
          <p:cNvSpPr>
            <a:spLocks noGrp="1"/>
          </p:cNvSpPr>
          <p:nvPr>
            <p:ph type="ftr" sz="quarter" idx="11"/>
          </p:nvPr>
        </p:nvSpPr>
        <p:spPr>
          <a:noFill/>
        </p:spPr>
        <p:txBody>
          <a:bodyPr/>
          <a:lstStyle/>
          <a:p>
            <a:pPr defTabSz="3970338"/>
            <a:r>
              <a:rPr lang="en-US"/>
              <a:t>Smithsonian Astrophysical Observatory</a:t>
            </a:r>
            <a:endParaRPr lang="en-US" sz="6100"/>
          </a:p>
        </p:txBody>
      </p:sp>
      <p:sp>
        <p:nvSpPr>
          <p:cNvPr id="15364" name="Rectangle 2"/>
          <p:cNvSpPr>
            <a:spLocks noGrp="1" noChangeArrowheads="1"/>
          </p:cNvSpPr>
          <p:nvPr>
            <p:ph type="ctrTitle"/>
          </p:nvPr>
        </p:nvSpPr>
        <p:spPr>
          <a:xfrm>
            <a:off x="1279525" y="1066800"/>
            <a:ext cx="30724475" cy="1981200"/>
          </a:xfrm>
        </p:spPr>
        <p:txBody>
          <a:bodyPr/>
          <a:lstStyle/>
          <a:p>
            <a:r>
              <a:rPr lang="en-US" sz="9600" dirty="0"/>
              <a:t>A First Look At the Effect of Flares on Radial Velocity Jitter in G Dwarfs: A Punch and a Splash?</a:t>
            </a:r>
            <a:br>
              <a:rPr lang="en-US" sz="9600" dirty="0"/>
            </a:br>
            <a:endParaRPr lang="en-US" sz="7200" dirty="0"/>
          </a:p>
        </p:txBody>
      </p:sp>
      <p:sp>
        <p:nvSpPr>
          <p:cNvPr id="15365" name="Rectangle 3"/>
          <p:cNvSpPr>
            <a:spLocks noGrp="1" noChangeArrowheads="1"/>
          </p:cNvSpPr>
          <p:nvPr>
            <p:ph type="subTitle" idx="1"/>
          </p:nvPr>
        </p:nvSpPr>
        <p:spPr>
          <a:xfrm>
            <a:off x="4997450" y="2971800"/>
            <a:ext cx="23044150" cy="1524000"/>
          </a:xfrm>
        </p:spPr>
        <p:txBody>
          <a:bodyPr/>
          <a:lstStyle/>
          <a:p>
            <a:pPr eaLnBrk="1" hangingPunct="1"/>
            <a:r>
              <a:rPr lang="en-US" sz="3200" dirty="0"/>
              <a:t>Steven H</a:t>
            </a:r>
            <a:r>
              <a:rPr lang="en-US" sz="3200" b="1" dirty="0"/>
              <a:t>. </a:t>
            </a:r>
            <a:r>
              <a:rPr lang="en-US" sz="3200" dirty="0"/>
              <a:t>Saar</a:t>
            </a:r>
            <a:r>
              <a:rPr lang="en-US" sz="3200" baseline="30000" dirty="0"/>
              <a:t>1</a:t>
            </a:r>
            <a:r>
              <a:rPr lang="en-US" sz="3200" dirty="0"/>
              <a:t>, Michael L. Palumbo III</a:t>
            </a:r>
            <a:r>
              <a:rPr lang="en-US" sz="3200" baseline="30000" dirty="0"/>
              <a:t>1,2</a:t>
            </a:r>
            <a:r>
              <a:rPr lang="en-US" sz="3200" dirty="0"/>
              <a:t> , Raphaelle D. Haywood</a:t>
            </a:r>
            <a:r>
              <a:rPr lang="en-US" sz="3200" baseline="30000" dirty="0"/>
              <a:t>1,3</a:t>
            </a:r>
            <a:r>
              <a:rPr lang="en-US" sz="3200" dirty="0"/>
              <a:t>, Andrea K. Dupree</a:t>
            </a:r>
            <a:r>
              <a:rPr lang="en-US" sz="3200" baseline="30000" dirty="0"/>
              <a:t>1 </a:t>
            </a:r>
          </a:p>
          <a:p>
            <a:pPr eaLnBrk="1" hangingPunct="1"/>
            <a:r>
              <a:rPr lang="en-US" sz="3200" baseline="30000" dirty="0"/>
              <a:t>1</a:t>
            </a:r>
            <a:r>
              <a:rPr lang="en-US" sz="3200" i="1" dirty="0"/>
              <a:t>Harvard-Smithsonian </a:t>
            </a:r>
            <a:r>
              <a:rPr lang="en-US" sz="3200" i="1" dirty="0" err="1"/>
              <a:t>CfA</a:t>
            </a:r>
            <a:r>
              <a:rPr lang="en-US" sz="3200" i="1" dirty="0"/>
              <a:t>; </a:t>
            </a:r>
            <a:r>
              <a:rPr lang="en-US" sz="3200" i="1" baseline="30000" dirty="0"/>
              <a:t>2</a:t>
            </a:r>
            <a:r>
              <a:rPr lang="en-US" sz="3200" i="1" dirty="0"/>
              <a:t>Univ. N. Carolina; </a:t>
            </a:r>
            <a:r>
              <a:rPr lang="en-US" sz="3200" i="1" baseline="30000" dirty="0"/>
              <a:t>3</a:t>
            </a:r>
            <a:r>
              <a:rPr lang="en-US" sz="3200" i="1" dirty="0"/>
              <a:t>Sagan Fellow</a:t>
            </a:r>
          </a:p>
        </p:txBody>
      </p:sp>
      <p:sp>
        <p:nvSpPr>
          <p:cNvPr id="15366" name="Text Box 5"/>
          <p:cNvSpPr txBox="1">
            <a:spLocks noChangeArrowheads="1"/>
          </p:cNvSpPr>
          <p:nvPr/>
        </p:nvSpPr>
        <p:spPr bwMode="auto">
          <a:xfrm>
            <a:off x="2286000" y="4637544"/>
            <a:ext cx="28498800" cy="3539430"/>
          </a:xfrm>
          <a:prstGeom prst="rect">
            <a:avLst/>
          </a:prstGeom>
          <a:noFill/>
          <a:ln w="9525">
            <a:noFill/>
            <a:miter lim="800000"/>
            <a:headEnd/>
            <a:tailEnd/>
          </a:ln>
        </p:spPr>
        <p:txBody>
          <a:bodyPr wrap="square">
            <a:prstTxWarp prst="textNoShape">
              <a:avLst/>
            </a:prstTxWarp>
            <a:spAutoFit/>
          </a:bodyPr>
          <a:lstStyle/>
          <a:p>
            <a:r>
              <a:rPr lang="en-US" sz="2800" dirty="0">
                <a:solidFill>
                  <a:schemeClr val="bg1"/>
                </a:solidFill>
              </a:rPr>
              <a:t>We make an initial study of the radial velocity (RV) effects of flares in solar-like stars by turning to the nearest one: our Sun!  This is part of a broader study of the RV effects of different magnetic region types using our own G2 star.  We use SDO HMI to obtain radial velocities and AIA to collect FUV images (170 nm) across the solar disk every 4 hours throughout 2014, near a peak of the latest magnetic cycle.  We use the 170 nm images to identify </a:t>
            </a:r>
            <a:r>
              <a:rPr lang="en-US" sz="2800" dirty="0" err="1">
                <a:solidFill>
                  <a:schemeClr val="bg1"/>
                </a:solidFill>
              </a:rPr>
              <a:t>plage</a:t>
            </a:r>
            <a:r>
              <a:rPr lang="en-US" sz="2800" dirty="0">
                <a:solidFill>
                  <a:schemeClr val="bg1"/>
                </a:solidFill>
              </a:rPr>
              <a:t>, network, and (apparent) flares.   We find that flares are more strongly red-shifted near disk center, and strongly blue-shifted towards the limb.  We interpret this as observing the flare impact (the "punch") in the chromosphere, compressing material away from the viewer, near disk center, and the horizontal "splash" or expansion due to that impact towards the limb.  Flare pixels show the largest scatter of any magnetic feature at fixed </a:t>
            </a:r>
            <a:r>
              <a:rPr lang="en-US" sz="2800" dirty="0" err="1">
                <a:solidFill>
                  <a:schemeClr val="bg1"/>
                </a:solidFill>
              </a:rPr>
              <a:t>μ</a:t>
            </a:r>
            <a:r>
              <a:rPr lang="en-US" sz="2800" dirty="0">
                <a:solidFill>
                  <a:schemeClr val="bg1"/>
                </a:solidFill>
              </a:rPr>
              <a:t>, consistent with seeing a variety of unevenly sampled events of different energy.  The flare RV(</a:t>
            </a:r>
            <a:r>
              <a:rPr lang="en-US" sz="2800" dirty="0" err="1">
                <a:solidFill>
                  <a:schemeClr val="bg1"/>
                </a:solidFill>
              </a:rPr>
              <a:t>μ</a:t>
            </a:r>
            <a:r>
              <a:rPr lang="en-US" sz="2800" dirty="0">
                <a:solidFill>
                  <a:schemeClr val="bg1"/>
                </a:solidFill>
              </a:rPr>
              <a:t>) curve is distinct from all other magnetic features and thus likely captures a distinct (flare) </a:t>
            </a:r>
            <a:r>
              <a:rPr lang="en-US" sz="2800" dirty="0" err="1">
                <a:solidFill>
                  <a:schemeClr val="bg1"/>
                </a:solidFill>
              </a:rPr>
              <a:t>phemonenon</a:t>
            </a:r>
            <a:r>
              <a:rPr lang="en-US" sz="2800" dirty="0">
                <a:solidFill>
                  <a:schemeClr val="bg1"/>
                </a:solidFill>
              </a:rPr>
              <a:t>.  However the distribution of flaring pixels </a:t>
            </a:r>
            <a:r>
              <a:rPr lang="en-US" sz="2800" dirty="0" err="1">
                <a:solidFill>
                  <a:schemeClr val="bg1"/>
                </a:solidFill>
              </a:rPr>
              <a:t>N</a:t>
            </a:r>
            <a:r>
              <a:rPr lang="en-US" sz="2800" baseline="-25000" dirty="0" err="1">
                <a:solidFill>
                  <a:schemeClr val="bg1"/>
                </a:solidFill>
              </a:rPr>
              <a:t>flare</a:t>
            </a:r>
            <a:r>
              <a:rPr lang="en-US" sz="2800" dirty="0">
                <a:solidFill>
                  <a:schemeClr val="bg1"/>
                </a:solidFill>
              </a:rPr>
              <a:t>(</a:t>
            </a:r>
            <a:r>
              <a:rPr lang="en-US" sz="2800" dirty="0" err="1">
                <a:solidFill>
                  <a:schemeClr val="bg1"/>
                </a:solidFill>
              </a:rPr>
              <a:t>μ</a:t>
            </a:r>
            <a:r>
              <a:rPr lang="en-US" sz="2800" dirty="0">
                <a:solidFill>
                  <a:schemeClr val="bg1"/>
                </a:solidFill>
              </a:rPr>
              <a:t>). shows an unexpected  peak at disk center -- there were almost no disk-center flares seen by the GOES satellite in 2014.  We develop a plausible model for the </a:t>
            </a:r>
            <a:r>
              <a:rPr lang="en-US" sz="2800" dirty="0" err="1">
                <a:solidFill>
                  <a:schemeClr val="bg1"/>
                </a:solidFill>
              </a:rPr>
              <a:t>N</a:t>
            </a:r>
            <a:r>
              <a:rPr lang="en-US" sz="2800" baseline="-25000" dirty="0" err="1">
                <a:solidFill>
                  <a:schemeClr val="bg1"/>
                </a:solidFill>
              </a:rPr>
              <a:t>flare</a:t>
            </a:r>
            <a:r>
              <a:rPr lang="en-US" sz="2800" dirty="0">
                <a:solidFill>
                  <a:schemeClr val="bg1"/>
                </a:solidFill>
              </a:rPr>
              <a:t> distribution, and suggest a solution to this mystery.</a:t>
            </a:r>
          </a:p>
        </p:txBody>
      </p:sp>
      <p:sp>
        <p:nvSpPr>
          <p:cNvPr id="15367" name="Text Box 6"/>
          <p:cNvSpPr txBox="1">
            <a:spLocks noChangeArrowheads="1"/>
          </p:cNvSpPr>
          <p:nvPr/>
        </p:nvSpPr>
        <p:spPr bwMode="auto">
          <a:xfrm>
            <a:off x="609600" y="9220200"/>
            <a:ext cx="10044517" cy="34286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200" dirty="0">
                <a:solidFill>
                  <a:srgbClr val="00C5EC"/>
                </a:solidFill>
              </a:rPr>
              <a:t>Motivation</a:t>
            </a:r>
            <a:endParaRPr lang="en-US" sz="3600" dirty="0">
              <a:solidFill>
                <a:srgbClr val="00C5EC"/>
              </a:solidFill>
            </a:endParaRPr>
          </a:p>
          <a:p>
            <a:pPr>
              <a:lnSpc>
                <a:spcPct val="80000"/>
              </a:lnSpc>
              <a:spcBef>
                <a:spcPct val="50000"/>
              </a:spcBef>
            </a:pPr>
            <a:r>
              <a:rPr lang="en-US" dirty="0">
                <a:solidFill>
                  <a:srgbClr val="00C5EC"/>
                </a:solidFill>
              </a:rPr>
              <a:t>To successfully detect low mass exoplanets by radial velocity (RV) methods, other sources of RV variation must be accounted for.  Prominent among these is magnetic activity on the host star.  The RV effects of spots and </a:t>
            </a:r>
            <a:r>
              <a:rPr lang="en-US" dirty="0" err="1">
                <a:solidFill>
                  <a:srgbClr val="00C5EC"/>
                </a:solidFill>
              </a:rPr>
              <a:t>plage</a:t>
            </a:r>
            <a:r>
              <a:rPr lang="en-US" dirty="0">
                <a:solidFill>
                  <a:srgbClr val="00C5EC"/>
                </a:solidFill>
              </a:rPr>
              <a:t> have been under study for some time now, but the effects of flares are less understood.  Though lasting only minutes to hours and having small spatial footprints, flares can be frequent, especially in active stars, and in low mass M stars (favored targets for finding habitable zone </a:t>
            </a:r>
            <a:r>
              <a:rPr lang="en-US" dirty="0" err="1">
                <a:solidFill>
                  <a:srgbClr val="00C5EC"/>
                </a:solidFill>
              </a:rPr>
              <a:t>exo</a:t>
            </a:r>
            <a:r>
              <a:rPr lang="en-US" dirty="0">
                <a:solidFill>
                  <a:srgbClr val="00C5EC"/>
                </a:solidFill>
              </a:rPr>
              <a:t>-earths).  We explore the RV effects of flares here, using the Sun as our conveniently resolved target.</a:t>
            </a:r>
          </a:p>
        </p:txBody>
      </p:sp>
      <p:sp>
        <p:nvSpPr>
          <p:cNvPr id="15368" name="Rectangle 7"/>
          <p:cNvSpPr>
            <a:spLocks noChangeArrowheads="1"/>
          </p:cNvSpPr>
          <p:nvPr/>
        </p:nvSpPr>
        <p:spPr bwMode="auto">
          <a:xfrm>
            <a:off x="2209800" y="19354800"/>
            <a:ext cx="12954000" cy="1371600"/>
          </a:xfrm>
          <a:prstGeom prst="rect">
            <a:avLst/>
          </a:prstGeom>
          <a:noFill/>
          <a:ln w="9525">
            <a:noFill/>
            <a:miter lim="800000"/>
            <a:headEnd/>
            <a:tailEnd/>
          </a:ln>
        </p:spPr>
        <p:txBody>
          <a:bodyPr anchor="ctr">
            <a:prstTxWarp prst="textNoShape">
              <a:avLst/>
            </a:prstTxWarp>
          </a:bodyPr>
          <a:lstStyle/>
          <a:p>
            <a:pPr algn="ctr" defTabSz="3970338" eaLnBrk="1" hangingPunct="1"/>
            <a:endParaRPr lang="en-US" altLang="ja-JP" sz="10400">
              <a:solidFill>
                <a:schemeClr val="bg1"/>
              </a:solidFill>
            </a:endParaRPr>
          </a:p>
        </p:txBody>
      </p:sp>
      <p:sp>
        <p:nvSpPr>
          <p:cNvPr id="15369" name="Text Box 19"/>
          <p:cNvSpPr txBox="1">
            <a:spLocks noChangeArrowheads="1"/>
          </p:cNvSpPr>
          <p:nvPr/>
        </p:nvSpPr>
        <p:spPr bwMode="auto">
          <a:xfrm flipV="1">
            <a:off x="18135600" y="14630400"/>
            <a:ext cx="685800" cy="641350"/>
          </a:xfrm>
          <a:prstGeom prst="rect">
            <a:avLst/>
          </a:prstGeom>
          <a:noFill/>
          <a:ln w="9525">
            <a:noFill/>
            <a:miter lim="800000"/>
            <a:headEnd/>
            <a:tailEnd/>
          </a:ln>
        </p:spPr>
        <p:txBody>
          <a:bodyPr rot="10800000" anchor="ctr">
            <a:prstTxWarp prst="textNoShape">
              <a:avLst/>
            </a:prstTxWarp>
            <a:spAutoFit/>
          </a:bodyPr>
          <a:lstStyle/>
          <a:p>
            <a:pPr algn="ctr">
              <a:spcBef>
                <a:spcPct val="50000"/>
              </a:spcBef>
            </a:pPr>
            <a:endParaRPr lang="en-US" sz="3600">
              <a:solidFill>
                <a:schemeClr val="bg1"/>
              </a:solidFill>
            </a:endParaRPr>
          </a:p>
        </p:txBody>
      </p:sp>
      <p:sp>
        <p:nvSpPr>
          <p:cNvPr id="15370" name="Text Box 30"/>
          <p:cNvSpPr txBox="1">
            <a:spLocks noChangeArrowheads="1"/>
          </p:cNvSpPr>
          <p:nvPr/>
        </p:nvSpPr>
        <p:spPr bwMode="auto">
          <a:xfrm>
            <a:off x="2438400" y="18669000"/>
            <a:ext cx="28956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5371" name="Text Box 34"/>
          <p:cNvSpPr txBox="1">
            <a:spLocks noChangeArrowheads="1"/>
          </p:cNvSpPr>
          <p:nvPr/>
        </p:nvSpPr>
        <p:spPr bwMode="auto">
          <a:xfrm>
            <a:off x="15392400" y="18897600"/>
            <a:ext cx="19050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solidFill>
                <a:schemeClr val="bg1"/>
              </a:solidFill>
            </a:endParaRPr>
          </a:p>
        </p:txBody>
      </p:sp>
      <p:sp>
        <p:nvSpPr>
          <p:cNvPr id="15372" name="Text Box 43"/>
          <p:cNvSpPr txBox="1">
            <a:spLocks noChangeArrowheads="1"/>
          </p:cNvSpPr>
          <p:nvPr/>
        </p:nvSpPr>
        <p:spPr bwMode="auto">
          <a:xfrm>
            <a:off x="685800" y="13487400"/>
            <a:ext cx="9906000" cy="3724097"/>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200" dirty="0">
                <a:solidFill>
                  <a:srgbClr val="FF9B2A"/>
                </a:solidFill>
              </a:rPr>
              <a:t>Method &amp; Analysis</a:t>
            </a:r>
          </a:p>
          <a:p>
            <a:pPr>
              <a:spcBef>
                <a:spcPct val="50000"/>
              </a:spcBef>
            </a:pPr>
            <a:r>
              <a:rPr lang="en-US" dirty="0">
                <a:solidFill>
                  <a:srgbClr val="FF9B2A"/>
                </a:solidFill>
              </a:rPr>
              <a:t>We used SDO AIA 170 nm images (UV lines/continuum, mostly </a:t>
            </a:r>
            <a:r>
              <a:rPr lang="en-US" dirty="0" err="1">
                <a:solidFill>
                  <a:srgbClr val="FF9B2A"/>
                </a:solidFill>
              </a:rPr>
              <a:t>chromospheric</a:t>
            </a:r>
            <a:r>
              <a:rPr lang="en-US" dirty="0">
                <a:solidFill>
                  <a:srgbClr val="FF9B2A"/>
                </a:solidFill>
              </a:rPr>
              <a:t>) to identify solar </a:t>
            </a:r>
            <a:r>
              <a:rPr lang="en-US" dirty="0" err="1">
                <a:solidFill>
                  <a:srgbClr val="FF9B2A"/>
                </a:solidFill>
              </a:rPr>
              <a:t>plage</a:t>
            </a:r>
            <a:r>
              <a:rPr lang="en-US" dirty="0">
                <a:solidFill>
                  <a:srgbClr val="FF9B2A"/>
                </a:solidFill>
              </a:rPr>
              <a:t>, network, and flares at 4 hour cadence throughout 2014 (peak of last cycle; Fig. 1).  We defined flares as pixels &gt;4x the local quiet Sun average; many of these were later seen to flicker, as expected. After removing (differential) rotation, the RV of the flare pixels (and other region types) were separately averaged in evenly stepped rings of constant limb angle </a:t>
            </a:r>
            <a:r>
              <a:rPr lang="en-US" dirty="0" err="1">
                <a:solidFill>
                  <a:srgbClr val="FF9B2A"/>
                </a:solidFill>
              </a:rPr>
              <a:t>μ</a:t>
            </a:r>
            <a:r>
              <a:rPr lang="en-US" dirty="0">
                <a:solidFill>
                  <a:srgbClr val="FF9B2A"/>
                </a:solidFill>
              </a:rPr>
              <a:t> (= cos ⍬</a:t>
            </a:r>
            <a:r>
              <a:rPr lang="en-US" baseline="-25000" dirty="0">
                <a:solidFill>
                  <a:srgbClr val="FF9B2A"/>
                </a:solidFill>
              </a:rPr>
              <a:t>LOS</a:t>
            </a:r>
            <a:r>
              <a:rPr lang="en-US" dirty="0">
                <a:solidFill>
                  <a:srgbClr val="FF9B2A"/>
                </a:solidFill>
              </a:rPr>
              <a:t>) to define the center-to-limb behavior.  </a:t>
            </a:r>
          </a:p>
        </p:txBody>
      </p:sp>
      <p:sp>
        <p:nvSpPr>
          <p:cNvPr id="15373" name="Text Box 44"/>
          <p:cNvSpPr txBox="1">
            <a:spLocks noChangeArrowheads="1"/>
          </p:cNvSpPr>
          <p:nvPr/>
        </p:nvSpPr>
        <p:spPr bwMode="auto">
          <a:xfrm>
            <a:off x="11095991" y="25329713"/>
            <a:ext cx="20802600" cy="6217087"/>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solidFill>
                  <a:srgbClr val="34B11D"/>
                </a:solidFill>
              </a:rPr>
              <a:t> Future Work</a:t>
            </a:r>
          </a:p>
          <a:p>
            <a:pPr algn="ctr">
              <a:spcBef>
                <a:spcPct val="50000"/>
              </a:spcBef>
            </a:pPr>
            <a:endParaRPr lang="en-US" sz="3600" dirty="0">
              <a:solidFill>
                <a:srgbClr val="34B11D"/>
              </a:solidFill>
            </a:endParaRPr>
          </a:p>
          <a:p>
            <a:pPr>
              <a:spcBef>
                <a:spcPct val="50000"/>
              </a:spcBef>
              <a:buFontTx/>
              <a:buChar char="•"/>
            </a:pPr>
            <a:r>
              <a:rPr lang="en-US" sz="2800" dirty="0">
                <a:solidFill>
                  <a:srgbClr val="34B11D"/>
                </a:solidFill>
              </a:rPr>
              <a:t>  We need to check time dependence of flare pixels in detail to sort out which actually flicker and which are steady.  If our model (Fig. 3) is correct, the blue (</a:t>
            </a:r>
            <a:r>
              <a:rPr lang="en-US" sz="2800" dirty="0" err="1">
                <a:solidFill>
                  <a:srgbClr val="34B11D"/>
                </a:solidFill>
              </a:rPr>
              <a:t>μ</a:t>
            </a:r>
            <a:r>
              <a:rPr lang="en-US" sz="2800" dirty="0">
                <a:solidFill>
                  <a:srgbClr val="34B11D"/>
                </a:solidFill>
              </a:rPr>
              <a:t> ~0) component should be more steady, leading to a need to revise our flare RV(μ) for </a:t>
            </a:r>
            <a:r>
              <a:rPr lang="en-US" sz="2800" dirty="0" err="1">
                <a:solidFill>
                  <a:srgbClr val="34B11D"/>
                </a:solidFill>
              </a:rPr>
              <a:t>μ</a:t>
            </a:r>
            <a:r>
              <a:rPr lang="en-US" sz="2800" dirty="0">
                <a:solidFill>
                  <a:srgbClr val="34B11D"/>
                </a:solidFill>
              </a:rPr>
              <a:t>&gt;0.95, where this component dominates. The width of this component may be useful to estimate fluxtube diameters.</a:t>
            </a:r>
          </a:p>
          <a:p>
            <a:pPr>
              <a:spcBef>
                <a:spcPct val="50000"/>
              </a:spcBef>
              <a:buFontTx/>
              <a:buChar char="•"/>
            </a:pPr>
            <a:r>
              <a:rPr lang="en-US" sz="2800" dirty="0">
                <a:solidFill>
                  <a:srgbClr val="34B11D"/>
                </a:solidFill>
              </a:rPr>
              <a:t> In parallel, we are generating an improved GOES flare catalog with a lower flux limit and better locations (see poster by Loftus et al).  This will help better understand the spatial location of weaker events.</a:t>
            </a:r>
          </a:p>
          <a:p>
            <a:pPr>
              <a:spcBef>
                <a:spcPct val="50000"/>
              </a:spcBef>
              <a:buFontTx/>
              <a:buChar char="•"/>
            </a:pPr>
            <a:r>
              <a:rPr lang="en-US" sz="2800" dirty="0">
                <a:solidFill>
                  <a:srgbClr val="34B11D"/>
                </a:solidFill>
              </a:rPr>
              <a:t> Once true flare pixels are sorted out,  we can look at dependence of RV as a function of flare energy, E. We can also study the evolution  at higher cadence to map out the evolution of RV(</a:t>
            </a:r>
            <a:r>
              <a:rPr lang="en-US" sz="2800" dirty="0" err="1">
                <a:solidFill>
                  <a:srgbClr val="34B11D"/>
                </a:solidFill>
              </a:rPr>
              <a:t>E,μ,t</a:t>
            </a:r>
            <a:r>
              <a:rPr lang="en-US" sz="2800" dirty="0">
                <a:solidFill>
                  <a:srgbClr val="34B11D"/>
                </a:solidFill>
              </a:rPr>
              <a:t>). </a:t>
            </a:r>
          </a:p>
          <a:p>
            <a:pPr>
              <a:spcBef>
                <a:spcPct val="50000"/>
              </a:spcBef>
            </a:pPr>
            <a:r>
              <a:rPr lang="en-US" sz="2800" dirty="0">
                <a:solidFill>
                  <a:srgbClr val="34B11D"/>
                </a:solidFill>
              </a:rPr>
              <a:t> </a:t>
            </a:r>
          </a:p>
          <a:p>
            <a:pPr>
              <a:spcBef>
                <a:spcPct val="50000"/>
              </a:spcBef>
            </a:pPr>
            <a:endParaRPr lang="en-US" sz="2800" baseline="-25000" dirty="0">
              <a:solidFill>
                <a:srgbClr val="34B11D"/>
              </a:solidFill>
            </a:endParaRPr>
          </a:p>
        </p:txBody>
      </p:sp>
      <p:sp>
        <p:nvSpPr>
          <p:cNvPr id="15374" name="Text Box 47"/>
          <p:cNvSpPr txBox="1">
            <a:spLocks noChangeArrowheads="1"/>
          </p:cNvSpPr>
          <p:nvPr/>
        </p:nvSpPr>
        <p:spPr bwMode="auto">
          <a:xfrm>
            <a:off x="13258800" y="22402800"/>
            <a:ext cx="6934200" cy="488950"/>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600">
              <a:solidFill>
                <a:schemeClr val="bg1"/>
              </a:solidFill>
            </a:endParaRPr>
          </a:p>
        </p:txBody>
      </p:sp>
      <p:sp>
        <p:nvSpPr>
          <p:cNvPr id="15375" name="Text Box 48"/>
          <p:cNvSpPr txBox="1">
            <a:spLocks noChangeArrowheads="1"/>
          </p:cNvSpPr>
          <p:nvPr/>
        </p:nvSpPr>
        <p:spPr bwMode="auto">
          <a:xfrm>
            <a:off x="11201400" y="32689800"/>
            <a:ext cx="16992600" cy="830997"/>
          </a:xfrm>
          <a:prstGeom prst="rect">
            <a:avLst/>
          </a:prstGeom>
          <a:noFill/>
          <a:ln w="9525">
            <a:noFill/>
            <a:miter lim="800000"/>
            <a:headEnd/>
            <a:tailEnd/>
          </a:ln>
        </p:spPr>
        <p:txBody>
          <a:bodyPr wrap="square">
            <a:prstTxWarp prst="textNoShape">
              <a:avLst/>
            </a:prstTxWarp>
            <a:spAutoFit/>
          </a:bodyPr>
          <a:lstStyle/>
          <a:p>
            <a:pPr defTabSz="3970338" eaLnBrk="1" hangingPunct="1">
              <a:spcBef>
                <a:spcPct val="50000"/>
              </a:spcBef>
            </a:pPr>
            <a:r>
              <a:rPr lang="en-US" b="1" dirty="0">
                <a:solidFill>
                  <a:srgbClr val="FFFF99"/>
                </a:solidFill>
              </a:rPr>
              <a:t>Acknowledgments: </a:t>
            </a:r>
            <a:r>
              <a:rPr lang="en-US" dirty="0">
                <a:solidFill>
                  <a:srgbClr val="FFFF99"/>
                </a:solidFill>
              </a:rPr>
              <a:t>This work was supported by </a:t>
            </a:r>
            <a:r>
              <a:rPr lang="en-US">
                <a:solidFill>
                  <a:srgbClr val="FFFF99"/>
                </a:solidFill>
              </a:rPr>
              <a:t>an NASA </a:t>
            </a:r>
            <a:r>
              <a:rPr lang="en-US" dirty="0" err="1">
                <a:solidFill>
                  <a:srgbClr val="FFFF99"/>
                </a:solidFill>
              </a:rPr>
              <a:t>Heliophysics</a:t>
            </a:r>
            <a:r>
              <a:rPr lang="en-US" dirty="0">
                <a:solidFill>
                  <a:srgbClr val="FFFF99"/>
                </a:solidFill>
              </a:rPr>
              <a:t> LWS grant NNX16AB79G,  a Sagan Fellowship, and  the NSF-REU solar physics program at </a:t>
            </a:r>
            <a:r>
              <a:rPr lang="en-US" dirty="0" err="1">
                <a:solidFill>
                  <a:srgbClr val="FFFF99"/>
                </a:solidFill>
              </a:rPr>
              <a:t>SAO,grant</a:t>
            </a:r>
            <a:r>
              <a:rPr lang="en-US" dirty="0">
                <a:solidFill>
                  <a:srgbClr val="FFFF99"/>
                </a:solidFill>
              </a:rPr>
              <a:t> number AGS-1560313. </a:t>
            </a:r>
            <a:endParaRPr lang="en-US" dirty="0">
              <a:solidFill>
                <a:srgbClr val="FFFF99"/>
              </a:solidFill>
              <a:latin typeface="Helvetica" charset="0"/>
            </a:endParaRPr>
          </a:p>
        </p:txBody>
      </p:sp>
      <p:sp>
        <p:nvSpPr>
          <p:cNvPr id="15376" name="Text Box 50"/>
          <p:cNvSpPr txBox="1">
            <a:spLocks noChangeArrowheads="1"/>
          </p:cNvSpPr>
          <p:nvPr/>
        </p:nvSpPr>
        <p:spPr bwMode="auto">
          <a:xfrm>
            <a:off x="6781800" y="27965400"/>
            <a:ext cx="12192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sym typeface="Symbol" charset="2"/>
              </a:rPr>
              <a:t>m/s</a:t>
            </a:r>
            <a:endParaRPr lang="en-US" sz="1400"/>
          </a:p>
        </p:txBody>
      </p:sp>
      <p:sp>
        <p:nvSpPr>
          <p:cNvPr id="15377" name="Text Box 55"/>
          <p:cNvSpPr txBox="1">
            <a:spLocks noChangeArrowheads="1"/>
          </p:cNvSpPr>
          <p:nvPr/>
        </p:nvSpPr>
        <p:spPr bwMode="auto">
          <a:xfrm>
            <a:off x="14325600" y="28498800"/>
            <a:ext cx="6858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ym typeface="Symbol" charset="2"/>
              </a:rPr>
              <a:t>/s</a:t>
            </a:r>
            <a:endParaRPr lang="en-US" sz="1000"/>
          </a:p>
        </p:txBody>
      </p:sp>
      <p:sp>
        <p:nvSpPr>
          <p:cNvPr id="15378" name="Text Box 56"/>
          <p:cNvSpPr txBox="1">
            <a:spLocks noChangeArrowheads="1"/>
          </p:cNvSpPr>
          <p:nvPr/>
        </p:nvSpPr>
        <p:spPr bwMode="auto">
          <a:xfrm>
            <a:off x="2590800" y="31927800"/>
            <a:ext cx="41910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5379" name="Text Box 57"/>
          <p:cNvSpPr txBox="1">
            <a:spLocks noChangeArrowheads="1"/>
          </p:cNvSpPr>
          <p:nvPr/>
        </p:nvSpPr>
        <p:spPr bwMode="auto">
          <a:xfrm>
            <a:off x="1905000" y="31775400"/>
            <a:ext cx="3657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S</a:t>
            </a:r>
          </a:p>
        </p:txBody>
      </p:sp>
      <p:sp>
        <p:nvSpPr>
          <p:cNvPr id="15380" name="Text Box 58"/>
          <p:cNvSpPr txBox="1">
            <a:spLocks noChangeArrowheads="1"/>
          </p:cNvSpPr>
          <p:nvPr/>
        </p:nvSpPr>
        <p:spPr bwMode="auto">
          <a:xfrm>
            <a:off x="533400" y="35128200"/>
            <a:ext cx="3940175"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200">
                <a:solidFill>
                  <a:srgbClr val="D1D34D"/>
                </a:solidFill>
              </a:rPr>
              <a:t>  </a:t>
            </a:r>
            <a:r>
              <a:rPr lang="en-US" sz="3600">
                <a:solidFill>
                  <a:srgbClr val="D1D34D"/>
                </a:solidFill>
              </a:rPr>
              <a:t>Steven</a:t>
            </a:r>
            <a:r>
              <a:rPr lang="en-US" sz="3200">
                <a:solidFill>
                  <a:srgbClr val="D1D34D"/>
                </a:solidFill>
              </a:rPr>
              <a:t> </a:t>
            </a:r>
            <a:r>
              <a:rPr lang="en-US" sz="3600">
                <a:solidFill>
                  <a:srgbClr val="D1D34D"/>
                </a:solidFill>
              </a:rPr>
              <a:t>Saar</a:t>
            </a:r>
            <a:r>
              <a:rPr lang="en-US" sz="3200">
                <a:solidFill>
                  <a:srgbClr val="D1D34D"/>
                </a:solidFill>
              </a:rPr>
              <a:t> </a:t>
            </a:r>
            <a:endParaRPr lang="en-US">
              <a:solidFill>
                <a:srgbClr val="D1D34D"/>
              </a:solidFill>
            </a:endParaRPr>
          </a:p>
        </p:txBody>
      </p:sp>
      <p:pic>
        <p:nvPicPr>
          <p:cNvPr id="15381" name="Picture 59"/>
          <p:cNvPicPr>
            <a:picLocks noChangeAspect="1" noChangeArrowheads="1"/>
          </p:cNvPicPr>
          <p:nvPr/>
        </p:nvPicPr>
        <p:blipFill>
          <a:blip r:embed="rId3"/>
          <a:srcRect/>
          <a:stretch>
            <a:fillRect/>
          </a:stretch>
        </p:blipFill>
        <p:spPr bwMode="auto">
          <a:xfrm>
            <a:off x="381000" y="35052000"/>
            <a:ext cx="4191000" cy="714375"/>
          </a:xfrm>
          <a:prstGeom prst="rect">
            <a:avLst/>
          </a:prstGeom>
          <a:noFill/>
          <a:ln w="9525">
            <a:noFill/>
            <a:miter lim="800000"/>
            <a:headEnd/>
            <a:tailEnd/>
          </a:ln>
        </p:spPr>
      </p:pic>
      <p:sp>
        <p:nvSpPr>
          <p:cNvPr id="15382" name="Rectangle 60"/>
          <p:cNvSpPr>
            <a:spLocks noChangeArrowheads="1"/>
          </p:cNvSpPr>
          <p:nvPr/>
        </p:nvSpPr>
        <p:spPr bwMode="auto">
          <a:xfrm>
            <a:off x="533400" y="33985200"/>
            <a:ext cx="4876800" cy="22860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15383" name="Text Box 70"/>
          <p:cNvSpPr txBox="1">
            <a:spLocks noChangeArrowheads="1"/>
          </p:cNvSpPr>
          <p:nvPr/>
        </p:nvSpPr>
        <p:spPr bwMode="auto">
          <a:xfrm>
            <a:off x="27432000" y="13792200"/>
            <a:ext cx="2743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5384" name="Rectangle 72"/>
          <p:cNvSpPr>
            <a:spLocks noChangeArrowheads="1"/>
          </p:cNvSpPr>
          <p:nvPr/>
        </p:nvSpPr>
        <p:spPr bwMode="auto">
          <a:xfrm>
            <a:off x="28216225" y="21439188"/>
            <a:ext cx="184150" cy="366712"/>
          </a:xfrm>
          <a:prstGeom prst="rect">
            <a:avLst/>
          </a:prstGeom>
          <a:noFill/>
          <a:ln w="9525">
            <a:noFill/>
            <a:miter lim="800000"/>
            <a:headEnd/>
            <a:tailEnd/>
          </a:ln>
        </p:spPr>
        <p:txBody>
          <a:bodyPr wrap="none">
            <a:prstTxWarp prst="textNoShape">
              <a:avLst/>
            </a:prstTxWarp>
            <a:spAutoFit/>
          </a:bodyPr>
          <a:lstStyle/>
          <a:p>
            <a:endParaRPr lang="en-US" sz="1800">
              <a:solidFill>
                <a:schemeClr val="bg1"/>
              </a:solidFill>
              <a:latin typeface="Times" charset="0"/>
            </a:endParaRPr>
          </a:p>
        </p:txBody>
      </p:sp>
      <p:sp>
        <p:nvSpPr>
          <p:cNvPr id="15385" name="Text Box 197"/>
          <p:cNvSpPr txBox="1">
            <a:spLocks noChangeArrowheads="1"/>
          </p:cNvSpPr>
          <p:nvPr/>
        </p:nvSpPr>
        <p:spPr bwMode="auto">
          <a:xfrm>
            <a:off x="15240000" y="22783800"/>
            <a:ext cx="169164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5391" name="Text Box 47"/>
          <p:cNvSpPr txBox="1">
            <a:spLocks noChangeArrowheads="1"/>
          </p:cNvSpPr>
          <p:nvPr/>
        </p:nvSpPr>
        <p:spPr bwMode="auto">
          <a:xfrm>
            <a:off x="18821400" y="12954000"/>
            <a:ext cx="6324600" cy="461665"/>
          </a:xfrm>
          <a:prstGeom prst="rect">
            <a:avLst/>
          </a:prstGeom>
          <a:noFill/>
          <a:ln w="9525">
            <a:noFill/>
            <a:miter lim="800000"/>
            <a:headEnd/>
            <a:tailEnd/>
          </a:ln>
        </p:spPr>
        <p:txBody>
          <a:bodyPr wrap="square">
            <a:prstTxWarp prst="textNoShape">
              <a:avLst/>
            </a:prstTxWarp>
            <a:spAutoFit/>
          </a:bodyPr>
          <a:lstStyle/>
          <a:p>
            <a:pPr>
              <a:spcBef>
                <a:spcPct val="50000"/>
              </a:spcBef>
            </a:pPr>
            <a:endParaRPr lang="en-US" dirty="0">
              <a:solidFill>
                <a:schemeClr val="bg1"/>
              </a:solidFill>
            </a:endParaRPr>
          </a:p>
        </p:txBody>
      </p:sp>
      <p:sp>
        <p:nvSpPr>
          <p:cNvPr id="51" name="TextBox 50"/>
          <p:cNvSpPr txBox="1"/>
          <p:nvPr/>
        </p:nvSpPr>
        <p:spPr>
          <a:xfrm>
            <a:off x="11734800" y="22021800"/>
            <a:ext cx="9372600" cy="461665"/>
          </a:xfrm>
          <a:prstGeom prst="rect">
            <a:avLst/>
          </a:prstGeom>
          <a:noFill/>
        </p:spPr>
        <p:txBody>
          <a:bodyPr wrap="square" rtlCol="0">
            <a:spAutoFit/>
          </a:bodyPr>
          <a:lstStyle/>
          <a:p>
            <a:endParaRPr lang="en-US" dirty="0">
              <a:solidFill>
                <a:schemeClr val="bg1"/>
              </a:solidFill>
            </a:endParaRPr>
          </a:p>
        </p:txBody>
      </p:sp>
      <p:cxnSp>
        <p:nvCxnSpPr>
          <p:cNvPr id="46" name="Straight Arrow Connector 45"/>
          <p:cNvCxnSpPr/>
          <p:nvPr/>
        </p:nvCxnSpPr>
        <p:spPr bwMode="auto">
          <a:xfrm rot="10800000">
            <a:off x="13106402" y="20116800"/>
            <a:ext cx="685799"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3" name="Straight Arrow Connector 52"/>
          <p:cNvCxnSpPr/>
          <p:nvPr/>
        </p:nvCxnSpPr>
        <p:spPr bwMode="auto">
          <a:xfrm>
            <a:off x="17602200" y="22936200"/>
            <a:ext cx="381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9" name="Straight Arrow Connector 58"/>
          <p:cNvCxnSpPr/>
          <p:nvPr/>
        </p:nvCxnSpPr>
        <p:spPr bwMode="auto">
          <a:xfrm rot="16200000" flipH="1">
            <a:off x="13258800" y="167640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3" name="TextBox 72"/>
          <p:cNvSpPr txBox="1"/>
          <p:nvPr/>
        </p:nvSpPr>
        <p:spPr>
          <a:xfrm>
            <a:off x="20345400" y="16501408"/>
            <a:ext cx="11811000" cy="1569660"/>
          </a:xfrm>
          <a:prstGeom prst="rect">
            <a:avLst/>
          </a:prstGeom>
          <a:noFill/>
        </p:spPr>
        <p:txBody>
          <a:bodyPr wrap="square" rtlCol="0">
            <a:spAutoFit/>
          </a:bodyPr>
          <a:lstStyle/>
          <a:p>
            <a:pPr>
              <a:spcBef>
                <a:spcPct val="50000"/>
              </a:spcBef>
            </a:pPr>
            <a:r>
              <a:rPr lang="en-US" dirty="0">
                <a:solidFill>
                  <a:schemeClr val="bg1"/>
                </a:solidFill>
              </a:rPr>
              <a:t>Fig. 2. Measured RV(mu), relative to the quiet Sun for apparent flares, </a:t>
            </a:r>
            <a:r>
              <a:rPr lang="en-US" dirty="0" err="1">
                <a:solidFill>
                  <a:schemeClr val="bg1"/>
                </a:solidFill>
              </a:rPr>
              <a:t>plage</a:t>
            </a:r>
            <a:r>
              <a:rPr lang="en-US" dirty="0">
                <a:solidFill>
                  <a:schemeClr val="bg1"/>
                </a:solidFill>
              </a:rPr>
              <a:t>, and network. The flares are ~160 m/s more red-shifted than the quiet Sun at </a:t>
            </a:r>
            <a:r>
              <a:rPr lang="en-US" dirty="0" err="1">
                <a:solidFill>
                  <a:schemeClr val="bg1"/>
                </a:solidFill>
              </a:rPr>
              <a:t>μ</a:t>
            </a:r>
            <a:r>
              <a:rPr lang="en-US" dirty="0">
                <a:solidFill>
                  <a:schemeClr val="bg1"/>
                </a:solidFill>
              </a:rPr>
              <a:t> =0.9, have similar RV at </a:t>
            </a:r>
            <a:r>
              <a:rPr lang="en-US" dirty="0" err="1">
                <a:solidFill>
                  <a:schemeClr val="bg1"/>
                </a:solidFill>
              </a:rPr>
              <a:t>μ</a:t>
            </a:r>
            <a:r>
              <a:rPr lang="en-US" dirty="0">
                <a:solidFill>
                  <a:schemeClr val="bg1"/>
                </a:solidFill>
              </a:rPr>
              <a:t> ~ 0.5, and show a spread of ~ -130 to -220 m/s blue-shifted around μ~0.2. </a:t>
            </a:r>
          </a:p>
        </p:txBody>
      </p:sp>
      <p:sp>
        <p:nvSpPr>
          <p:cNvPr id="69" name="TextBox 68"/>
          <p:cNvSpPr txBox="1"/>
          <p:nvPr/>
        </p:nvSpPr>
        <p:spPr>
          <a:xfrm>
            <a:off x="19659600" y="11658600"/>
            <a:ext cx="184666" cy="461665"/>
          </a:xfrm>
          <a:prstGeom prst="rect">
            <a:avLst/>
          </a:prstGeom>
          <a:noFill/>
        </p:spPr>
        <p:txBody>
          <a:bodyPr wrap="none" rtlCol="0">
            <a:spAutoFit/>
          </a:bodyPr>
          <a:lstStyle/>
          <a:p>
            <a:endParaRPr lang="en-US" dirty="0"/>
          </a:p>
        </p:txBody>
      </p:sp>
      <p:sp>
        <p:nvSpPr>
          <p:cNvPr id="64" name="Rectangle 63"/>
          <p:cNvSpPr/>
          <p:nvPr/>
        </p:nvSpPr>
        <p:spPr>
          <a:xfrm>
            <a:off x="12211883" y="18512135"/>
            <a:ext cx="184666" cy="461665"/>
          </a:xfrm>
          <a:prstGeom prst="rect">
            <a:avLst/>
          </a:prstGeom>
        </p:spPr>
        <p:txBody>
          <a:bodyPr wrap="none">
            <a:spAutoFit/>
          </a:bodyPr>
          <a:lstStyle/>
          <a:p>
            <a:endParaRPr lang="en-US" dirty="0"/>
          </a:p>
        </p:txBody>
      </p:sp>
      <p:sp>
        <p:nvSpPr>
          <p:cNvPr id="66" name="TextBox 65"/>
          <p:cNvSpPr txBox="1"/>
          <p:nvPr/>
        </p:nvSpPr>
        <p:spPr>
          <a:xfrm>
            <a:off x="21488400" y="11658600"/>
            <a:ext cx="381000" cy="461665"/>
          </a:xfrm>
          <a:prstGeom prst="rect">
            <a:avLst/>
          </a:prstGeom>
          <a:noFill/>
        </p:spPr>
        <p:txBody>
          <a:bodyPr wrap="square" rtlCol="0">
            <a:spAutoFit/>
          </a:bodyPr>
          <a:lstStyle/>
          <a:p>
            <a:endParaRPr lang="en-US" dirty="0">
              <a:solidFill>
                <a:schemeClr val="bg1"/>
              </a:solidFill>
            </a:endParaRPr>
          </a:p>
        </p:txBody>
      </p:sp>
      <p:sp>
        <p:nvSpPr>
          <p:cNvPr id="95" name="TextBox 94"/>
          <p:cNvSpPr txBox="1"/>
          <p:nvPr/>
        </p:nvSpPr>
        <p:spPr>
          <a:xfrm>
            <a:off x="739818" y="31775400"/>
            <a:ext cx="10210800" cy="707886"/>
          </a:xfrm>
          <a:prstGeom prst="rect">
            <a:avLst/>
          </a:prstGeom>
          <a:noFill/>
        </p:spPr>
        <p:txBody>
          <a:bodyPr wrap="square" rtlCol="0">
            <a:spAutoFit/>
          </a:bodyPr>
          <a:lstStyle/>
          <a:p>
            <a:r>
              <a:rPr lang="en-US" sz="2000" b="1" u="sng" dirty="0">
                <a:solidFill>
                  <a:srgbClr val="00C5EC"/>
                </a:solidFill>
              </a:rPr>
              <a:t>References:</a:t>
            </a:r>
            <a:r>
              <a:rPr lang="en-US" sz="2000" dirty="0">
                <a:solidFill>
                  <a:srgbClr val="00C5EC"/>
                </a:solidFill>
              </a:rPr>
              <a:t> </a:t>
            </a:r>
            <a:r>
              <a:rPr lang="en-US" sz="2000" dirty="0" err="1">
                <a:solidFill>
                  <a:srgbClr val="FFFF99"/>
                </a:solidFill>
              </a:rPr>
              <a:t>Masden</a:t>
            </a:r>
            <a:r>
              <a:rPr lang="en-US" sz="2000" dirty="0">
                <a:solidFill>
                  <a:srgbClr val="FFFF99"/>
                </a:solidFill>
              </a:rPr>
              <a:t>, C. &amp; DeLuca, E 2016, AGU SH31B-2570 </a:t>
            </a:r>
          </a:p>
          <a:p>
            <a:endParaRPr lang="en-US" sz="2000" dirty="0">
              <a:solidFill>
                <a:srgbClr val="00C5EC"/>
              </a:solidFill>
            </a:endParaRPr>
          </a:p>
        </p:txBody>
      </p:sp>
      <p:sp>
        <p:nvSpPr>
          <p:cNvPr id="62" name="TextBox 61"/>
          <p:cNvSpPr txBox="1"/>
          <p:nvPr/>
        </p:nvSpPr>
        <p:spPr>
          <a:xfrm>
            <a:off x="11887200" y="19607748"/>
            <a:ext cx="8382000" cy="4154984"/>
          </a:xfrm>
          <a:prstGeom prst="rect">
            <a:avLst/>
          </a:prstGeom>
          <a:noFill/>
        </p:spPr>
        <p:txBody>
          <a:bodyPr wrap="square" rtlCol="0">
            <a:spAutoFit/>
          </a:bodyPr>
          <a:lstStyle/>
          <a:p>
            <a:r>
              <a:rPr lang="en-US" dirty="0">
                <a:solidFill>
                  <a:schemeClr val="bg1"/>
                </a:solidFill>
              </a:rPr>
              <a:t>Fig. 3. Number of detected flares </a:t>
            </a:r>
            <a:r>
              <a:rPr lang="en-US" dirty="0" err="1">
                <a:solidFill>
                  <a:schemeClr val="bg1"/>
                </a:solidFill>
              </a:rPr>
              <a:t>N</a:t>
            </a:r>
            <a:r>
              <a:rPr lang="en-US" baseline="-25000" dirty="0" err="1">
                <a:solidFill>
                  <a:schemeClr val="bg1"/>
                </a:solidFill>
              </a:rPr>
              <a:t>flare</a:t>
            </a:r>
            <a:r>
              <a:rPr lang="en-US" dirty="0">
                <a:solidFill>
                  <a:schemeClr val="bg1"/>
                </a:solidFill>
              </a:rPr>
              <a:t> as a function of </a:t>
            </a:r>
            <a:r>
              <a:rPr lang="en-US" dirty="0" err="1">
                <a:solidFill>
                  <a:schemeClr val="bg1"/>
                </a:solidFill>
              </a:rPr>
              <a:t>μ</a:t>
            </a:r>
            <a:r>
              <a:rPr lang="en-US" dirty="0">
                <a:solidFill>
                  <a:schemeClr val="bg1"/>
                </a:solidFill>
              </a:rPr>
              <a:t> angle (connected squares) together with a speculative three component model (white solid line).  The three components are: a scaled version of the located GOES soft X-ray flares (red; 29% of the total), a spatially even but highly limb brightened component (gold; 52%), and a Gaussian component centered at mu=0 (blue; 19%).  The even component (gold) may arise from weaker flares/jets/ </a:t>
            </a:r>
            <a:r>
              <a:rPr lang="en-US" dirty="0" err="1">
                <a:solidFill>
                  <a:schemeClr val="bg1"/>
                </a:solidFill>
              </a:rPr>
              <a:t>brightenings</a:t>
            </a:r>
            <a:r>
              <a:rPr lang="en-US" dirty="0">
                <a:solidFill>
                  <a:schemeClr val="bg1"/>
                </a:solidFill>
              </a:rPr>
              <a:t>, while the </a:t>
            </a:r>
            <a:r>
              <a:rPr lang="en-US" dirty="0" err="1">
                <a:solidFill>
                  <a:schemeClr val="bg1"/>
                </a:solidFill>
              </a:rPr>
              <a:t>μ</a:t>
            </a:r>
            <a:r>
              <a:rPr lang="en-US" dirty="0">
                <a:solidFill>
                  <a:schemeClr val="bg1"/>
                </a:solidFill>
              </a:rPr>
              <a:t>=0 component may arise from looking down the axes of evacuated fluxtubes near disk center (see text).</a:t>
            </a:r>
            <a:endParaRPr lang="en-US" baseline="-25000" dirty="0">
              <a:solidFill>
                <a:schemeClr val="bg1"/>
              </a:solidFill>
            </a:endParaRPr>
          </a:p>
        </p:txBody>
      </p:sp>
      <p:sp>
        <p:nvSpPr>
          <p:cNvPr id="15388" name="Text Box 59"/>
          <p:cNvSpPr txBox="1">
            <a:spLocks noChangeArrowheads="1"/>
          </p:cNvSpPr>
          <p:nvPr/>
        </p:nvSpPr>
        <p:spPr bwMode="auto">
          <a:xfrm>
            <a:off x="10820400" y="16425208"/>
            <a:ext cx="9220200"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Fig.1. Sample SDO AIA 170nm image with region types identified. </a:t>
            </a:r>
          </a:p>
        </p:txBody>
      </p:sp>
      <p:sp>
        <p:nvSpPr>
          <p:cNvPr id="4" name="TextBox 3"/>
          <p:cNvSpPr txBox="1"/>
          <p:nvPr/>
        </p:nvSpPr>
        <p:spPr>
          <a:xfrm>
            <a:off x="755058" y="18278654"/>
            <a:ext cx="9753600" cy="13572946"/>
          </a:xfrm>
          <a:prstGeom prst="rect">
            <a:avLst/>
          </a:prstGeom>
          <a:noFill/>
        </p:spPr>
        <p:txBody>
          <a:bodyPr wrap="square" rtlCol="0">
            <a:spAutoFit/>
          </a:bodyPr>
          <a:lstStyle/>
          <a:p>
            <a:r>
              <a:rPr lang="en-US" sz="3600" dirty="0">
                <a:solidFill>
                  <a:srgbClr val="34B11D"/>
                </a:solidFill>
              </a:rPr>
              <a:t>                            Results</a:t>
            </a:r>
          </a:p>
          <a:p>
            <a:endParaRPr lang="en-US" dirty="0">
              <a:solidFill>
                <a:srgbClr val="34B11D"/>
              </a:solidFill>
            </a:endParaRPr>
          </a:p>
          <a:p>
            <a:r>
              <a:rPr lang="en-US" dirty="0">
                <a:solidFill>
                  <a:srgbClr val="00B050"/>
                </a:solidFill>
              </a:rPr>
              <a:t>Flare RVs:</a:t>
            </a:r>
          </a:p>
          <a:p>
            <a:r>
              <a:rPr lang="en-US" dirty="0">
                <a:solidFill>
                  <a:srgbClr val="00B050"/>
                </a:solidFill>
              </a:rPr>
              <a:t> </a:t>
            </a:r>
          </a:p>
          <a:p>
            <a:r>
              <a:rPr lang="en-US" dirty="0">
                <a:solidFill>
                  <a:srgbClr val="00B050"/>
                </a:solidFill>
              </a:rPr>
              <a:t>-  are more strongly red-shifted than the quiet Sun near disk center (~160 m/s), and strongly blue-shifted towards the limb (-130 to -220 m/s; Fig. 2).  We may be seeing the flare impact/compression (the "punch") in the chromosphere (</a:t>
            </a:r>
            <a:r>
              <a:rPr lang="en-US" dirty="0" err="1">
                <a:solidFill>
                  <a:srgbClr val="00B050"/>
                </a:solidFill>
              </a:rPr>
              <a:t>μ</a:t>
            </a:r>
            <a:r>
              <a:rPr lang="en-US" dirty="0">
                <a:solidFill>
                  <a:srgbClr val="00B050"/>
                </a:solidFill>
              </a:rPr>
              <a:t> ~ 0), and the impact’s horizontal "splash”/ expansion towards the limb. </a:t>
            </a:r>
          </a:p>
          <a:p>
            <a:endParaRPr lang="en-US" dirty="0">
              <a:solidFill>
                <a:srgbClr val="00B050"/>
              </a:solidFill>
            </a:endParaRPr>
          </a:p>
          <a:p>
            <a:r>
              <a:rPr lang="en-US" dirty="0">
                <a:solidFill>
                  <a:srgbClr val="00B050"/>
                </a:solidFill>
              </a:rPr>
              <a:t>-  show large scatter at fixed </a:t>
            </a:r>
            <a:r>
              <a:rPr lang="en-US" dirty="0" err="1">
                <a:solidFill>
                  <a:srgbClr val="00B050"/>
                </a:solidFill>
              </a:rPr>
              <a:t>μ</a:t>
            </a:r>
            <a:r>
              <a:rPr lang="en-US" dirty="0">
                <a:solidFill>
                  <a:srgbClr val="00B050"/>
                </a:solidFill>
              </a:rPr>
              <a:t> (Fig. 2), consistent with seeing a variety of  unevenly sampled events of different energies and durations.  The scatter increases towards the limb, suggesting that the horizontal “splash”/expansion effects show more variation/variety than the compressive effects.  </a:t>
            </a:r>
          </a:p>
          <a:p>
            <a:pPr marL="342900" indent="-342900">
              <a:buFontTx/>
              <a:buChar char="-"/>
            </a:pPr>
            <a:endParaRPr lang="en-US" dirty="0">
              <a:solidFill>
                <a:srgbClr val="00B050"/>
              </a:solidFill>
            </a:endParaRPr>
          </a:p>
          <a:p>
            <a:r>
              <a:rPr lang="en-US" dirty="0">
                <a:solidFill>
                  <a:srgbClr val="00B050"/>
                </a:solidFill>
              </a:rPr>
              <a:t>- occupy ~0.04% of the disk in 2014.  They have a distinct RV(</a:t>
            </a:r>
            <a:r>
              <a:rPr lang="en-US" dirty="0" err="1">
                <a:solidFill>
                  <a:srgbClr val="00B050"/>
                </a:solidFill>
              </a:rPr>
              <a:t>μ</a:t>
            </a:r>
            <a:r>
              <a:rPr lang="en-US" dirty="0">
                <a:solidFill>
                  <a:srgbClr val="00B050"/>
                </a:solidFill>
              </a:rPr>
              <a:t>) curve, and thus likely reflect (at least in part) a distinct  phenomenon.  </a:t>
            </a:r>
          </a:p>
          <a:p>
            <a:pPr marL="342900" indent="-342900">
              <a:buFontTx/>
              <a:buChar char="-"/>
            </a:pPr>
            <a:endParaRPr lang="en-US" dirty="0">
              <a:solidFill>
                <a:srgbClr val="00B050"/>
              </a:solidFill>
            </a:endParaRPr>
          </a:p>
          <a:p>
            <a:r>
              <a:rPr lang="en-US" dirty="0">
                <a:solidFill>
                  <a:srgbClr val="00B050"/>
                </a:solidFill>
              </a:rPr>
              <a:t>- show a spatial distribution </a:t>
            </a:r>
            <a:r>
              <a:rPr lang="en-US" dirty="0" err="1">
                <a:solidFill>
                  <a:srgbClr val="00B050"/>
                </a:solidFill>
              </a:rPr>
              <a:t>N</a:t>
            </a:r>
            <a:r>
              <a:rPr lang="en-US" baseline="-25000" dirty="0" err="1">
                <a:solidFill>
                  <a:srgbClr val="00B050"/>
                </a:solidFill>
              </a:rPr>
              <a:t>flare</a:t>
            </a:r>
            <a:r>
              <a:rPr lang="en-US" dirty="0">
                <a:solidFill>
                  <a:srgbClr val="00B050"/>
                </a:solidFill>
              </a:rPr>
              <a:t>(</a:t>
            </a:r>
            <a:r>
              <a:rPr lang="en-US" dirty="0" err="1">
                <a:solidFill>
                  <a:srgbClr val="00B050"/>
                </a:solidFill>
              </a:rPr>
              <a:t>μ</a:t>
            </a:r>
            <a:r>
              <a:rPr lang="en-US" dirty="0">
                <a:solidFill>
                  <a:srgbClr val="00B050"/>
                </a:solidFill>
              </a:rPr>
              <a:t>)  with an unexpected  peak at disk center (Fig. 3) -- there were almost no strong flares seen by the GOES satellite in 2014 near </a:t>
            </a:r>
            <a:r>
              <a:rPr lang="en-US" dirty="0" err="1">
                <a:solidFill>
                  <a:srgbClr val="00B050"/>
                </a:solidFill>
              </a:rPr>
              <a:t>μ</a:t>
            </a:r>
            <a:r>
              <a:rPr lang="en-US" dirty="0">
                <a:solidFill>
                  <a:srgbClr val="00B050"/>
                </a:solidFill>
              </a:rPr>
              <a:t> ~ 0. Possible contamination? </a:t>
            </a:r>
          </a:p>
          <a:p>
            <a:pPr marL="342900" indent="-342900">
              <a:buFontTx/>
              <a:buChar char="-"/>
            </a:pPr>
            <a:endParaRPr lang="en-US" dirty="0">
              <a:solidFill>
                <a:srgbClr val="00B050"/>
              </a:solidFill>
            </a:endParaRPr>
          </a:p>
          <a:p>
            <a:r>
              <a:rPr lang="en-US" dirty="0">
                <a:solidFill>
                  <a:srgbClr val="00B050"/>
                </a:solidFill>
              </a:rPr>
              <a:t>We modeled </a:t>
            </a:r>
            <a:r>
              <a:rPr lang="en-US" dirty="0" err="1">
                <a:solidFill>
                  <a:srgbClr val="00B050"/>
                </a:solidFill>
              </a:rPr>
              <a:t>N</a:t>
            </a:r>
            <a:r>
              <a:rPr lang="en-US" baseline="-25000" dirty="0" err="1">
                <a:solidFill>
                  <a:srgbClr val="00B050"/>
                </a:solidFill>
              </a:rPr>
              <a:t>flare</a:t>
            </a:r>
            <a:r>
              <a:rPr lang="en-US" dirty="0">
                <a:solidFill>
                  <a:srgbClr val="00B050"/>
                </a:solidFill>
              </a:rPr>
              <a:t>(</a:t>
            </a:r>
            <a:r>
              <a:rPr lang="en-US" dirty="0" err="1">
                <a:solidFill>
                  <a:srgbClr val="00B050"/>
                </a:solidFill>
              </a:rPr>
              <a:t>μ</a:t>
            </a:r>
            <a:r>
              <a:rPr lang="en-US" dirty="0">
                <a:solidFill>
                  <a:srgbClr val="00B050"/>
                </a:solidFill>
              </a:rPr>
              <a:t>) as the sum of GOES flares with known locations (mostly only the strongest X, M, and C flares), but found two additional components were needed: one about evenly distributed but very limb-enhanced, and another, roughly Gaussian, centered at </a:t>
            </a:r>
            <a:r>
              <a:rPr lang="en-US" dirty="0" err="1">
                <a:solidFill>
                  <a:srgbClr val="00B050"/>
                </a:solidFill>
              </a:rPr>
              <a:t>μ</a:t>
            </a:r>
            <a:r>
              <a:rPr lang="en-US" dirty="0">
                <a:solidFill>
                  <a:srgbClr val="00B050"/>
                </a:solidFill>
              </a:rPr>
              <a:t> =0 (Fig. 3). We speculate the former may arise from a variety of weak flares (not spatially located in the GOES catalog), jets, surges and transient </a:t>
            </a:r>
            <a:r>
              <a:rPr lang="en-US" dirty="0" err="1">
                <a:solidFill>
                  <a:srgbClr val="00B050"/>
                </a:solidFill>
              </a:rPr>
              <a:t>brightenings</a:t>
            </a:r>
            <a:r>
              <a:rPr lang="en-US" dirty="0">
                <a:solidFill>
                  <a:srgbClr val="00B050"/>
                </a:solidFill>
              </a:rPr>
              <a:t> which are more evenly distributed (e.g., the UV bursts seen by IRIS; </a:t>
            </a:r>
            <a:r>
              <a:rPr lang="en-US" dirty="0" err="1">
                <a:solidFill>
                  <a:srgbClr val="00B050"/>
                </a:solidFill>
              </a:rPr>
              <a:t>Masden</a:t>
            </a:r>
            <a:r>
              <a:rPr lang="en-US" dirty="0">
                <a:solidFill>
                  <a:srgbClr val="00B050"/>
                </a:solidFill>
              </a:rPr>
              <a:t> &amp; DeLuca 2016). The latter (Gaussian) component could come from viewing the hotter UV </a:t>
            </a:r>
            <a:r>
              <a:rPr lang="en-US" dirty="0" err="1">
                <a:solidFill>
                  <a:srgbClr val="00B050"/>
                </a:solidFill>
              </a:rPr>
              <a:t>continuua</a:t>
            </a:r>
            <a:r>
              <a:rPr lang="en-US" dirty="0">
                <a:solidFill>
                  <a:srgbClr val="00B050"/>
                </a:solidFill>
              </a:rPr>
              <a:t> </a:t>
            </a:r>
            <a:r>
              <a:rPr lang="en-US" dirty="0">
                <a:solidFill>
                  <a:srgbClr val="34B11D"/>
                </a:solidFill>
              </a:rPr>
              <a:t>deeper down in the evacuated, near-vertical axes of </a:t>
            </a:r>
            <a:r>
              <a:rPr lang="en-US">
                <a:solidFill>
                  <a:srgbClr val="34B11D"/>
                </a:solidFill>
              </a:rPr>
              <a:t>buoyant magnetic fluxtubes</a:t>
            </a:r>
            <a:r>
              <a:rPr lang="en-US" dirty="0">
                <a:solidFill>
                  <a:srgbClr val="34B11D"/>
                </a:solidFill>
              </a:rPr>
              <a:t>.  </a:t>
            </a:r>
          </a:p>
          <a:p>
            <a:endParaRPr lang="en-US" dirty="0">
              <a:solidFill>
                <a:srgbClr val="34B11D"/>
              </a:solidFill>
            </a:endParaRPr>
          </a:p>
          <a:p>
            <a:endParaRPr lang="en-US" dirty="0">
              <a:solidFill>
                <a:srgbClr val="34B11D"/>
              </a:solidFill>
            </a:endParaRPr>
          </a:p>
        </p:txBody>
      </p:sp>
      <p:pic>
        <p:nvPicPr>
          <p:cNvPr id="3" name="Picture 2">
            <a:extLst>
              <a:ext uri="{FF2B5EF4-FFF2-40B4-BE49-F238E27FC236}">
                <a16:creationId xmlns:a16="http://schemas.microsoft.com/office/drawing/2014/main" id="{27ABE711-553A-6449-B38D-6794DC13EAE5}"/>
              </a:ext>
            </a:extLst>
          </p:cNvPr>
          <p:cNvPicPr>
            <a:picLocks noChangeAspect="1"/>
          </p:cNvPicPr>
          <p:nvPr/>
        </p:nvPicPr>
        <p:blipFill>
          <a:blip r:embed="rId4"/>
          <a:stretch>
            <a:fillRect/>
          </a:stretch>
        </p:blipFill>
        <p:spPr>
          <a:xfrm>
            <a:off x="21183600" y="18440399"/>
            <a:ext cx="10073632" cy="5942311"/>
          </a:xfrm>
          <a:prstGeom prst="rect">
            <a:avLst/>
          </a:prstGeom>
        </p:spPr>
      </p:pic>
      <p:pic>
        <p:nvPicPr>
          <p:cNvPr id="44" name="Picture 43" descr="aia170.tiff"/>
          <p:cNvPicPr>
            <a:picLocks noChangeAspect="1"/>
          </p:cNvPicPr>
          <p:nvPr/>
        </p:nvPicPr>
        <p:blipFill>
          <a:blip r:embed="rId5"/>
          <a:stretch>
            <a:fillRect/>
          </a:stretch>
        </p:blipFill>
        <p:spPr>
          <a:xfrm>
            <a:off x="11353800" y="9144000"/>
            <a:ext cx="8152498" cy="6068573"/>
          </a:xfrm>
          <a:prstGeom prst="rect">
            <a:avLst/>
          </a:prstGeom>
        </p:spPr>
      </p:pic>
      <p:pic>
        <p:nvPicPr>
          <p:cNvPr id="5" name="Picture 4">
            <a:extLst>
              <a:ext uri="{FF2B5EF4-FFF2-40B4-BE49-F238E27FC236}">
                <a16:creationId xmlns:a16="http://schemas.microsoft.com/office/drawing/2014/main" id="{BD307521-6CCD-3D40-8EB1-7059DECEBBC9}"/>
              </a:ext>
            </a:extLst>
          </p:cNvPr>
          <p:cNvPicPr>
            <a:picLocks noChangeAspect="1"/>
          </p:cNvPicPr>
          <p:nvPr/>
        </p:nvPicPr>
        <p:blipFill>
          <a:blip r:embed="rId6"/>
          <a:stretch>
            <a:fillRect/>
          </a:stretch>
        </p:blipFill>
        <p:spPr>
          <a:xfrm>
            <a:off x="21717000" y="8458200"/>
            <a:ext cx="8382000" cy="7174377"/>
          </a:xfrm>
          <a:prstGeom prst="rect">
            <a:avLst/>
          </a:prstGeom>
        </p:spPr>
      </p:pic>
    </p:spTree>
  </p:cSld>
  <p:clrMapOvr>
    <a:masterClrMapping/>
  </p:clrMapOvr>
</p:sld>
</file>

<file path=ppt/theme/theme1.xml><?xml version="1.0" encoding="utf-8"?>
<a:theme xmlns:a="http://schemas.openxmlformats.org/drawingml/2006/main" name="xrt_template">
  <a:themeElements>
    <a:clrScheme name="xr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xrt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xr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xr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xr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xr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xr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xr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xr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xr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xr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xr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xr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xr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HD:MacApps:Microsoft Office 2004:Templates:Presentations:Designs:Bar Code</Template>
  <TotalTime>758050</TotalTime>
  <Words>809</Words>
  <Application>Microsoft Macintosh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Arial</vt:lpstr>
      <vt:lpstr>Helvetica</vt:lpstr>
      <vt:lpstr>Herculanum</vt:lpstr>
      <vt:lpstr>Symbol</vt:lpstr>
      <vt:lpstr>Synchro LET</vt:lpstr>
      <vt:lpstr>Times</vt:lpstr>
      <vt:lpstr>xrt_template</vt:lpstr>
      <vt:lpstr>A First Look At the Effect of Flares on Radial Velocity Jitter in G Dwarfs: A Punch and a Splash? </vt:lpstr>
    </vt:vector>
  </TitlesOfParts>
  <Manager/>
  <Company>Smithsonian-Harvard</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 147 Chandra</dc:title>
  <dc:subject/>
  <dc:creator>Steven Saar</dc:creator>
  <cp:keywords/>
  <dc:description/>
  <cp:lastModifiedBy>Microsoft Office User</cp:lastModifiedBy>
  <cp:revision>326</cp:revision>
  <cp:lastPrinted>2007-04-25T14:11:27Z</cp:lastPrinted>
  <dcterms:created xsi:type="dcterms:W3CDTF">2018-07-25T19:53:26Z</dcterms:created>
  <dcterms:modified xsi:type="dcterms:W3CDTF">2018-11-16T18:49:29Z</dcterms:modified>
  <cp:category/>
</cp:coreProperties>
</file>