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9144000" cy="5143500" type="screen16x9"/>
  <p:notesSz cx="6858000" cy="9144000"/>
  <p:embeddedFontLst>
    <p:embeddedFont>
      <p:font typeface="Proxima Nova" panose="02000506030000020004" pitchFamily="2"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Krimmel"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4648"/>
  </p:normalViewPr>
  <p:slideViewPr>
    <p:cSldViewPr snapToGrid="0">
      <p:cViewPr varScale="1">
        <p:scale>
          <a:sx n="153" d="100"/>
          <a:sy n="153" d="100"/>
        </p:scale>
        <p:origin x="184"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fa618fe67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fa618fe67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43180609bd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43180609bd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Note that actually 10 million cells is pretty slow. I use 5 million as a better baseline and even that can be slow.</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43180609bd_0_6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43180609bd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Prompt response verbally or in chat: </a:t>
            </a:r>
            <a:r>
              <a:rPr lang="en"/>
              <a:t>Has anyone encountered any particular issues trying to collaborate using Excel or Sheets?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3180609bd_0_6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3180609bd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43180609bd_0_6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43180609bd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scripting, use an example of cleaning results from Notes for Nature data.</a:t>
            </a:r>
            <a:endParaRPr/>
          </a:p>
          <a:p>
            <a:pPr marL="0" lvl="0" indent="0" algn="l" rtl="0">
              <a:spcBef>
                <a:spcPts val="0"/>
              </a:spcBef>
              <a:spcAft>
                <a:spcPts val="0"/>
              </a:spcAft>
              <a:buNone/>
            </a:pPr>
            <a:endParaRPr/>
          </a:p>
          <a:p>
            <a:pPr marL="0" lvl="0" indent="0" algn="l" rtl="0">
              <a:spcBef>
                <a:spcPts val="0"/>
              </a:spcBef>
              <a:spcAft>
                <a:spcPts val="0"/>
              </a:spcAft>
              <a:buNone/>
            </a:pPr>
            <a:r>
              <a:rPr lang="en" i="1"/>
              <a:t>Raise your hand in Zoom if you have experience with VBA.</a:t>
            </a:r>
            <a:endParaRPr i="1"/>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Raise your hand in Zoom if you have experience with Google Apps script or JavaScript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3180609bd_0_6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43180609bd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Prompt response in chat:</a:t>
            </a:r>
            <a:r>
              <a:rPr lang="en"/>
              <a:t> If you use the chart functionality in Excel or Sheets, when or for what purpose do you do so?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3180609bd_0_7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3180609bd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Beyond the scope of this workshop, but let us know in the shared notes feedback for today if any of these are tools you would like to know more about.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3180609bd_0_7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3180609bd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Prompt response verbally or in chat</a:t>
            </a:r>
            <a:r>
              <a:rPr lang="en"/>
              <a:t>: What do you use formatting for?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3180609bd_0_6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43180609bd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Prompt response verbally or in chat:</a:t>
            </a:r>
            <a:r>
              <a:rPr lang="en"/>
              <a:t> If you were dealing with legacy data representing 100k specimens formatted as a CSV file that you needed to prepare for migration into your database, would you use Excel or Sheets?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Prompt response verbally or in chat:</a:t>
            </a:r>
            <a:r>
              <a:rPr lang="en">
                <a:solidFill>
                  <a:schemeClr val="dk1"/>
                </a:solidFill>
              </a:rPr>
              <a:t> If you were dealing with a project where student technicians will be transcribing specimen label data for ~5000 lots, would you use Excel or Sheets?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43180609bd_0_7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43180609bd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Reminder from last week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43180609bd_0_7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43180609bd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Reminder from last week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43180609bd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43180609b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43180609bd_0_5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43180609bd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43180609bd_0_7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43180609bd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of these activities are aimed at creating a mental model and understanding of the data. You all saw why it is necessary to explore the data when you looked at the example data during our last meet up. You need to explore data even when you created it because of meaning drift.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43180609bd_0_8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43180609bd_0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43180609bd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43180609bd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43180609bd_0_9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43180609bd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Groups data into definable objects, e.g. unique text values, numeric ranges, text string lengths.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Includes entirety of the data, within the scope you define.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Can help you explore by seeing a big picture of your data, and enabling you to browse by “drilling down.”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43180609bd_0_8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43180609bd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will be doing some demos. If you want to follow along on your own computer you can, although I will be moving quickly and so for less experienced users I recommend you just watch me.</a:t>
            </a:r>
            <a:endParaRPr/>
          </a:p>
          <a:p>
            <a:pPr marL="0" lvl="0" indent="0" algn="l" rtl="0">
              <a:spcBef>
                <a:spcPts val="0"/>
              </a:spcBef>
              <a:spcAft>
                <a:spcPts val="0"/>
              </a:spcAft>
              <a:buNone/>
            </a:pPr>
            <a:endParaRPr/>
          </a:p>
          <a:p>
            <a:pPr marL="0" lvl="0" indent="0" algn="l" rtl="0">
              <a:spcBef>
                <a:spcPts val="0"/>
              </a:spcBef>
              <a:spcAft>
                <a:spcPts val="0"/>
              </a:spcAft>
              <a:buNone/>
            </a:pPr>
            <a:r>
              <a:rPr lang="en"/>
              <a:t>In Excel: (1) Copy column to new sheet [work with a copy of your data!]; (2) Data &gt; Advanced &gt; Filter the list in place and check the box for “unique records only;” (3) Sort alphabetically.</a:t>
            </a:r>
            <a:endParaRPr/>
          </a:p>
          <a:p>
            <a:pPr marL="0" lvl="0" indent="0" algn="l" rtl="0">
              <a:spcBef>
                <a:spcPts val="0"/>
              </a:spcBef>
              <a:spcAft>
                <a:spcPts val="0"/>
              </a:spcAft>
              <a:buNone/>
            </a:pPr>
            <a:endParaRPr/>
          </a:p>
          <a:p>
            <a:pPr marL="0" lvl="0" indent="0" algn="l" rtl="0">
              <a:spcBef>
                <a:spcPts val="0"/>
              </a:spcBef>
              <a:spcAft>
                <a:spcPts val="0"/>
              </a:spcAft>
              <a:buNone/>
            </a:pPr>
            <a:r>
              <a:rPr lang="en"/>
              <a:t>In Sheets: (1) Copy the column to a new sheet; (2) Use formula, “=UNIQUE(range);” (3) Sort alphabetically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43180609bd_0_9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43180609bd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43180609bd_0_9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43180609bd_0_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43180609bd_0_9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43180609bd_0_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Mention sorting in this example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Includes or excludes data based on scope you define.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Depends either on facets or on knowledge you possess, e.g. “the format for values in this column should be ___.”</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Can help you explore by highlighting values at odds with your expectations.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Filters are often mutually exclusive, which can inhibit exploration.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4517c4586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4517c4586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43180609b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43180609b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TAKEAWAYS…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You can read your colleagues’ feedback in the shared notes document.</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43180609bd_0_8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43180609bd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43180609bd_0_9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43180609bd_0_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 table of grouped values that aggregates the individual items of a more extensive table within one or more discrete categories.</a:t>
            </a:r>
            <a:endParaRPr/>
          </a:p>
          <a:p>
            <a:pPr marL="0" lvl="0" indent="0" algn="l" rtl="0">
              <a:spcBef>
                <a:spcPts val="0"/>
              </a:spcBef>
              <a:spcAft>
                <a:spcPts val="0"/>
              </a:spcAft>
              <a:buNone/>
            </a:pPr>
            <a:endParaRPr/>
          </a:p>
          <a:p>
            <a:pPr marL="0" lvl="0" indent="0" algn="l" rtl="0">
              <a:spcBef>
                <a:spcPts val="0"/>
              </a:spcBef>
              <a:spcAft>
                <a:spcPts val="0"/>
              </a:spcAft>
              <a:buNone/>
            </a:pPr>
            <a:r>
              <a:rPr lang="en"/>
              <a:t>Used to summarize data, typically with numerical calculations like sums, averages, or other statistics.</a:t>
            </a:r>
            <a:endParaRPr/>
          </a:p>
          <a:p>
            <a:pPr marL="0" lvl="0" indent="0" algn="l" rtl="0">
              <a:spcBef>
                <a:spcPts val="0"/>
              </a:spcBef>
              <a:spcAft>
                <a:spcPts val="0"/>
              </a:spcAft>
              <a:buNone/>
            </a:pPr>
            <a:endParaRPr/>
          </a:p>
          <a:p>
            <a:pPr marL="0" lvl="0" indent="0" algn="l" rtl="0">
              <a:spcBef>
                <a:spcPts val="0"/>
              </a:spcBef>
              <a:spcAft>
                <a:spcPts val="0"/>
              </a:spcAft>
              <a:buNone/>
            </a:pPr>
            <a:r>
              <a:rPr lang="en"/>
              <a:t>An example of how faceting and filtering can be implemented.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43180609bd_0_8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43180609bd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Excel: (1) Select higher geography fields (country, stateProvince, county, locality); (2) Insert &gt; Pivot table &gt; New worksheet; (3) Add rows for country, stateProvince, county; (4) Add values for locality; (5) Add filter for locality and demonstrate deselecting blanks and/or variations of “not recorded.”</a:t>
            </a:r>
            <a:endParaRPr/>
          </a:p>
          <a:p>
            <a:pPr marL="0" lvl="0" indent="0" algn="l" rtl="0">
              <a:spcBef>
                <a:spcPts val="0"/>
              </a:spcBef>
              <a:spcAft>
                <a:spcPts val="0"/>
              </a:spcAft>
              <a:buNone/>
            </a:pPr>
            <a:endParaRPr/>
          </a:p>
          <a:p>
            <a:pPr marL="0" lvl="0" indent="0" algn="l" rtl="0">
              <a:spcBef>
                <a:spcPts val="0"/>
              </a:spcBef>
              <a:spcAft>
                <a:spcPts val="0"/>
              </a:spcAft>
              <a:buNone/>
            </a:pPr>
            <a:r>
              <a:rPr lang="en"/>
              <a:t>In Sheets: </a:t>
            </a:r>
            <a:r>
              <a:rPr lang="en">
                <a:solidFill>
                  <a:schemeClr val="dk1"/>
                </a:solidFill>
              </a:rPr>
              <a:t>(1) Select higher geography fields (country, stateProvince, county, locality); (2) Insert &gt; Pivot table &gt; New sheet; (3) Add rows for country, stateProvince, county; (4) Add values for locality; (5) Add filter for locality and demonstrate filtering by Status = “Cell is not empty.”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43180609bd_0_5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43180609bd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43180609bd_0_9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43180609bd_0_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43180609bd_0_9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43180609bd_0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43180609bd_0_9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43180609bd_0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Implications for importing/exporting and copy-paste.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43180609bd_0_7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43180609bd_0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Erica’s UUID to date example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43180609bd_0_10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43180609bd_0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Excel: (1) Highlight column and format as date; (2) type numeral “1;” (3) type date in any format; (4) type date prior to 1900 and notice how it is left justified.</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43180609bd_0_9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43180609bd_0_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Importing as text will help you avoid unintended implicit data interpretations.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43180609bd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43180609b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anything we noticed from homework and office hour attendance.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43180609bd_0_5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43180609bd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43180609bd_0_9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43180609bd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Zoom poll:</a:t>
            </a:r>
            <a:r>
              <a:rPr lang="en"/>
              <a:t> Which of these file formats have you used before, even if just once? Comma Separated Value (CSV), Tab Separated Value (TSV), other delimited text (.txt), XML, JSON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43180609bd_0_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43180609bd_0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43180609bd_0_10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43180609bd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43180609bd_0_1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43180609bd_0_1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Prompt response verbally: </a:t>
            </a:r>
            <a:r>
              <a:rPr lang="en"/>
              <a:t>Does anyone else have any tricks for importing data into spreadsheet software from various original data (file) formats?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43180609bd_0_4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43180609bd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43180609bd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43180609bd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43180609bd_0_5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43180609bd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43180609bd_0_8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43180609bd_0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Excel, for country: (1) Use filter to look at values in country; (2) Demo cleaning up by filtering only on United States, editing one record, and dragging down; (3) Demo same outcome by selecting the column and using Edit &gt; Find &gt; Replace &gt; Select option “Find entire cells only” &gt; Replace all; (4) Note that if you do NOT select the column you’re replacing values everywhere in the sheet</a:t>
            </a:r>
            <a:endParaRPr/>
          </a:p>
          <a:p>
            <a:pPr marL="0" lvl="0" indent="0" algn="l" rtl="0">
              <a:spcBef>
                <a:spcPts val="0"/>
              </a:spcBef>
              <a:spcAft>
                <a:spcPts val="0"/>
              </a:spcAft>
              <a:buNone/>
            </a:pPr>
            <a:endParaRPr/>
          </a:p>
          <a:p>
            <a:pPr marL="0" lvl="0" indent="0" algn="l" rtl="0">
              <a:spcBef>
                <a:spcPts val="0"/>
              </a:spcBef>
              <a:spcAft>
                <a:spcPts val="0"/>
              </a:spcAft>
              <a:buNone/>
            </a:pPr>
            <a:r>
              <a:rPr lang="en"/>
              <a:t>In Excel, for stateProvince: (1) Clean up country values using same process as above; (2) Use filter to select only rows where there is no country; (3) Sort by locality using Editing &gt; Sort &amp; Filter &gt; Custom Sort; (4) Add values to StateProvince based on human knowledge [this is an easy and prevalent problem]; (5) Note that you can accidentally make a big mistake by sorting only one column.</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43180609bd_0_7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43180609bd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3180609b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43180609bd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FEEDBACK…</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43180609bd_0_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43180609bd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will see examples in the functions section.</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43180609bd_0_10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43180609bd_0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43180609bd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43180609bd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43180609bd_0_9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43180609bd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43180609bd_0_1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43180609bd_0_1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43180609bd_0_9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43180609bd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43180609bd_0_9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43180609bd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43180609bd_0_9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143180609bd_0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43180609bd_0_10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43180609bd_0_10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4517c4586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4517c4586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same thing as concatenate but smoother because you can set a delimiter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3180609bd_0_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43180609bd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43180609bd_0_10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43180609bd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43180609bd_0_1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43180609bd_0_1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43180609bd_0_10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43180609bd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4528c6942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4528c6942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43180609bd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43180609bd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Breakout groups of ~4 people, for 15 minutes. Make a copy of the sample dataset. Make sure people have permission to screen share. When we return, we’ll share out to the group, so think about the data wrangling need you are choosing to address, and the way you are addressing it.</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43180609bd_0_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43180609bd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43180609bd_0_5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43180609bd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Respond verbally or in chat.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43180609bd_0_10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143180609bd_0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43180609bd_0_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43180609bd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3fa618fe67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3fa618fe67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43180609bd_0_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43180609bd_0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DATA…</a:t>
            </a:r>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4528c6932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14528c693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go over this in class, just show that it exists in the slide deck for participants to reference if they need when completing the homework.</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43180609bd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43180609bd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43180609bd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43180609bd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g143180609bd_0_3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43180609bd_0_1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43180609bd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DATA…</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 will be doing demos in both Excel and Sheets, and where I do not explicitly say so you can assume that things work similarly in both software options.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3180609bd_0_6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43180609bd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Raise your hand in Zoom if you do not have free (to you) access to Microsoft Excel in your workplace.</a:t>
            </a:r>
            <a:endParaRPr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000"/>
              <a:buNone/>
              <a:defRPr sz="40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knowledgements 1">
  <p:cSld name="BLANK_1">
    <p:bg>
      <p:bgPr>
        <a:solidFill>
          <a:schemeClr val="accent1"/>
        </a:solidFill>
        <a:effectLst/>
      </p:bgPr>
    </p:bg>
    <p:spTree>
      <p:nvGrpSpPr>
        <p:cNvPr id="1" name="Shape 50"/>
        <p:cNvGrpSpPr/>
        <p:nvPr/>
      </p:nvGrpSpPr>
      <p:grpSpPr>
        <a:xfrm>
          <a:off x="0" y="0"/>
          <a:ext cx="0" cy="0"/>
          <a:chOff x="0" y="0"/>
          <a:chExt cx="0" cy="0"/>
        </a:xfrm>
      </p:grpSpPr>
      <p:sp>
        <p:nvSpPr>
          <p:cNvPr id="51" name="Google Shape;51;p12"/>
          <p:cNvSpPr txBox="1"/>
          <p:nvPr/>
        </p:nvSpPr>
        <p:spPr>
          <a:xfrm>
            <a:off x="418350" y="1386075"/>
            <a:ext cx="8307300" cy="2678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lt1"/>
                </a:solidFill>
              </a:rPr>
              <a:t>This content was originally created by Erica Krimmel (ORCID 0000-0003-3192-0080) in 2022 under the employ of iDigBio, which is funded by grants from the National Science Foundation [DBI-1115210 (2011-2018), DBI-1547229 (2016-2022), &amp; DBI-2027654 (2021-2026)]. Any opinions, findings, and conclusions or recommendations expressed in this material are those of the author(s) and do not necessarily reflect the views of the National Science Foundation. Unless otherwise noted, e.g. for images, this content is licensed CC0 for maximum reusability.</a:t>
            </a:r>
            <a:endParaRPr sz="1800">
              <a:solidFill>
                <a:schemeClr val="lt1"/>
              </a:solidFill>
            </a:endParaRPr>
          </a:p>
          <a:p>
            <a:pPr marL="0" lvl="0" indent="0" algn="ctr" rtl="0">
              <a:spcBef>
                <a:spcPts val="0"/>
              </a:spcBef>
              <a:spcAft>
                <a:spcPts val="0"/>
              </a:spcAft>
              <a:buNone/>
            </a:pPr>
            <a:endParaRPr sz="1800">
              <a:solidFill>
                <a:schemeClr val="lt1"/>
              </a:solidFill>
            </a:endParaRPr>
          </a:p>
        </p:txBody>
      </p:sp>
      <p:sp>
        <p:nvSpPr>
          <p:cNvPr id="52" name="Google Shape;52;p12"/>
          <p:cNvSpPr txBox="1"/>
          <p:nvPr/>
        </p:nvSpPr>
        <p:spPr>
          <a:xfrm>
            <a:off x="2904000" y="713300"/>
            <a:ext cx="3336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FFFF"/>
                </a:solidFill>
              </a:rPr>
              <a:t>ACKNOWLEDGMENTS</a:t>
            </a:r>
            <a:endParaRPr sz="2200" b="1">
              <a:solidFill>
                <a:srgbClr val="FFFFFF"/>
              </a:solidFill>
            </a:endParaRPr>
          </a:p>
        </p:txBody>
      </p:sp>
      <p:grpSp>
        <p:nvGrpSpPr>
          <p:cNvPr id="53" name="Google Shape;53;p12"/>
          <p:cNvGrpSpPr/>
          <p:nvPr/>
        </p:nvGrpSpPr>
        <p:grpSpPr>
          <a:xfrm>
            <a:off x="1769237" y="3886929"/>
            <a:ext cx="5605527" cy="1110616"/>
            <a:chOff x="3212849" y="3210704"/>
            <a:chExt cx="5605527" cy="1110616"/>
          </a:xfrm>
        </p:grpSpPr>
        <p:pic>
          <p:nvPicPr>
            <p:cNvPr id="54" name="Google Shape;54;p12"/>
            <p:cNvPicPr preferRelativeResize="0"/>
            <p:nvPr/>
          </p:nvPicPr>
          <p:blipFill>
            <a:blip r:embed="rId2">
              <a:alphaModFix/>
            </a:blip>
            <a:stretch>
              <a:fillRect/>
            </a:stretch>
          </p:blipFill>
          <p:spPr>
            <a:xfrm>
              <a:off x="3212849" y="3284175"/>
              <a:ext cx="2669626" cy="963675"/>
            </a:xfrm>
            <a:prstGeom prst="rect">
              <a:avLst/>
            </a:prstGeom>
            <a:noFill/>
            <a:ln>
              <a:noFill/>
            </a:ln>
          </p:spPr>
        </p:pic>
        <p:pic>
          <p:nvPicPr>
            <p:cNvPr id="55" name="Google Shape;55;p12"/>
            <p:cNvPicPr preferRelativeResize="0"/>
            <p:nvPr/>
          </p:nvPicPr>
          <p:blipFill>
            <a:blip r:embed="rId3">
              <a:alphaModFix/>
            </a:blip>
            <a:stretch>
              <a:fillRect/>
            </a:stretch>
          </p:blipFill>
          <p:spPr>
            <a:xfrm>
              <a:off x="6241299" y="3211449"/>
              <a:ext cx="1109126" cy="1109126"/>
            </a:xfrm>
            <a:prstGeom prst="rect">
              <a:avLst/>
            </a:prstGeom>
            <a:noFill/>
            <a:ln>
              <a:noFill/>
            </a:ln>
          </p:spPr>
        </p:pic>
        <p:pic>
          <p:nvPicPr>
            <p:cNvPr id="56" name="Google Shape;56;p12"/>
            <p:cNvPicPr preferRelativeResize="0"/>
            <p:nvPr/>
          </p:nvPicPr>
          <p:blipFill>
            <a:blip r:embed="rId4">
              <a:alphaModFix/>
            </a:blip>
            <a:stretch>
              <a:fillRect/>
            </a:stretch>
          </p:blipFill>
          <p:spPr>
            <a:xfrm>
              <a:off x="7709250" y="3210704"/>
              <a:ext cx="1109126" cy="1110616"/>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000"/>
              <a:buNone/>
              <a:defRPr sz="4000">
                <a:solidFill>
                  <a:schemeClr val="lt1"/>
                </a:solidFill>
              </a:defRPr>
            </a:lvl1pPr>
            <a:lvl2pPr lvl="1">
              <a:spcBef>
                <a:spcPts val="0"/>
              </a:spcBef>
              <a:spcAft>
                <a:spcPts val="0"/>
              </a:spcAft>
              <a:buClr>
                <a:schemeClr val="lt1"/>
              </a:buClr>
              <a:buSzPts val="4000"/>
              <a:buNone/>
              <a:defRPr sz="4000">
                <a:solidFill>
                  <a:schemeClr val="lt1"/>
                </a:solidFill>
              </a:defRPr>
            </a:lvl2pPr>
            <a:lvl3pPr lvl="2">
              <a:spcBef>
                <a:spcPts val="0"/>
              </a:spcBef>
              <a:spcAft>
                <a:spcPts val="0"/>
              </a:spcAft>
              <a:buClr>
                <a:schemeClr val="lt1"/>
              </a:buClr>
              <a:buSzPts val="4000"/>
              <a:buNone/>
              <a:defRPr sz="4000">
                <a:solidFill>
                  <a:schemeClr val="lt1"/>
                </a:solidFill>
              </a:defRPr>
            </a:lvl3pPr>
            <a:lvl4pPr lvl="3">
              <a:spcBef>
                <a:spcPts val="0"/>
              </a:spcBef>
              <a:spcAft>
                <a:spcPts val="0"/>
              </a:spcAft>
              <a:buClr>
                <a:schemeClr val="lt1"/>
              </a:buClr>
              <a:buSzPts val="4000"/>
              <a:buNone/>
              <a:defRPr sz="4000">
                <a:solidFill>
                  <a:schemeClr val="lt1"/>
                </a:solidFill>
              </a:defRPr>
            </a:lvl4pPr>
            <a:lvl5pPr lvl="4">
              <a:spcBef>
                <a:spcPts val="0"/>
              </a:spcBef>
              <a:spcAft>
                <a:spcPts val="0"/>
              </a:spcAft>
              <a:buClr>
                <a:schemeClr val="lt1"/>
              </a:buClr>
              <a:buSzPts val="4000"/>
              <a:buNone/>
              <a:defRPr sz="4000">
                <a:solidFill>
                  <a:schemeClr val="lt1"/>
                </a:solidFill>
              </a:defRPr>
            </a:lvl5pPr>
            <a:lvl6pPr lvl="5">
              <a:spcBef>
                <a:spcPts val="0"/>
              </a:spcBef>
              <a:spcAft>
                <a:spcPts val="0"/>
              </a:spcAft>
              <a:buClr>
                <a:schemeClr val="lt1"/>
              </a:buClr>
              <a:buSzPts val="4000"/>
              <a:buNone/>
              <a:defRPr sz="4000">
                <a:solidFill>
                  <a:schemeClr val="lt1"/>
                </a:solidFill>
              </a:defRPr>
            </a:lvl6pPr>
            <a:lvl7pPr lvl="6">
              <a:spcBef>
                <a:spcPts val="0"/>
              </a:spcBef>
              <a:spcAft>
                <a:spcPts val="0"/>
              </a:spcAft>
              <a:buClr>
                <a:schemeClr val="lt1"/>
              </a:buClr>
              <a:buSzPts val="4000"/>
              <a:buNone/>
              <a:defRPr sz="4000">
                <a:solidFill>
                  <a:schemeClr val="lt1"/>
                </a:solidFill>
              </a:defRPr>
            </a:lvl7pPr>
            <a:lvl8pPr lvl="7">
              <a:spcBef>
                <a:spcPts val="0"/>
              </a:spcBef>
              <a:spcAft>
                <a:spcPts val="0"/>
              </a:spcAft>
              <a:buClr>
                <a:schemeClr val="lt1"/>
              </a:buClr>
              <a:buSzPts val="4000"/>
              <a:buNone/>
              <a:defRPr sz="4000">
                <a:solidFill>
                  <a:schemeClr val="lt1"/>
                </a:solidFill>
              </a:defRPr>
            </a:lvl8pPr>
            <a:lvl9pPr lvl="8">
              <a:spcBef>
                <a:spcPts val="0"/>
              </a:spcBef>
              <a:spcAft>
                <a:spcPts val="0"/>
              </a:spcAft>
              <a:buClr>
                <a:schemeClr val="lt1"/>
              </a:buClr>
              <a:buSzPts val="4000"/>
              <a:buNone/>
              <a:defRPr sz="40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SzPts val="24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SzPts val="2400"/>
              <a:buChar char="●"/>
              <a:defRPr/>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SzPts val="2400"/>
              <a:buChar char="●"/>
              <a:defRPr/>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8"/>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36;p8"/>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37" name="Google Shape;37;p8"/>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38" name="Google Shape;38;p8"/>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9" name="Google Shape;39;p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55600">
              <a:spcBef>
                <a:spcPts val="0"/>
              </a:spcBef>
              <a:spcAft>
                <a:spcPts val="0"/>
              </a:spcAft>
              <a:buClr>
                <a:schemeClr val="lt1"/>
              </a:buClr>
              <a:buSzPts val="2000"/>
              <a:buChar char="○"/>
              <a:defRPr>
                <a:solidFill>
                  <a:schemeClr val="lt1"/>
                </a:solidFill>
              </a:defRPr>
            </a:lvl2pPr>
            <a:lvl3pPr marL="1371600" lvl="2" indent="-355600">
              <a:spcBef>
                <a:spcPts val="0"/>
              </a:spcBef>
              <a:spcAft>
                <a:spcPts val="0"/>
              </a:spcAft>
              <a:buClr>
                <a:schemeClr val="lt1"/>
              </a:buClr>
              <a:buSzPts val="2000"/>
              <a:buChar char="■"/>
              <a:defRPr>
                <a:solidFill>
                  <a:schemeClr val="lt1"/>
                </a:solidFill>
              </a:defRPr>
            </a:lvl3pPr>
            <a:lvl4pPr marL="1828800" lvl="3" indent="-355600">
              <a:spcBef>
                <a:spcPts val="0"/>
              </a:spcBef>
              <a:spcAft>
                <a:spcPts val="0"/>
              </a:spcAft>
              <a:buClr>
                <a:schemeClr val="lt1"/>
              </a:buClr>
              <a:buSzPts val="2000"/>
              <a:buChar char="●"/>
              <a:defRPr>
                <a:solidFill>
                  <a:schemeClr val="lt1"/>
                </a:solidFill>
              </a:defRPr>
            </a:lvl4pPr>
            <a:lvl5pPr marL="2286000" lvl="4" indent="-355600">
              <a:spcBef>
                <a:spcPts val="0"/>
              </a:spcBef>
              <a:spcAft>
                <a:spcPts val="0"/>
              </a:spcAft>
              <a:buClr>
                <a:schemeClr val="lt1"/>
              </a:buClr>
              <a:buSzPts val="2000"/>
              <a:buChar char="○"/>
              <a:defRPr>
                <a:solidFill>
                  <a:schemeClr val="lt1"/>
                </a:solidFill>
              </a:defRPr>
            </a:lvl5pPr>
            <a:lvl6pPr marL="2743200" lvl="5" indent="-355600">
              <a:spcBef>
                <a:spcPts val="0"/>
              </a:spcBef>
              <a:spcAft>
                <a:spcPts val="0"/>
              </a:spcAft>
              <a:buClr>
                <a:schemeClr val="lt1"/>
              </a:buClr>
              <a:buSzPts val="2000"/>
              <a:buChar char="■"/>
              <a:defRPr>
                <a:solidFill>
                  <a:schemeClr val="lt1"/>
                </a:solidFill>
              </a:defRPr>
            </a:lvl6pPr>
            <a:lvl7pPr marL="3200400" lvl="6" indent="-355600">
              <a:spcBef>
                <a:spcPts val="0"/>
              </a:spcBef>
              <a:spcAft>
                <a:spcPts val="0"/>
              </a:spcAft>
              <a:buClr>
                <a:schemeClr val="lt1"/>
              </a:buClr>
              <a:buSzPts val="2000"/>
              <a:buChar char="●"/>
              <a:defRPr>
                <a:solidFill>
                  <a:schemeClr val="lt1"/>
                </a:solidFill>
              </a:defRPr>
            </a:lvl7pPr>
            <a:lvl8pPr marL="3657600" lvl="7" indent="-355600">
              <a:spcBef>
                <a:spcPts val="0"/>
              </a:spcBef>
              <a:spcAft>
                <a:spcPts val="0"/>
              </a:spcAft>
              <a:buClr>
                <a:schemeClr val="lt1"/>
              </a:buClr>
              <a:buSzPts val="2000"/>
              <a:buChar char="○"/>
              <a:defRPr>
                <a:solidFill>
                  <a:schemeClr val="lt1"/>
                </a:solidFill>
              </a:defRPr>
            </a:lvl8pPr>
            <a:lvl9pPr marL="4114800" lvl="8" indent="-355600">
              <a:spcBef>
                <a:spcPts val="0"/>
              </a:spcBef>
              <a:spcAft>
                <a:spcPts val="0"/>
              </a:spcAft>
              <a:buClr>
                <a:schemeClr val="lt1"/>
              </a:buClr>
              <a:buSzPts val="2000"/>
              <a:buChar char="■"/>
              <a:defRPr>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000"/>
              <a:buNone/>
              <a:defRPr sz="2000"/>
            </a:lvl1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0"/>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0"/>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1pPr>
            <a:lvl2pPr lvl="1">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2pPr>
            <a:lvl3pPr lvl="2">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3pPr>
            <a:lvl4pPr lvl="3">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4pPr>
            <a:lvl5pPr lvl="4">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5pPr>
            <a:lvl6pPr lvl="5">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6pPr>
            <a:lvl7pPr lvl="6">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7pPr>
            <a:lvl8pPr lvl="7">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8pPr>
            <a:lvl9pPr lvl="8">
              <a:spcBef>
                <a:spcPts val="0"/>
              </a:spcBef>
              <a:spcAft>
                <a:spcPts val="0"/>
              </a:spcAft>
              <a:buClr>
                <a:schemeClr val="dk1"/>
              </a:buClr>
              <a:buSzPts val="3000"/>
              <a:buFont typeface="Times New Roman"/>
              <a:buNone/>
              <a:defRPr sz="3000" b="1">
                <a:solidFill>
                  <a:schemeClr val="dk1"/>
                </a:solidFill>
                <a:latin typeface="Times New Roman"/>
                <a:ea typeface="Times New Roman"/>
                <a:cs typeface="Times New Roman"/>
                <a:sym typeface="Times New Roma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81000">
              <a:lnSpc>
                <a:spcPct val="115000"/>
              </a:lnSpc>
              <a:spcBef>
                <a:spcPts val="0"/>
              </a:spcBef>
              <a:spcAft>
                <a:spcPts val="0"/>
              </a:spcAft>
              <a:buClr>
                <a:schemeClr val="dk1"/>
              </a:buClr>
              <a:buSzPts val="2400"/>
              <a:buChar char="●"/>
              <a:defRPr sz="2400">
                <a:solidFill>
                  <a:schemeClr val="dk1"/>
                </a:solidFill>
              </a:defRPr>
            </a:lvl1pPr>
            <a:lvl2pPr marL="914400" lvl="1" indent="-355600">
              <a:lnSpc>
                <a:spcPct val="115000"/>
              </a:lnSpc>
              <a:spcBef>
                <a:spcPts val="0"/>
              </a:spcBef>
              <a:spcAft>
                <a:spcPts val="0"/>
              </a:spcAft>
              <a:buClr>
                <a:schemeClr val="dk1"/>
              </a:buClr>
              <a:buSzPts val="2000"/>
              <a:buChar char="○"/>
              <a:defRPr sz="2000">
                <a:solidFill>
                  <a:schemeClr val="dk1"/>
                </a:solidFill>
              </a:defRPr>
            </a:lvl2pPr>
            <a:lvl3pPr marL="1371600" lvl="2" indent="-355600">
              <a:lnSpc>
                <a:spcPct val="115000"/>
              </a:lnSpc>
              <a:spcBef>
                <a:spcPts val="0"/>
              </a:spcBef>
              <a:spcAft>
                <a:spcPts val="0"/>
              </a:spcAft>
              <a:buClr>
                <a:schemeClr val="dk1"/>
              </a:buClr>
              <a:buSzPts val="2000"/>
              <a:buChar char="■"/>
              <a:defRPr sz="2000">
                <a:solidFill>
                  <a:schemeClr val="dk1"/>
                </a:solidFill>
              </a:defRPr>
            </a:lvl3pPr>
            <a:lvl4pPr marL="1828800" lvl="3" indent="-355600">
              <a:lnSpc>
                <a:spcPct val="115000"/>
              </a:lnSpc>
              <a:spcBef>
                <a:spcPts val="0"/>
              </a:spcBef>
              <a:spcAft>
                <a:spcPts val="0"/>
              </a:spcAft>
              <a:buClr>
                <a:schemeClr val="dk1"/>
              </a:buClr>
              <a:buSzPts val="2000"/>
              <a:buChar char="●"/>
              <a:defRPr sz="2000">
                <a:solidFill>
                  <a:schemeClr val="dk1"/>
                </a:solidFill>
              </a:defRPr>
            </a:lvl4pPr>
            <a:lvl5pPr marL="2286000" lvl="4" indent="-355600">
              <a:lnSpc>
                <a:spcPct val="115000"/>
              </a:lnSpc>
              <a:spcBef>
                <a:spcPts val="0"/>
              </a:spcBef>
              <a:spcAft>
                <a:spcPts val="0"/>
              </a:spcAft>
              <a:buClr>
                <a:schemeClr val="dk1"/>
              </a:buClr>
              <a:buSzPts val="2000"/>
              <a:buChar char="○"/>
              <a:defRPr sz="2000">
                <a:solidFill>
                  <a:schemeClr val="dk1"/>
                </a:solidFill>
              </a:defRPr>
            </a:lvl5pPr>
            <a:lvl6pPr marL="2743200" lvl="5" indent="-355600">
              <a:lnSpc>
                <a:spcPct val="115000"/>
              </a:lnSpc>
              <a:spcBef>
                <a:spcPts val="0"/>
              </a:spcBef>
              <a:spcAft>
                <a:spcPts val="0"/>
              </a:spcAft>
              <a:buClr>
                <a:schemeClr val="dk1"/>
              </a:buClr>
              <a:buSzPts val="2000"/>
              <a:buChar char="■"/>
              <a:defRPr sz="2000">
                <a:solidFill>
                  <a:schemeClr val="dk1"/>
                </a:solidFill>
              </a:defRPr>
            </a:lvl6pPr>
            <a:lvl7pPr marL="3200400" lvl="6" indent="-355600">
              <a:lnSpc>
                <a:spcPct val="115000"/>
              </a:lnSpc>
              <a:spcBef>
                <a:spcPts val="0"/>
              </a:spcBef>
              <a:spcAft>
                <a:spcPts val="0"/>
              </a:spcAft>
              <a:buClr>
                <a:schemeClr val="dk1"/>
              </a:buClr>
              <a:buSzPts val="2000"/>
              <a:buChar char="●"/>
              <a:defRPr sz="2000">
                <a:solidFill>
                  <a:schemeClr val="dk1"/>
                </a:solidFill>
              </a:defRPr>
            </a:lvl7pPr>
            <a:lvl8pPr marL="3657600" lvl="7" indent="-355600">
              <a:lnSpc>
                <a:spcPct val="115000"/>
              </a:lnSpc>
              <a:spcBef>
                <a:spcPts val="0"/>
              </a:spcBef>
              <a:spcAft>
                <a:spcPts val="0"/>
              </a:spcAft>
              <a:buClr>
                <a:schemeClr val="dk1"/>
              </a:buClr>
              <a:buSzPts val="2000"/>
              <a:buChar char="○"/>
              <a:defRPr sz="2000">
                <a:solidFill>
                  <a:schemeClr val="dk1"/>
                </a:solidFill>
              </a:defRPr>
            </a:lvl8pPr>
            <a:lvl9pPr marL="4114800" lvl="8" indent="-355600">
              <a:lnSpc>
                <a:spcPct val="115000"/>
              </a:lnSpc>
              <a:spcBef>
                <a:spcPts val="0"/>
              </a:spcBef>
              <a:spcAft>
                <a:spcPts val="0"/>
              </a:spcAft>
              <a:buClr>
                <a:schemeClr val="dk1"/>
              </a:buClr>
              <a:buSzPts val="2000"/>
              <a:buChar char="■"/>
              <a:defRPr sz="2000">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a:solidFill>
                  <a:schemeClr val="accent3"/>
                </a:solidFill>
                <a:latin typeface="Proxima Nova"/>
                <a:ea typeface="Proxima Nova"/>
                <a:cs typeface="Proxima Nova"/>
                <a:sym typeface="Proxima Nova"/>
              </a:defRPr>
            </a:lvl1pPr>
            <a:lvl2pPr lvl="1" algn="r">
              <a:buNone/>
              <a:defRPr>
                <a:solidFill>
                  <a:schemeClr val="accent3"/>
                </a:solidFill>
                <a:latin typeface="Proxima Nova"/>
                <a:ea typeface="Proxima Nova"/>
                <a:cs typeface="Proxima Nova"/>
                <a:sym typeface="Proxima Nova"/>
              </a:defRPr>
            </a:lvl2pPr>
            <a:lvl3pPr lvl="2" algn="r">
              <a:buNone/>
              <a:defRPr>
                <a:solidFill>
                  <a:schemeClr val="accent3"/>
                </a:solidFill>
                <a:latin typeface="Proxima Nova"/>
                <a:ea typeface="Proxima Nova"/>
                <a:cs typeface="Proxima Nova"/>
                <a:sym typeface="Proxima Nova"/>
              </a:defRPr>
            </a:lvl3pPr>
            <a:lvl4pPr lvl="3" algn="r">
              <a:buNone/>
              <a:defRPr>
                <a:solidFill>
                  <a:schemeClr val="accent3"/>
                </a:solidFill>
                <a:latin typeface="Proxima Nova"/>
                <a:ea typeface="Proxima Nova"/>
                <a:cs typeface="Proxima Nova"/>
                <a:sym typeface="Proxima Nova"/>
              </a:defRPr>
            </a:lvl4pPr>
            <a:lvl5pPr lvl="4" algn="r">
              <a:buNone/>
              <a:defRPr>
                <a:solidFill>
                  <a:schemeClr val="accent3"/>
                </a:solidFill>
                <a:latin typeface="Proxima Nova"/>
                <a:ea typeface="Proxima Nova"/>
                <a:cs typeface="Proxima Nova"/>
                <a:sym typeface="Proxima Nova"/>
              </a:defRPr>
            </a:lvl5pPr>
            <a:lvl6pPr lvl="5" algn="r">
              <a:buNone/>
              <a:defRPr>
                <a:solidFill>
                  <a:schemeClr val="accent3"/>
                </a:solidFill>
                <a:latin typeface="Proxima Nova"/>
                <a:ea typeface="Proxima Nova"/>
                <a:cs typeface="Proxima Nova"/>
                <a:sym typeface="Proxima Nova"/>
              </a:defRPr>
            </a:lvl6pPr>
            <a:lvl7pPr lvl="6" algn="r">
              <a:buNone/>
              <a:defRPr>
                <a:solidFill>
                  <a:schemeClr val="accent3"/>
                </a:solidFill>
                <a:latin typeface="Proxima Nova"/>
                <a:ea typeface="Proxima Nova"/>
                <a:cs typeface="Proxima Nova"/>
                <a:sym typeface="Proxima Nova"/>
              </a:defRPr>
            </a:lvl7pPr>
            <a:lvl8pPr lvl="7" algn="r">
              <a:buNone/>
              <a:defRPr>
                <a:solidFill>
                  <a:schemeClr val="accent3"/>
                </a:solidFill>
                <a:latin typeface="Proxima Nova"/>
                <a:ea typeface="Proxima Nova"/>
                <a:cs typeface="Proxima Nova"/>
                <a:sym typeface="Proxima Nova"/>
              </a:defRPr>
            </a:lvl8pPr>
            <a:lvl9pPr lvl="8" algn="r">
              <a:buNone/>
              <a:defRPr>
                <a:solidFill>
                  <a:schemeClr val="accent3"/>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openrefine.org/download.html"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openrefine.org/download.html"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Introduction to data wrangling for biodiversity collections</a:t>
            </a:r>
            <a:endParaRPr/>
          </a:p>
        </p:txBody>
      </p:sp>
      <p:sp>
        <p:nvSpPr>
          <p:cNvPr id="62" name="Google Shape;62;p13"/>
          <p:cNvSpPr txBox="1">
            <a:spLocks noGrp="1"/>
          </p:cNvSpPr>
          <p:nvPr>
            <p:ph type="subTitle" idx="1"/>
          </p:nvPr>
        </p:nvSpPr>
        <p:spPr>
          <a:xfrm>
            <a:off x="510450" y="3182335"/>
            <a:ext cx="8123100" cy="111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Week 2: Microsoft Excel and Google Sheets</a:t>
            </a:r>
            <a:endParaRPr/>
          </a:p>
          <a:p>
            <a:pPr marL="0" lvl="0" indent="0" algn="l" rtl="0">
              <a:spcBef>
                <a:spcPts val="1000"/>
              </a:spcBef>
              <a:spcAft>
                <a:spcPts val="1000"/>
              </a:spcAft>
              <a:buNone/>
            </a:pPr>
            <a:r>
              <a:rPr lang="en"/>
              <a:t>[date]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Microsoft Excel vs. Google Sheets: Dataset size</a:t>
            </a:r>
            <a:endParaRPr/>
          </a:p>
        </p:txBody>
      </p:sp>
      <p:sp>
        <p:nvSpPr>
          <p:cNvPr id="129" name="Google Shape;129;p22"/>
          <p:cNvSpPr txBox="1">
            <a:spLocks noGrp="1"/>
          </p:cNvSpPr>
          <p:nvPr>
            <p:ph type="body" idx="1"/>
          </p:nvPr>
        </p:nvSpPr>
        <p:spPr>
          <a:xfrm>
            <a:off x="311700" y="1152475"/>
            <a:ext cx="8520600" cy="3665100"/>
          </a:xfrm>
          <a:prstGeom prst="rect">
            <a:avLst/>
          </a:prstGeom>
        </p:spPr>
        <p:txBody>
          <a:bodyPr spcFirstLastPara="1" wrap="square" lIns="91425" tIns="91425" rIns="91425" bIns="91425" anchor="t" anchorCtr="0">
            <a:normAutofit fontScale="92500"/>
          </a:bodyPr>
          <a:lstStyle/>
          <a:p>
            <a:pPr marL="457200" lvl="0" indent="-369570" algn="l" rtl="0">
              <a:spcBef>
                <a:spcPts val="0"/>
              </a:spcBef>
              <a:spcAft>
                <a:spcPts val="0"/>
              </a:spcAft>
              <a:buSzPct val="100000"/>
              <a:buChar char="●"/>
            </a:pPr>
            <a:r>
              <a:rPr lang="en"/>
              <a:t>Excel uses the processing power of your computer hardware.</a:t>
            </a:r>
            <a:endParaRPr/>
          </a:p>
          <a:p>
            <a:pPr marL="457200" lvl="0" indent="-369570" algn="l" rtl="0">
              <a:spcBef>
                <a:spcPts val="1000"/>
              </a:spcBef>
              <a:spcAft>
                <a:spcPts val="0"/>
              </a:spcAft>
              <a:buSzPct val="100000"/>
              <a:buChar char="●"/>
            </a:pPr>
            <a:r>
              <a:rPr lang="en"/>
              <a:t>Sheets connects with Google servers online, which can make it slower for larger datasets.</a:t>
            </a:r>
            <a:endParaRPr/>
          </a:p>
          <a:p>
            <a:pPr marL="457200" lvl="0" indent="-369570" algn="l" rtl="0">
              <a:spcBef>
                <a:spcPts val="1000"/>
              </a:spcBef>
              <a:spcAft>
                <a:spcPts val="0"/>
              </a:spcAft>
              <a:buSzPct val="100000"/>
              <a:buChar char="●"/>
            </a:pPr>
            <a:r>
              <a:rPr lang="en"/>
              <a:t>Sheets has an upper limit of 10 million cells. Calculate how many cells your dataset has by multiplying rows x columns.</a:t>
            </a:r>
            <a:endParaRPr/>
          </a:p>
          <a:p>
            <a:pPr marL="914400" lvl="1" indent="-346075" algn="l" rtl="0">
              <a:spcBef>
                <a:spcPts val="1000"/>
              </a:spcBef>
              <a:spcAft>
                <a:spcPts val="1000"/>
              </a:spcAft>
              <a:buSzPct val="100000"/>
              <a:buChar char="○"/>
            </a:pPr>
            <a:r>
              <a:rPr lang="en"/>
              <a:t>Our example dataset has 39 columns x 202 rows = 7,878 cells. If we kept adding new specimen records and got to 50,000 rows then suddenly we are dealing with 1.95 million cells.</a:t>
            </a:r>
            <a:endParaRPr/>
          </a:p>
        </p:txBody>
      </p:sp>
      <p:sp>
        <p:nvSpPr>
          <p:cNvPr id="130" name="Google Shape;13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Microsoft Excel vs. Google Sheets: Collaboration</a:t>
            </a:r>
            <a:endParaRPr/>
          </a:p>
        </p:txBody>
      </p:sp>
      <p:sp>
        <p:nvSpPr>
          <p:cNvPr id="136" name="Google Shape;13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To collaborate with someone using Excel, these files need to be saved on OneDrive or SharePoint.</a:t>
            </a:r>
            <a:endParaRPr/>
          </a:p>
          <a:p>
            <a:pPr marL="457200" lvl="0" indent="-381000" algn="l" rtl="0">
              <a:spcBef>
                <a:spcPts val="1000"/>
              </a:spcBef>
              <a:spcAft>
                <a:spcPts val="0"/>
              </a:spcAft>
              <a:buSzPts val="2400"/>
              <a:buChar char="●"/>
            </a:pPr>
            <a:r>
              <a:rPr lang="en"/>
              <a:t>To collaborate with someone using Sheets, they need internet access, and a Google account if you want to track who has done what.</a:t>
            </a:r>
            <a:endParaRPr/>
          </a:p>
          <a:p>
            <a:pPr marL="457200" lvl="0" indent="-381000" algn="l" rtl="0">
              <a:spcBef>
                <a:spcPts val="1200"/>
              </a:spcBef>
              <a:spcAft>
                <a:spcPts val="1000"/>
              </a:spcAft>
              <a:buSzPts val="2400"/>
              <a:buChar char="●"/>
            </a:pPr>
            <a:r>
              <a:rPr lang="en"/>
              <a:t>Sheets works better when you have multiple people editing the same sheet from multiple devices in real-time.</a:t>
            </a:r>
            <a:endParaRPr/>
          </a:p>
        </p:txBody>
      </p:sp>
      <p:sp>
        <p:nvSpPr>
          <p:cNvPr id="137" name="Google Shape;13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Microsoft Excel vs. Google Sheets: Keyboard shortcuts</a:t>
            </a:r>
            <a:endParaRPr/>
          </a:p>
        </p:txBody>
      </p:sp>
      <p:sp>
        <p:nvSpPr>
          <p:cNvPr id="143" name="Google Shape;14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Keyboard shortcuts may seem like a minor aspect but they can have a big effect on efficiency, especially for transcription.</a:t>
            </a:r>
            <a:endParaRPr/>
          </a:p>
          <a:p>
            <a:pPr marL="457200" lvl="0" indent="-381000" algn="l" rtl="0">
              <a:spcBef>
                <a:spcPts val="1000"/>
              </a:spcBef>
              <a:spcAft>
                <a:spcPts val="0"/>
              </a:spcAft>
              <a:buSzPts val="2400"/>
              <a:buChar char="●"/>
            </a:pPr>
            <a:r>
              <a:rPr lang="en"/>
              <a:t>Excel has many built in keyboard shortcuts and the flexibility to customize.</a:t>
            </a:r>
            <a:endParaRPr/>
          </a:p>
          <a:p>
            <a:pPr marL="457200" lvl="0" indent="-381000" algn="l" rtl="0">
              <a:spcBef>
                <a:spcPts val="1000"/>
              </a:spcBef>
              <a:spcAft>
                <a:spcPts val="1000"/>
              </a:spcAft>
              <a:buSzPts val="2400"/>
              <a:buChar char="●"/>
            </a:pPr>
            <a:r>
              <a:rPr lang="en"/>
              <a:t>Sheets is restricted by the settings you have for your browser software.</a:t>
            </a:r>
            <a:endParaRPr/>
          </a:p>
        </p:txBody>
      </p:sp>
      <p:sp>
        <p:nvSpPr>
          <p:cNvPr id="144" name="Google Shape;14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Microsoft Excel vs. Google Sheets: Scripting</a:t>
            </a:r>
            <a:endParaRPr/>
          </a:p>
        </p:txBody>
      </p:sp>
      <p:sp>
        <p:nvSpPr>
          <p:cNvPr id="150" name="Google Shape;150;p25"/>
          <p:cNvSpPr txBox="1">
            <a:spLocks noGrp="1"/>
          </p:cNvSpPr>
          <p:nvPr>
            <p:ph type="body" idx="1"/>
          </p:nvPr>
        </p:nvSpPr>
        <p:spPr>
          <a:xfrm>
            <a:off x="311700" y="1152475"/>
            <a:ext cx="8520600" cy="3640800"/>
          </a:xfrm>
          <a:prstGeom prst="rect">
            <a:avLst/>
          </a:prstGeom>
        </p:spPr>
        <p:txBody>
          <a:bodyPr spcFirstLastPara="1" wrap="square" lIns="91425" tIns="91425" rIns="91425" bIns="91425" anchor="t" anchorCtr="0">
            <a:normAutofit lnSpcReduction="10000"/>
          </a:bodyPr>
          <a:lstStyle/>
          <a:p>
            <a:pPr marL="457200" lvl="0" indent="-381000" algn="l" rtl="0">
              <a:spcBef>
                <a:spcPts val="0"/>
              </a:spcBef>
              <a:spcAft>
                <a:spcPts val="0"/>
              </a:spcAft>
              <a:buSzPts val="2400"/>
              <a:buChar char="●"/>
            </a:pPr>
            <a:r>
              <a:rPr lang="en"/>
              <a:t>Scripting is a way to automate a series of predictable tasks that you would otherwise do manually.</a:t>
            </a:r>
            <a:endParaRPr/>
          </a:p>
          <a:p>
            <a:pPr marL="457200" lvl="0" indent="-381000" algn="l" rtl="0">
              <a:spcBef>
                <a:spcPts val="1000"/>
              </a:spcBef>
              <a:spcAft>
                <a:spcPts val="0"/>
              </a:spcAft>
              <a:buSzPts val="2400"/>
              <a:buChar char="●"/>
            </a:pPr>
            <a:r>
              <a:rPr lang="en"/>
              <a:t>Excel uses Visual Basic for Applications (VBA) as its backend programming and automation language.</a:t>
            </a:r>
            <a:endParaRPr/>
          </a:p>
          <a:p>
            <a:pPr marL="457200" lvl="0" indent="-381000" algn="l" rtl="0">
              <a:spcBef>
                <a:spcPts val="1000"/>
              </a:spcBef>
              <a:spcAft>
                <a:spcPts val="0"/>
              </a:spcAft>
              <a:buSzPts val="2400"/>
              <a:buChar char="●"/>
            </a:pPr>
            <a:r>
              <a:rPr lang="en"/>
              <a:t>Sheets uses Google Apps script, which is similar to JavaScript.</a:t>
            </a:r>
            <a:endParaRPr/>
          </a:p>
          <a:p>
            <a:pPr marL="457200" lvl="0" indent="-381000" algn="l" rtl="0">
              <a:spcBef>
                <a:spcPts val="1000"/>
              </a:spcBef>
              <a:spcAft>
                <a:spcPts val="1000"/>
              </a:spcAft>
              <a:buSzPts val="2400"/>
              <a:buChar char="●"/>
            </a:pPr>
            <a:r>
              <a:rPr lang="en"/>
              <a:t>VBA is simpler to learn and use, but limited to Microsoft applications such as Excel, Word, and PowerPoint.</a:t>
            </a:r>
            <a:endParaRPr/>
          </a:p>
        </p:txBody>
      </p:sp>
      <p:sp>
        <p:nvSpPr>
          <p:cNvPr id="151" name="Google Shape;15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Microsoft Excel vs. Google Sheets: Charts</a:t>
            </a:r>
            <a:endParaRPr/>
          </a:p>
        </p:txBody>
      </p:sp>
      <p:sp>
        <p:nvSpPr>
          <p:cNvPr id="157" name="Google Shape;15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Charts can be an easy way to visualize data for reporting, presentations, etc.</a:t>
            </a:r>
            <a:endParaRPr/>
          </a:p>
          <a:p>
            <a:pPr marL="457200" lvl="0" indent="-381000" algn="l" rtl="0">
              <a:spcBef>
                <a:spcPts val="1000"/>
              </a:spcBef>
              <a:spcAft>
                <a:spcPts val="0"/>
              </a:spcAft>
              <a:buSzPts val="2400"/>
              <a:buChar char="●"/>
            </a:pPr>
            <a:r>
              <a:rPr lang="en"/>
              <a:t>Sheets has more plug-and-play chart types.</a:t>
            </a:r>
            <a:endParaRPr/>
          </a:p>
          <a:p>
            <a:pPr marL="457200" lvl="0" indent="-381000" algn="l" rtl="0">
              <a:spcBef>
                <a:spcPts val="1000"/>
              </a:spcBef>
              <a:spcAft>
                <a:spcPts val="1000"/>
              </a:spcAft>
              <a:buSzPts val="2400"/>
              <a:buChar char="●"/>
            </a:pPr>
            <a:r>
              <a:rPr lang="en"/>
              <a:t>Excel charts are easier to customize.</a:t>
            </a:r>
            <a:endParaRPr/>
          </a:p>
        </p:txBody>
      </p:sp>
      <p:sp>
        <p:nvSpPr>
          <p:cNvPr id="158" name="Google Shape;158;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Microsoft Excel vs. Google Sheets: Extensibility</a:t>
            </a:r>
            <a:endParaRPr/>
          </a:p>
        </p:txBody>
      </p:sp>
      <p:sp>
        <p:nvSpPr>
          <p:cNvPr id="164" name="Google Shape;16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Both Excel and Sheets can be connected with additional tools to extend their functionality for power users.</a:t>
            </a:r>
            <a:endParaRPr/>
          </a:p>
          <a:p>
            <a:pPr marL="457200" lvl="0" indent="-381000" algn="l" rtl="0">
              <a:spcBef>
                <a:spcPts val="1000"/>
              </a:spcBef>
              <a:spcAft>
                <a:spcPts val="0"/>
              </a:spcAft>
              <a:buSzPts val="2400"/>
              <a:buChar char="●"/>
            </a:pPr>
            <a:r>
              <a:rPr lang="en"/>
              <a:t>For Excel, this includes Microsoft Power Query, Power Pivot, and Power BI (Business Intelligence).</a:t>
            </a:r>
            <a:endParaRPr/>
          </a:p>
          <a:p>
            <a:pPr marL="457200" lvl="0" indent="-381000" algn="l" rtl="0">
              <a:spcBef>
                <a:spcPts val="1000"/>
              </a:spcBef>
              <a:spcAft>
                <a:spcPts val="1000"/>
              </a:spcAft>
              <a:buSzPts val="2400"/>
              <a:buChar char="●"/>
            </a:pPr>
            <a:r>
              <a:rPr lang="en"/>
              <a:t>For Sheets, this includes “Add-ons” produced both by Google and by external developers.</a:t>
            </a:r>
            <a:endParaRPr/>
          </a:p>
        </p:txBody>
      </p:sp>
      <p:sp>
        <p:nvSpPr>
          <p:cNvPr id="165" name="Google Shape;16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both Microsoft Excel </a:t>
            </a:r>
            <a:r>
              <a:rPr lang="en" u="sng"/>
              <a:t>and</a:t>
            </a:r>
            <a:r>
              <a:rPr lang="en"/>
              <a:t> Google Sheets</a:t>
            </a:r>
            <a:endParaRPr/>
          </a:p>
        </p:txBody>
      </p:sp>
      <p:sp>
        <p:nvSpPr>
          <p:cNvPr id="171" name="Google Shape;17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There is no reason not to use both!</a:t>
            </a:r>
            <a:endParaRPr/>
          </a:p>
          <a:p>
            <a:pPr marL="457200" lvl="0" indent="-381000" algn="l" rtl="0">
              <a:spcBef>
                <a:spcPts val="1000"/>
              </a:spcBef>
              <a:spcAft>
                <a:spcPts val="0"/>
              </a:spcAft>
              <a:buSzPts val="2400"/>
              <a:buChar char="●"/>
            </a:pPr>
            <a:r>
              <a:rPr lang="en"/>
              <a:t>Think through your tools before starting a project so that you can be aware of translational issues, e.g.</a:t>
            </a:r>
            <a:endParaRPr/>
          </a:p>
          <a:p>
            <a:pPr marL="914400" lvl="1" indent="-355600" algn="l" rtl="0">
              <a:spcBef>
                <a:spcPts val="1000"/>
              </a:spcBef>
              <a:spcAft>
                <a:spcPts val="0"/>
              </a:spcAft>
              <a:buSzPts val="2000"/>
              <a:buChar char="○"/>
            </a:pPr>
            <a:r>
              <a:rPr lang="en"/>
              <a:t>Formatting, conditional and other</a:t>
            </a:r>
            <a:endParaRPr/>
          </a:p>
          <a:p>
            <a:pPr marL="914400" lvl="1" indent="-355600" algn="l" rtl="0">
              <a:spcBef>
                <a:spcPts val="1000"/>
              </a:spcBef>
              <a:spcAft>
                <a:spcPts val="0"/>
              </a:spcAft>
              <a:buSzPts val="2000"/>
              <a:buChar char="○"/>
            </a:pPr>
            <a:r>
              <a:rPr lang="en"/>
              <a:t>Data interpretation</a:t>
            </a:r>
            <a:endParaRPr/>
          </a:p>
          <a:p>
            <a:pPr marL="914400" lvl="1" indent="-355600" algn="l" rtl="0">
              <a:spcBef>
                <a:spcPts val="1000"/>
              </a:spcBef>
              <a:spcAft>
                <a:spcPts val="1000"/>
              </a:spcAft>
              <a:buSzPts val="2000"/>
              <a:buChar char="○"/>
            </a:pPr>
            <a:r>
              <a:rPr lang="en"/>
              <a:t>Data summary and visualization</a:t>
            </a:r>
            <a:endParaRPr/>
          </a:p>
        </p:txBody>
      </p:sp>
      <p:sp>
        <p:nvSpPr>
          <p:cNvPr id="172" name="Google Shape;17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178" name="Google Shape;178;p29"/>
          <p:cNvSpPr/>
          <p:nvPr/>
        </p:nvSpPr>
        <p:spPr>
          <a:xfrm>
            <a:off x="311700" y="822550"/>
            <a:ext cx="1639800" cy="791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Is it essential that the software is free?</a:t>
            </a:r>
            <a:endParaRPr/>
          </a:p>
        </p:txBody>
      </p:sp>
      <p:sp>
        <p:nvSpPr>
          <p:cNvPr id="179" name="Google Shape;179;p29"/>
          <p:cNvSpPr/>
          <p:nvPr/>
        </p:nvSpPr>
        <p:spPr>
          <a:xfrm>
            <a:off x="311875" y="2210600"/>
            <a:ext cx="1639800" cy="1212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Will your dataset be larger than ~5 million cells?</a:t>
            </a:r>
            <a:endParaRPr/>
          </a:p>
        </p:txBody>
      </p:sp>
      <p:sp>
        <p:nvSpPr>
          <p:cNvPr id="180" name="Google Shape;180;p29"/>
          <p:cNvSpPr/>
          <p:nvPr/>
        </p:nvSpPr>
        <p:spPr>
          <a:xfrm>
            <a:off x="6794275" y="762250"/>
            <a:ext cx="2061000" cy="912000"/>
          </a:xfrm>
          <a:prstGeom prst="roundRect">
            <a:avLst>
              <a:gd name="adj" fmla="val 16667"/>
            </a:avLst>
          </a:pr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rPr>
              <a:t>Google Sheets</a:t>
            </a:r>
            <a:endParaRPr sz="1900">
              <a:solidFill>
                <a:schemeClr val="lt1"/>
              </a:solidFill>
            </a:endParaRPr>
          </a:p>
        </p:txBody>
      </p:sp>
      <p:sp>
        <p:nvSpPr>
          <p:cNvPr id="181" name="Google Shape;181;p29"/>
          <p:cNvSpPr/>
          <p:nvPr/>
        </p:nvSpPr>
        <p:spPr>
          <a:xfrm>
            <a:off x="3342450" y="3805950"/>
            <a:ext cx="2061000" cy="912000"/>
          </a:xfrm>
          <a:prstGeom prst="roundRect">
            <a:avLst>
              <a:gd name="adj" fmla="val 16667"/>
            </a:avLst>
          </a:pr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rPr>
              <a:t>Microsoft Excel</a:t>
            </a:r>
            <a:endParaRPr sz="1900">
              <a:solidFill>
                <a:schemeClr val="lt1"/>
              </a:solidFill>
            </a:endParaRPr>
          </a:p>
        </p:txBody>
      </p:sp>
      <p:sp>
        <p:nvSpPr>
          <p:cNvPr id="182" name="Google Shape;182;p29"/>
          <p:cNvSpPr/>
          <p:nvPr/>
        </p:nvSpPr>
        <p:spPr>
          <a:xfrm>
            <a:off x="2645425" y="1534075"/>
            <a:ext cx="1607400" cy="1212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Will you often collaborate with others to work on the same data?</a:t>
            </a:r>
            <a:endParaRPr/>
          </a:p>
        </p:txBody>
      </p:sp>
      <p:sp>
        <p:nvSpPr>
          <p:cNvPr id="183" name="Google Shape;183;p29"/>
          <p:cNvSpPr/>
          <p:nvPr/>
        </p:nvSpPr>
        <p:spPr>
          <a:xfrm>
            <a:off x="6412350" y="2485050"/>
            <a:ext cx="1689300" cy="10596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Which scripting language are you more comfortable with?</a:t>
            </a:r>
            <a:endParaRPr/>
          </a:p>
        </p:txBody>
      </p:sp>
      <p:cxnSp>
        <p:nvCxnSpPr>
          <p:cNvPr id="184" name="Google Shape;184;p29"/>
          <p:cNvCxnSpPr>
            <a:stCxn id="178" idx="2"/>
            <a:endCxn id="179" idx="0"/>
          </p:cNvCxnSpPr>
          <p:nvPr/>
        </p:nvCxnSpPr>
        <p:spPr>
          <a:xfrm rot="-5400000" flipH="1">
            <a:off x="833550" y="1912000"/>
            <a:ext cx="596700" cy="600"/>
          </a:xfrm>
          <a:prstGeom prst="bentConnector3">
            <a:avLst>
              <a:gd name="adj1" fmla="val 49996"/>
            </a:avLst>
          </a:prstGeom>
          <a:noFill/>
          <a:ln w="19050" cap="flat" cmpd="sng">
            <a:solidFill>
              <a:schemeClr val="lt1"/>
            </a:solidFill>
            <a:prstDash val="solid"/>
            <a:round/>
            <a:headEnd type="none" w="med" len="med"/>
            <a:tailEnd type="stealth" w="med" len="med"/>
          </a:ln>
        </p:spPr>
      </p:cxnSp>
      <p:cxnSp>
        <p:nvCxnSpPr>
          <p:cNvPr id="185" name="Google Shape;185;p29"/>
          <p:cNvCxnSpPr>
            <a:stCxn id="178" idx="3"/>
            <a:endCxn id="180" idx="1"/>
          </p:cNvCxnSpPr>
          <p:nvPr/>
        </p:nvCxnSpPr>
        <p:spPr>
          <a:xfrm>
            <a:off x="1951500" y="1218250"/>
            <a:ext cx="4842900" cy="600"/>
          </a:xfrm>
          <a:prstGeom prst="bentConnector3">
            <a:avLst>
              <a:gd name="adj1" fmla="val 49999"/>
            </a:avLst>
          </a:prstGeom>
          <a:noFill/>
          <a:ln w="19050" cap="flat" cmpd="sng">
            <a:solidFill>
              <a:schemeClr val="lt1"/>
            </a:solidFill>
            <a:prstDash val="solid"/>
            <a:round/>
            <a:headEnd type="none" w="med" len="med"/>
            <a:tailEnd type="stealth" w="med" len="med"/>
          </a:ln>
        </p:spPr>
      </p:cxnSp>
      <p:cxnSp>
        <p:nvCxnSpPr>
          <p:cNvPr id="186" name="Google Shape;186;p29"/>
          <p:cNvCxnSpPr>
            <a:stCxn id="179" idx="2"/>
            <a:endCxn id="181" idx="1"/>
          </p:cNvCxnSpPr>
          <p:nvPr/>
        </p:nvCxnSpPr>
        <p:spPr>
          <a:xfrm rot="-5400000" flipH="1">
            <a:off x="1817575" y="2737100"/>
            <a:ext cx="839100" cy="2210700"/>
          </a:xfrm>
          <a:prstGeom prst="bentConnector2">
            <a:avLst/>
          </a:prstGeom>
          <a:noFill/>
          <a:ln w="19050" cap="flat" cmpd="sng">
            <a:solidFill>
              <a:schemeClr val="lt1"/>
            </a:solidFill>
            <a:prstDash val="solid"/>
            <a:round/>
            <a:headEnd type="none" w="med" len="med"/>
            <a:tailEnd type="stealth" w="med" len="med"/>
          </a:ln>
        </p:spPr>
      </p:cxnSp>
      <p:cxnSp>
        <p:nvCxnSpPr>
          <p:cNvPr id="187" name="Google Shape;187;p29"/>
          <p:cNvCxnSpPr>
            <a:stCxn id="179" idx="3"/>
            <a:endCxn id="182" idx="1"/>
          </p:cNvCxnSpPr>
          <p:nvPr/>
        </p:nvCxnSpPr>
        <p:spPr>
          <a:xfrm rot="10800000" flipH="1">
            <a:off x="1951675" y="2140250"/>
            <a:ext cx="693900" cy="676500"/>
          </a:xfrm>
          <a:prstGeom prst="bentConnector3">
            <a:avLst>
              <a:gd name="adj1" fmla="val 65002"/>
            </a:avLst>
          </a:prstGeom>
          <a:noFill/>
          <a:ln w="19050" cap="flat" cmpd="sng">
            <a:solidFill>
              <a:schemeClr val="lt1"/>
            </a:solidFill>
            <a:prstDash val="solid"/>
            <a:round/>
            <a:headEnd type="none" w="med" len="med"/>
            <a:tailEnd type="stealth" w="med" len="med"/>
          </a:ln>
        </p:spPr>
      </p:cxnSp>
      <p:cxnSp>
        <p:nvCxnSpPr>
          <p:cNvPr id="188" name="Google Shape;188;p29"/>
          <p:cNvCxnSpPr>
            <a:stCxn id="182" idx="3"/>
            <a:endCxn id="189" idx="1"/>
          </p:cNvCxnSpPr>
          <p:nvPr/>
        </p:nvCxnSpPr>
        <p:spPr>
          <a:xfrm>
            <a:off x="4252825" y="2140225"/>
            <a:ext cx="579600" cy="600"/>
          </a:xfrm>
          <a:prstGeom prst="bentConnector3">
            <a:avLst>
              <a:gd name="adj1" fmla="val 49994"/>
            </a:avLst>
          </a:prstGeom>
          <a:noFill/>
          <a:ln w="19050" cap="flat" cmpd="sng">
            <a:solidFill>
              <a:schemeClr val="lt1"/>
            </a:solidFill>
            <a:prstDash val="solid"/>
            <a:round/>
            <a:headEnd type="none" w="med" len="med"/>
            <a:tailEnd type="stealth" w="med" len="med"/>
          </a:ln>
        </p:spPr>
      </p:cxnSp>
      <p:sp>
        <p:nvSpPr>
          <p:cNvPr id="190" name="Google Shape;190;p29"/>
          <p:cNvSpPr txBox="1"/>
          <p:nvPr/>
        </p:nvSpPr>
        <p:spPr>
          <a:xfrm>
            <a:off x="1951800" y="818650"/>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yes</a:t>
            </a:r>
            <a:endParaRPr>
              <a:solidFill>
                <a:schemeClr val="lt1"/>
              </a:solidFill>
            </a:endParaRPr>
          </a:p>
        </p:txBody>
      </p:sp>
      <p:sp>
        <p:nvSpPr>
          <p:cNvPr id="191" name="Google Shape;191;p29"/>
          <p:cNvSpPr txBox="1"/>
          <p:nvPr/>
        </p:nvSpPr>
        <p:spPr>
          <a:xfrm>
            <a:off x="728400" y="1613950"/>
            <a:ext cx="403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no</a:t>
            </a:r>
            <a:endParaRPr>
              <a:solidFill>
                <a:schemeClr val="lt1"/>
              </a:solidFill>
            </a:endParaRPr>
          </a:p>
        </p:txBody>
      </p:sp>
      <p:sp>
        <p:nvSpPr>
          <p:cNvPr id="192" name="Google Shape;192;p29"/>
          <p:cNvSpPr txBox="1"/>
          <p:nvPr/>
        </p:nvSpPr>
        <p:spPr>
          <a:xfrm>
            <a:off x="599000" y="3429850"/>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yes</a:t>
            </a:r>
            <a:endParaRPr>
              <a:solidFill>
                <a:schemeClr val="lt1"/>
              </a:solidFill>
            </a:endParaRPr>
          </a:p>
        </p:txBody>
      </p:sp>
      <p:sp>
        <p:nvSpPr>
          <p:cNvPr id="193" name="Google Shape;193;p29"/>
          <p:cNvSpPr txBox="1"/>
          <p:nvPr/>
        </p:nvSpPr>
        <p:spPr>
          <a:xfrm>
            <a:off x="1943300" y="2464550"/>
            <a:ext cx="403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no</a:t>
            </a:r>
            <a:endParaRPr>
              <a:solidFill>
                <a:schemeClr val="lt1"/>
              </a:solidFill>
            </a:endParaRPr>
          </a:p>
        </p:txBody>
      </p:sp>
      <p:cxnSp>
        <p:nvCxnSpPr>
          <p:cNvPr id="194" name="Google Shape;194;p29"/>
          <p:cNvCxnSpPr>
            <a:stCxn id="182" idx="2"/>
            <a:endCxn id="181" idx="0"/>
          </p:cNvCxnSpPr>
          <p:nvPr/>
        </p:nvCxnSpPr>
        <p:spPr>
          <a:xfrm rot="-5400000" flipH="1">
            <a:off x="3381175" y="2814325"/>
            <a:ext cx="1059600" cy="923700"/>
          </a:xfrm>
          <a:prstGeom prst="bentConnector3">
            <a:avLst>
              <a:gd name="adj1" fmla="val 49999"/>
            </a:avLst>
          </a:prstGeom>
          <a:noFill/>
          <a:ln w="19050" cap="flat" cmpd="sng">
            <a:solidFill>
              <a:schemeClr val="lt1"/>
            </a:solidFill>
            <a:prstDash val="solid"/>
            <a:round/>
            <a:headEnd type="none" w="med" len="med"/>
            <a:tailEnd type="stealth" w="med" len="med"/>
          </a:ln>
        </p:spPr>
      </p:cxnSp>
      <p:sp>
        <p:nvSpPr>
          <p:cNvPr id="195" name="Google Shape;195;p29"/>
          <p:cNvSpPr txBox="1"/>
          <p:nvPr/>
        </p:nvSpPr>
        <p:spPr>
          <a:xfrm>
            <a:off x="4974838" y="2864738"/>
            <a:ext cx="54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yes</a:t>
            </a:r>
            <a:endParaRPr>
              <a:solidFill>
                <a:schemeClr val="lt1"/>
              </a:solidFill>
            </a:endParaRPr>
          </a:p>
        </p:txBody>
      </p:sp>
      <p:sp>
        <p:nvSpPr>
          <p:cNvPr id="189" name="Google Shape;189;p29"/>
          <p:cNvSpPr/>
          <p:nvPr/>
        </p:nvSpPr>
        <p:spPr>
          <a:xfrm>
            <a:off x="4832350" y="1720688"/>
            <a:ext cx="1382400" cy="839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Are keyboard shortcuts important?</a:t>
            </a:r>
            <a:endParaRPr/>
          </a:p>
        </p:txBody>
      </p:sp>
      <p:sp>
        <p:nvSpPr>
          <p:cNvPr id="196" name="Google Shape;196;p29"/>
          <p:cNvSpPr txBox="1"/>
          <p:nvPr/>
        </p:nvSpPr>
        <p:spPr>
          <a:xfrm>
            <a:off x="2951875" y="3061600"/>
            <a:ext cx="484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no</a:t>
            </a:r>
            <a:endParaRPr>
              <a:solidFill>
                <a:schemeClr val="lt1"/>
              </a:solidFill>
            </a:endParaRPr>
          </a:p>
        </p:txBody>
      </p:sp>
      <p:sp>
        <p:nvSpPr>
          <p:cNvPr id="197" name="Google Shape;197;p29"/>
          <p:cNvSpPr txBox="1"/>
          <p:nvPr/>
        </p:nvSpPr>
        <p:spPr>
          <a:xfrm>
            <a:off x="4236088" y="1782510"/>
            <a:ext cx="484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yes</a:t>
            </a:r>
            <a:endParaRPr>
              <a:solidFill>
                <a:schemeClr val="lt1"/>
              </a:solidFill>
            </a:endParaRPr>
          </a:p>
        </p:txBody>
      </p:sp>
      <p:cxnSp>
        <p:nvCxnSpPr>
          <p:cNvPr id="198" name="Google Shape;198;p29"/>
          <p:cNvCxnSpPr>
            <a:stCxn id="189" idx="2"/>
            <a:endCxn id="181" idx="0"/>
          </p:cNvCxnSpPr>
          <p:nvPr/>
        </p:nvCxnSpPr>
        <p:spPr>
          <a:xfrm rot="5400000">
            <a:off x="4325200" y="2607638"/>
            <a:ext cx="1246200" cy="1150500"/>
          </a:xfrm>
          <a:prstGeom prst="bentConnector3">
            <a:avLst>
              <a:gd name="adj1" fmla="val 57155"/>
            </a:avLst>
          </a:prstGeom>
          <a:noFill/>
          <a:ln w="19050" cap="flat" cmpd="sng">
            <a:solidFill>
              <a:schemeClr val="lt1"/>
            </a:solidFill>
            <a:prstDash val="solid"/>
            <a:round/>
            <a:headEnd type="none" w="med" len="med"/>
            <a:tailEnd type="stealth" w="med" len="med"/>
          </a:ln>
        </p:spPr>
      </p:cxnSp>
      <p:cxnSp>
        <p:nvCxnSpPr>
          <p:cNvPr id="199" name="Google Shape;199;p29"/>
          <p:cNvCxnSpPr>
            <a:stCxn id="189" idx="2"/>
            <a:endCxn id="183" idx="1"/>
          </p:cNvCxnSpPr>
          <p:nvPr/>
        </p:nvCxnSpPr>
        <p:spPr>
          <a:xfrm rot="-5400000" flipH="1">
            <a:off x="5740450" y="2342888"/>
            <a:ext cx="455100" cy="888900"/>
          </a:xfrm>
          <a:prstGeom prst="bentConnector2">
            <a:avLst/>
          </a:prstGeom>
          <a:noFill/>
          <a:ln w="19050" cap="flat" cmpd="sng">
            <a:solidFill>
              <a:schemeClr val="lt1"/>
            </a:solidFill>
            <a:prstDash val="solid"/>
            <a:round/>
            <a:headEnd type="none" w="med" len="med"/>
            <a:tailEnd type="stealth" w="med" len="med"/>
          </a:ln>
        </p:spPr>
      </p:cxnSp>
      <p:sp>
        <p:nvSpPr>
          <p:cNvPr id="200" name="Google Shape;200;p29"/>
          <p:cNvSpPr txBox="1"/>
          <p:nvPr/>
        </p:nvSpPr>
        <p:spPr>
          <a:xfrm>
            <a:off x="5523550" y="2550350"/>
            <a:ext cx="403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no</a:t>
            </a:r>
            <a:endParaRPr>
              <a:solidFill>
                <a:schemeClr val="lt1"/>
              </a:solidFill>
            </a:endParaRPr>
          </a:p>
        </p:txBody>
      </p:sp>
      <p:cxnSp>
        <p:nvCxnSpPr>
          <p:cNvPr id="201" name="Google Shape;201;p29"/>
          <p:cNvCxnSpPr>
            <a:stCxn id="183" idx="0"/>
            <a:endCxn id="180" idx="2"/>
          </p:cNvCxnSpPr>
          <p:nvPr/>
        </p:nvCxnSpPr>
        <p:spPr>
          <a:xfrm rot="-5400000">
            <a:off x="7135500" y="1795650"/>
            <a:ext cx="810900" cy="567900"/>
          </a:xfrm>
          <a:prstGeom prst="bentConnector3">
            <a:avLst>
              <a:gd name="adj1" fmla="val 49994"/>
            </a:avLst>
          </a:prstGeom>
          <a:noFill/>
          <a:ln w="19050" cap="flat" cmpd="sng">
            <a:solidFill>
              <a:schemeClr val="lt1"/>
            </a:solidFill>
            <a:prstDash val="solid"/>
            <a:round/>
            <a:headEnd type="none" w="med" len="med"/>
            <a:tailEnd type="stealth" w="med" len="med"/>
          </a:ln>
        </p:spPr>
      </p:cxnSp>
      <p:cxnSp>
        <p:nvCxnSpPr>
          <p:cNvPr id="202" name="Google Shape;202;p29"/>
          <p:cNvCxnSpPr>
            <a:stCxn id="183" idx="2"/>
            <a:endCxn id="181" idx="3"/>
          </p:cNvCxnSpPr>
          <p:nvPr/>
        </p:nvCxnSpPr>
        <p:spPr>
          <a:xfrm rot="5400000">
            <a:off x="5971650" y="2976600"/>
            <a:ext cx="717300" cy="1853400"/>
          </a:xfrm>
          <a:prstGeom prst="bentConnector2">
            <a:avLst/>
          </a:prstGeom>
          <a:noFill/>
          <a:ln w="19050" cap="flat" cmpd="sng">
            <a:solidFill>
              <a:schemeClr val="lt1"/>
            </a:solidFill>
            <a:prstDash val="solid"/>
            <a:round/>
            <a:headEnd type="none" w="med" len="med"/>
            <a:tailEnd type="stealth" w="med" len="med"/>
          </a:ln>
        </p:spPr>
      </p:cxnSp>
      <p:sp>
        <p:nvSpPr>
          <p:cNvPr id="203" name="Google Shape;203;p29"/>
          <p:cNvSpPr txBox="1"/>
          <p:nvPr/>
        </p:nvSpPr>
        <p:spPr>
          <a:xfrm>
            <a:off x="6106500" y="3861800"/>
            <a:ext cx="1150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VBA or N/A</a:t>
            </a:r>
            <a:endParaRPr>
              <a:solidFill>
                <a:schemeClr val="lt1"/>
              </a:solidFill>
            </a:endParaRPr>
          </a:p>
        </p:txBody>
      </p:sp>
      <p:sp>
        <p:nvSpPr>
          <p:cNvPr id="204" name="Google Shape;204;p29"/>
          <p:cNvSpPr txBox="1"/>
          <p:nvPr/>
        </p:nvSpPr>
        <p:spPr>
          <a:xfrm>
            <a:off x="7257000" y="2084850"/>
            <a:ext cx="1689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JavaScript or N/A</a:t>
            </a:r>
            <a:endParaRPr>
              <a:solidFill>
                <a:schemeClr val="lt1"/>
              </a:solidFill>
            </a:endParaRPr>
          </a:p>
        </p:txBody>
      </p:sp>
      <p:sp>
        <p:nvSpPr>
          <p:cNvPr id="205" name="Google Shape;205;p29"/>
          <p:cNvSpPr txBox="1"/>
          <p:nvPr/>
        </p:nvSpPr>
        <p:spPr>
          <a:xfrm>
            <a:off x="2859150" y="152400"/>
            <a:ext cx="30276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chemeClr val="lt1"/>
                </a:solidFill>
                <a:latin typeface="Times New Roman"/>
                <a:ea typeface="Times New Roman"/>
                <a:cs typeface="Times New Roman"/>
                <a:sym typeface="Times New Roman"/>
              </a:rPr>
              <a:t>Excel or Sheets?</a:t>
            </a:r>
            <a:endParaRPr sz="2700" b="1">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use spreadsheets for data wrangling</a:t>
            </a:r>
            <a:endParaRPr/>
          </a:p>
        </p:txBody>
      </p:sp>
      <p:sp>
        <p:nvSpPr>
          <p:cNvPr id="211" name="Google Shape;21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12" name="Google Shape;212;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Many users have existing familiarity</a:t>
            </a:r>
            <a:endParaRPr/>
          </a:p>
          <a:p>
            <a:pPr marL="457200" lvl="0" indent="-381000" algn="l" rtl="0">
              <a:spcBef>
                <a:spcPts val="1000"/>
              </a:spcBef>
              <a:spcAft>
                <a:spcPts val="0"/>
              </a:spcAft>
              <a:buSzPts val="2400"/>
              <a:buChar char="●"/>
            </a:pPr>
            <a:r>
              <a:rPr lang="en"/>
              <a:t>Typically free to use</a:t>
            </a:r>
            <a:endParaRPr/>
          </a:p>
          <a:p>
            <a:pPr marL="457200" lvl="0" indent="-381000" algn="l" rtl="0">
              <a:spcBef>
                <a:spcPts val="1000"/>
              </a:spcBef>
              <a:spcAft>
                <a:spcPts val="0"/>
              </a:spcAft>
              <a:buSzPts val="2400"/>
              <a:buChar char="●"/>
            </a:pPr>
            <a:r>
              <a:rPr lang="en"/>
              <a:t>Easy to customize</a:t>
            </a:r>
            <a:endParaRPr/>
          </a:p>
          <a:p>
            <a:pPr marL="457200" lvl="0" indent="-381000" algn="l" rtl="0">
              <a:spcBef>
                <a:spcPts val="1000"/>
              </a:spcBef>
              <a:spcAft>
                <a:spcPts val="1000"/>
              </a:spcAft>
              <a:buSzPts val="2400"/>
              <a:buChar char="●"/>
            </a:pPr>
            <a:r>
              <a:rPr lang="en"/>
              <a:t>Can work collaboratively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a:t>
            </a:r>
            <a:r>
              <a:rPr lang="en" u="sng"/>
              <a:t>not</a:t>
            </a:r>
            <a:r>
              <a:rPr lang="en"/>
              <a:t> use spreadsheets for data wrangling</a:t>
            </a:r>
            <a:endParaRPr/>
          </a:p>
        </p:txBody>
      </p:sp>
      <p:sp>
        <p:nvSpPr>
          <p:cNvPr id="218" name="Google Shape;21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19" name="Google Shape;21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Lack of ability to protect data integrity</a:t>
            </a:r>
            <a:endParaRPr/>
          </a:p>
          <a:p>
            <a:pPr marL="457200" lvl="0" indent="-381000" algn="l" rtl="0">
              <a:spcBef>
                <a:spcPts val="1000"/>
              </a:spcBef>
              <a:spcAft>
                <a:spcPts val="0"/>
              </a:spcAft>
              <a:buSzPts val="2400"/>
              <a:buChar char="●"/>
            </a:pPr>
            <a:r>
              <a:rPr lang="en"/>
              <a:t>Easy to make mistakes with big consequences</a:t>
            </a:r>
            <a:endParaRPr/>
          </a:p>
          <a:p>
            <a:pPr marL="457200" lvl="0" indent="-381000" algn="l" rtl="0">
              <a:spcBef>
                <a:spcPts val="1000"/>
              </a:spcBef>
              <a:spcAft>
                <a:spcPts val="0"/>
              </a:spcAft>
              <a:buSzPts val="2400"/>
              <a:buChar char="●"/>
            </a:pPr>
            <a:r>
              <a:rPr lang="en"/>
              <a:t>Performance is limited when working with large datasets</a:t>
            </a:r>
            <a:endParaRPr/>
          </a:p>
          <a:p>
            <a:pPr marL="457200" lvl="0" indent="-381000" algn="l" rtl="0">
              <a:spcBef>
                <a:spcPts val="1000"/>
              </a:spcBef>
              <a:spcAft>
                <a:spcPts val="1000"/>
              </a:spcAft>
              <a:buSzPts val="2400"/>
              <a:buChar char="●"/>
            </a:pPr>
            <a:r>
              <a:rPr lang="en"/>
              <a:t>Inability to track changes in detail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 2: Microsoft Excel and Google Sheets</a:t>
            </a:r>
            <a:endParaRPr/>
          </a:p>
        </p:txBody>
      </p:sp>
      <p:sp>
        <p:nvSpPr>
          <p:cNvPr id="68" name="Google Shape;68;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en" sz="2000"/>
              <a:t>Microsoft Excel vs. Google Sheets</a:t>
            </a:r>
            <a:endParaRPr sz="2000"/>
          </a:p>
          <a:p>
            <a:pPr marL="457200" lvl="0" indent="-355600" algn="l" rtl="0">
              <a:lnSpc>
                <a:spcPct val="100000"/>
              </a:lnSpc>
              <a:spcBef>
                <a:spcPts val="1000"/>
              </a:spcBef>
              <a:spcAft>
                <a:spcPts val="0"/>
              </a:spcAft>
              <a:buSzPts val="2000"/>
              <a:buChar char="●"/>
            </a:pPr>
            <a:r>
              <a:rPr lang="en" sz="2000"/>
              <a:t>Exploring data in spreadsheets</a:t>
            </a:r>
            <a:endParaRPr sz="2000"/>
          </a:p>
          <a:p>
            <a:pPr marL="457200" lvl="0" indent="-355600" algn="l" rtl="0">
              <a:lnSpc>
                <a:spcPct val="100000"/>
              </a:lnSpc>
              <a:spcBef>
                <a:spcPts val="1000"/>
              </a:spcBef>
              <a:spcAft>
                <a:spcPts val="0"/>
              </a:spcAft>
              <a:buSzPts val="2000"/>
              <a:buChar char="●"/>
            </a:pPr>
            <a:r>
              <a:rPr lang="en" sz="2000"/>
              <a:t>Data types and formats in spreadsheets</a:t>
            </a:r>
            <a:endParaRPr sz="2000"/>
          </a:p>
          <a:p>
            <a:pPr marL="457200" lvl="0" indent="-355600" algn="l" rtl="0">
              <a:lnSpc>
                <a:spcPct val="100000"/>
              </a:lnSpc>
              <a:spcBef>
                <a:spcPts val="1000"/>
              </a:spcBef>
              <a:spcAft>
                <a:spcPts val="0"/>
              </a:spcAft>
              <a:buSzPts val="2000"/>
              <a:buChar char="●"/>
            </a:pPr>
            <a:r>
              <a:rPr lang="en" sz="2000"/>
              <a:t>Bulk editing in spreadsheets</a:t>
            </a:r>
            <a:endParaRPr sz="2000"/>
          </a:p>
          <a:p>
            <a:pPr marL="457200" lvl="0" indent="-355600" algn="l" rtl="0">
              <a:lnSpc>
                <a:spcPct val="100000"/>
              </a:lnSpc>
              <a:spcBef>
                <a:spcPts val="1000"/>
              </a:spcBef>
              <a:spcAft>
                <a:spcPts val="0"/>
              </a:spcAft>
              <a:buSzPts val="2000"/>
              <a:buChar char="●"/>
            </a:pPr>
            <a:r>
              <a:rPr lang="en" sz="2000"/>
              <a:t>Functions in spreadsheets</a:t>
            </a:r>
            <a:endParaRPr sz="2000"/>
          </a:p>
          <a:p>
            <a:pPr marL="457200" lvl="0" indent="-355600" algn="l" rtl="0">
              <a:lnSpc>
                <a:spcPct val="100000"/>
              </a:lnSpc>
              <a:spcBef>
                <a:spcPts val="1000"/>
              </a:spcBef>
              <a:spcAft>
                <a:spcPts val="1000"/>
              </a:spcAft>
              <a:buSzPts val="2000"/>
              <a:buChar char="●"/>
            </a:pPr>
            <a:r>
              <a:rPr lang="en" sz="2000"/>
              <a:t>Comparing data in spreadsheets to another resource, e.g. a taxonomic authority hosted online</a:t>
            </a:r>
            <a:endParaRPr sz="2000"/>
          </a:p>
        </p:txBody>
      </p:sp>
      <p:sp>
        <p:nvSpPr>
          <p:cNvPr id="69" name="Google Shape;6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Exploring data in spreadsheets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explore our data?</a:t>
            </a:r>
            <a:endParaRPr/>
          </a:p>
        </p:txBody>
      </p:sp>
      <p:sp>
        <p:nvSpPr>
          <p:cNvPr id="230" name="Google Shape;230;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Exploration is the process by which we gain the familiarity necessary to assess our data wrangling needs. We see how well our data is currently meeting our expectations in regards to, e.g., accuracy, consistency, standardization, completeness, etc…</a:t>
            </a:r>
            <a:endParaRPr/>
          </a:p>
        </p:txBody>
      </p:sp>
      <p:sp>
        <p:nvSpPr>
          <p:cNvPr id="231" name="Google Shape;23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SzPts val="935"/>
              <a:buNone/>
            </a:pPr>
            <a:r>
              <a:rPr lang="en" sz="1400">
                <a:solidFill>
                  <a:schemeClr val="accent4"/>
                </a:solidFill>
              </a:rPr>
              <a:t>Image: https://www.merriam-webster.com/dictionary/facet</a:t>
            </a:r>
            <a:endParaRPr sz="1400">
              <a:solidFill>
                <a:schemeClr val="accent4"/>
              </a:solidFill>
            </a:endParaRPr>
          </a:p>
        </p:txBody>
      </p:sp>
      <p:sp>
        <p:nvSpPr>
          <p:cNvPr id="237" name="Google Shape;23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238" name="Google Shape;238;p34"/>
          <p:cNvPicPr preferRelativeResize="0"/>
          <p:nvPr/>
        </p:nvPicPr>
        <p:blipFill rotWithShape="1">
          <a:blip r:embed="rId3">
            <a:alphaModFix/>
          </a:blip>
          <a:srcRect l="1545"/>
          <a:stretch/>
        </p:blipFill>
        <p:spPr>
          <a:xfrm>
            <a:off x="311700" y="998422"/>
            <a:ext cx="8160752" cy="31466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Faceting</a:t>
            </a:r>
            <a:endParaRPr/>
          </a:p>
        </p:txBody>
      </p:sp>
      <p:sp>
        <p:nvSpPr>
          <p:cNvPr id="244" name="Google Shape;244;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accent3"/>
                </a:solidFill>
              </a:rPr>
              <a:t>23</a:t>
            </a:fld>
            <a:endParaRPr>
              <a:solidFill>
                <a:schemeClr val="accent3"/>
              </a:solidFill>
            </a:endParaRPr>
          </a:p>
        </p:txBody>
      </p:sp>
      <p:sp>
        <p:nvSpPr>
          <p:cNvPr id="245" name="Google Shape;245;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Groups data into definable objects, e.g. unique text values, numeric ranges, text string lengths.</a:t>
            </a:r>
            <a:endParaRPr/>
          </a:p>
          <a:p>
            <a:pPr marL="457200" lvl="0" indent="-381000" algn="l" rtl="0">
              <a:spcBef>
                <a:spcPts val="1000"/>
              </a:spcBef>
              <a:spcAft>
                <a:spcPts val="0"/>
              </a:spcAft>
              <a:buSzPts val="2400"/>
              <a:buChar char="●"/>
            </a:pPr>
            <a:r>
              <a:rPr lang="en"/>
              <a:t>Includes entirety of the data, within the scope you define.</a:t>
            </a:r>
            <a:endParaRPr/>
          </a:p>
          <a:p>
            <a:pPr marL="457200" lvl="0" indent="-381000" algn="l" rtl="0">
              <a:spcBef>
                <a:spcPts val="1000"/>
              </a:spcBef>
              <a:spcAft>
                <a:spcPts val="1000"/>
              </a:spcAft>
              <a:buSzPts val="2400"/>
              <a:buChar char="●"/>
            </a:pPr>
            <a:r>
              <a:rPr lang="en"/>
              <a:t>Can help you explore by seeing a big picture of your data, and enabling you to browse by “drilling down.”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Faceting</a:t>
            </a:r>
            <a:endParaRPr/>
          </a:p>
        </p:txBody>
      </p:sp>
      <p:sp>
        <p:nvSpPr>
          <p:cNvPr id="251" name="Google Shape;25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252" name="Google Shape;252;p36"/>
          <p:cNvPicPr preferRelativeResize="0"/>
          <p:nvPr/>
        </p:nvPicPr>
        <p:blipFill>
          <a:blip r:embed="rId3">
            <a:alphaModFix/>
          </a:blip>
          <a:stretch>
            <a:fillRect/>
          </a:stretch>
        </p:blipFill>
        <p:spPr>
          <a:xfrm>
            <a:off x="5925187" y="1129125"/>
            <a:ext cx="2892225" cy="2698050"/>
          </a:xfrm>
          <a:prstGeom prst="rect">
            <a:avLst/>
          </a:prstGeom>
          <a:noFill/>
          <a:ln w="19050" cap="flat" cmpd="sng">
            <a:solidFill>
              <a:schemeClr val="dk1"/>
            </a:solidFill>
            <a:prstDash val="solid"/>
            <a:round/>
            <a:headEnd type="none" w="sm" len="sm"/>
            <a:tailEnd type="none" w="sm" len="sm"/>
          </a:ln>
        </p:spPr>
      </p:pic>
      <p:pic>
        <p:nvPicPr>
          <p:cNvPr id="253" name="Google Shape;253;p36"/>
          <p:cNvPicPr preferRelativeResize="0"/>
          <p:nvPr/>
        </p:nvPicPr>
        <p:blipFill>
          <a:blip r:embed="rId4">
            <a:alphaModFix/>
          </a:blip>
          <a:stretch>
            <a:fillRect/>
          </a:stretch>
        </p:blipFill>
        <p:spPr>
          <a:xfrm>
            <a:off x="326595" y="1129125"/>
            <a:ext cx="4761941" cy="3422650"/>
          </a:xfrm>
          <a:prstGeom prst="rect">
            <a:avLst/>
          </a:prstGeom>
          <a:noFill/>
          <a:ln w="19050" cap="flat" cmpd="sng">
            <a:solidFill>
              <a:schemeClr val="dk1"/>
            </a:solidFill>
            <a:prstDash val="solid"/>
            <a:round/>
            <a:headEnd type="none" w="sm" len="sm"/>
            <a:tailEnd type="none" w="sm" len="sm"/>
          </a:ln>
        </p:spPr>
      </p:pic>
      <p:sp>
        <p:nvSpPr>
          <p:cNvPr id="254" name="Google Shape;254;p36"/>
          <p:cNvSpPr/>
          <p:nvPr/>
        </p:nvSpPr>
        <p:spPr>
          <a:xfrm>
            <a:off x="4315962" y="2338350"/>
            <a:ext cx="1584300" cy="309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6"/>
          <p:cNvSpPr/>
          <p:nvPr/>
        </p:nvSpPr>
        <p:spPr>
          <a:xfrm>
            <a:off x="3388425" y="1129125"/>
            <a:ext cx="897900" cy="3422700"/>
          </a:xfrm>
          <a:prstGeom prst="roundRect">
            <a:avLst>
              <a:gd name="adj" fmla="val 16667"/>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Demo:</a:t>
            </a:r>
            <a:endParaRPr/>
          </a:p>
          <a:p>
            <a:pPr marL="0" lvl="0" indent="0" algn="l" rtl="0">
              <a:spcBef>
                <a:spcPts val="0"/>
              </a:spcBef>
              <a:spcAft>
                <a:spcPts val="0"/>
              </a:spcAft>
              <a:buNone/>
            </a:pPr>
            <a:endParaRPr/>
          </a:p>
          <a:p>
            <a:pPr marL="0" lvl="0" indent="0" algn="l" rtl="0">
              <a:spcBef>
                <a:spcPts val="0"/>
              </a:spcBef>
              <a:spcAft>
                <a:spcPts val="0"/>
              </a:spcAft>
              <a:buNone/>
            </a:pPr>
            <a:r>
              <a:rPr lang="en"/>
              <a:t>Facet on the </a:t>
            </a:r>
            <a:r>
              <a:rPr lang="en" i="1"/>
              <a:t>recordedBy</a:t>
            </a:r>
            <a:r>
              <a:rPr lang="en"/>
              <a:t> column by looking at unique values.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400">
                <a:solidFill>
                  <a:schemeClr val="accent4"/>
                </a:solidFill>
              </a:rPr>
              <a:t>Image: https://www.merriam-webster.com/dictionary/filter</a:t>
            </a:r>
            <a:endParaRPr/>
          </a:p>
        </p:txBody>
      </p:sp>
      <p:sp>
        <p:nvSpPr>
          <p:cNvPr id="266" name="Google Shape;266;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grpSp>
        <p:nvGrpSpPr>
          <p:cNvPr id="267" name="Google Shape;267;p38"/>
          <p:cNvGrpSpPr/>
          <p:nvPr/>
        </p:nvGrpSpPr>
        <p:grpSpPr>
          <a:xfrm>
            <a:off x="80647" y="553083"/>
            <a:ext cx="7552835" cy="3761037"/>
            <a:chOff x="430250" y="403725"/>
            <a:chExt cx="6793951" cy="3204428"/>
          </a:xfrm>
        </p:grpSpPr>
        <p:pic>
          <p:nvPicPr>
            <p:cNvPr id="268" name="Google Shape;268;p38"/>
            <p:cNvPicPr preferRelativeResize="0"/>
            <p:nvPr/>
          </p:nvPicPr>
          <p:blipFill rotWithShape="1">
            <a:blip r:embed="rId3">
              <a:alphaModFix/>
            </a:blip>
            <a:srcRect b="57848"/>
            <a:stretch/>
          </p:blipFill>
          <p:spPr>
            <a:xfrm>
              <a:off x="430250" y="403725"/>
              <a:ext cx="6793951" cy="2168024"/>
            </a:xfrm>
            <a:prstGeom prst="rect">
              <a:avLst/>
            </a:prstGeom>
            <a:noFill/>
            <a:ln>
              <a:noFill/>
            </a:ln>
          </p:spPr>
        </p:pic>
        <p:pic>
          <p:nvPicPr>
            <p:cNvPr id="269" name="Google Shape;269;p38"/>
            <p:cNvPicPr preferRelativeResize="0"/>
            <p:nvPr/>
          </p:nvPicPr>
          <p:blipFill rotWithShape="1">
            <a:blip r:embed="rId3">
              <a:alphaModFix/>
            </a:blip>
            <a:srcRect t="79850"/>
            <a:stretch/>
          </p:blipFill>
          <p:spPr>
            <a:xfrm>
              <a:off x="430250" y="2571751"/>
              <a:ext cx="6793951" cy="1036401"/>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81000" algn="l" rtl="0">
              <a:spcBef>
                <a:spcPts val="0"/>
              </a:spcBef>
              <a:spcAft>
                <a:spcPts val="0"/>
              </a:spcAft>
              <a:buSzPts val="2400"/>
              <a:buChar char="●"/>
            </a:pPr>
            <a:r>
              <a:rPr lang="en"/>
              <a:t>Includes or excludes data based on scope you define.</a:t>
            </a:r>
            <a:endParaRPr/>
          </a:p>
          <a:p>
            <a:pPr marL="457200" lvl="0" indent="-381000" algn="l" rtl="0">
              <a:spcBef>
                <a:spcPts val="1000"/>
              </a:spcBef>
              <a:spcAft>
                <a:spcPts val="0"/>
              </a:spcAft>
              <a:buSzPts val="2400"/>
              <a:buChar char="●"/>
            </a:pPr>
            <a:r>
              <a:rPr lang="en"/>
              <a:t>Depends either on facets or on knowledge you possess, e.g. “the format for values in this column should be ___.”</a:t>
            </a:r>
            <a:endParaRPr/>
          </a:p>
          <a:p>
            <a:pPr marL="457200" lvl="0" indent="-381000" algn="l" rtl="0">
              <a:spcBef>
                <a:spcPts val="1000"/>
              </a:spcBef>
              <a:spcAft>
                <a:spcPts val="0"/>
              </a:spcAft>
              <a:buSzPts val="2400"/>
              <a:buChar char="●"/>
            </a:pPr>
            <a:r>
              <a:rPr lang="en"/>
              <a:t>Can help you explore by highlighting values at odds with your expectations.</a:t>
            </a:r>
            <a:endParaRPr/>
          </a:p>
          <a:p>
            <a:pPr marL="457200" lvl="0" indent="-381000" algn="l" rtl="0">
              <a:spcBef>
                <a:spcPts val="1000"/>
              </a:spcBef>
              <a:spcAft>
                <a:spcPts val="1000"/>
              </a:spcAft>
              <a:buSzPts val="2400"/>
              <a:buChar char="●"/>
            </a:pPr>
            <a:r>
              <a:rPr lang="en"/>
              <a:t>Filters are often mutually exclusive, which can inhibit exploration.</a:t>
            </a:r>
            <a:endParaRPr/>
          </a:p>
        </p:txBody>
      </p:sp>
      <p:sp>
        <p:nvSpPr>
          <p:cNvPr id="275" name="Google Shape;275;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276" name="Google Shape;27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Filtering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Filtering</a:t>
            </a:r>
            <a:endParaRPr/>
          </a:p>
        </p:txBody>
      </p:sp>
      <p:sp>
        <p:nvSpPr>
          <p:cNvPr id="282" name="Google Shape;282;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283" name="Google Shape;283;p40"/>
          <p:cNvPicPr preferRelativeResize="0"/>
          <p:nvPr/>
        </p:nvPicPr>
        <p:blipFill rotWithShape="1">
          <a:blip r:embed="rId3">
            <a:alphaModFix/>
          </a:blip>
          <a:srcRect r="2056"/>
          <a:stretch/>
        </p:blipFill>
        <p:spPr>
          <a:xfrm>
            <a:off x="403725" y="1150375"/>
            <a:ext cx="2903575" cy="3594925"/>
          </a:xfrm>
          <a:prstGeom prst="rect">
            <a:avLst/>
          </a:prstGeom>
          <a:noFill/>
          <a:ln w="19050" cap="flat" cmpd="sng">
            <a:solidFill>
              <a:schemeClr val="dk1"/>
            </a:solidFill>
            <a:prstDash val="solid"/>
            <a:round/>
            <a:headEnd type="none" w="sm" len="sm"/>
            <a:tailEnd type="none" w="sm" len="sm"/>
          </a:ln>
        </p:spPr>
      </p:pic>
      <p:pic>
        <p:nvPicPr>
          <p:cNvPr id="284" name="Google Shape;284;p40"/>
          <p:cNvPicPr preferRelativeResize="0"/>
          <p:nvPr/>
        </p:nvPicPr>
        <p:blipFill>
          <a:blip r:embed="rId4">
            <a:alphaModFix/>
          </a:blip>
          <a:stretch>
            <a:fillRect/>
          </a:stretch>
        </p:blipFill>
        <p:spPr>
          <a:xfrm>
            <a:off x="4571997" y="1150375"/>
            <a:ext cx="3071253" cy="3594925"/>
          </a:xfrm>
          <a:prstGeom prst="rect">
            <a:avLst/>
          </a:prstGeom>
          <a:noFill/>
          <a:ln w="19050" cap="flat" cmpd="sng">
            <a:solidFill>
              <a:schemeClr val="dk1"/>
            </a:solidFill>
            <a:prstDash val="solid"/>
            <a:round/>
            <a:headEnd type="none" w="sm" len="sm"/>
            <a:tailEnd type="none" w="sm" len="sm"/>
          </a:ln>
        </p:spPr>
      </p:pic>
      <p:sp>
        <p:nvSpPr>
          <p:cNvPr id="285" name="Google Shape;285;p40"/>
          <p:cNvSpPr txBox="1"/>
          <p:nvPr/>
        </p:nvSpPr>
        <p:spPr>
          <a:xfrm>
            <a:off x="3622100" y="2571750"/>
            <a:ext cx="6351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solidFill>
                  <a:schemeClr val="lt2"/>
                </a:solidFill>
              </a:rPr>
              <a:t>vs.</a:t>
            </a:r>
            <a:endParaRPr sz="2500" b="1">
              <a:solidFill>
                <a:schemeClr val="l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Filters vs. filter views in Google Sheets</a:t>
            </a:r>
            <a:endParaRPr/>
          </a:p>
        </p:txBody>
      </p:sp>
      <p:sp>
        <p:nvSpPr>
          <p:cNvPr id="291" name="Google Shape;291;p41"/>
          <p:cNvSpPr txBox="1">
            <a:spLocks noGrp="1"/>
          </p:cNvSpPr>
          <p:nvPr>
            <p:ph type="body" idx="1"/>
          </p:nvPr>
        </p:nvSpPr>
        <p:spPr>
          <a:xfrm>
            <a:off x="311700" y="1152475"/>
            <a:ext cx="4287600" cy="3416400"/>
          </a:xfrm>
          <a:prstGeom prst="rect">
            <a:avLst/>
          </a:prstGeom>
        </p:spPr>
        <p:txBody>
          <a:bodyPr spcFirstLastPara="1" wrap="square" lIns="91425" tIns="91425" rIns="91425" bIns="91425" anchor="t" anchorCtr="0">
            <a:normAutofit lnSpcReduction="20000"/>
          </a:bodyPr>
          <a:lstStyle/>
          <a:p>
            <a:pPr marL="457200" lvl="0" indent="-381000" algn="l" rtl="0">
              <a:spcBef>
                <a:spcPts val="0"/>
              </a:spcBef>
              <a:spcAft>
                <a:spcPts val="0"/>
              </a:spcAft>
              <a:buSzPts val="2400"/>
              <a:buChar char="●"/>
            </a:pPr>
            <a:r>
              <a:rPr lang="en"/>
              <a:t>Filters work as they do in Excel</a:t>
            </a:r>
            <a:endParaRPr/>
          </a:p>
          <a:p>
            <a:pPr marL="457200" lvl="0" indent="-381000" algn="l" rtl="0">
              <a:spcBef>
                <a:spcPts val="1000"/>
              </a:spcBef>
              <a:spcAft>
                <a:spcPts val="0"/>
              </a:spcAft>
              <a:buSzPts val="2400"/>
              <a:buChar char="●"/>
            </a:pPr>
            <a:r>
              <a:rPr lang="en"/>
              <a:t>Anyone else who has the same Sheet open will see the filters you apply</a:t>
            </a:r>
            <a:endParaRPr/>
          </a:p>
          <a:p>
            <a:pPr marL="457200" lvl="0" indent="-381000" algn="l" rtl="0">
              <a:spcBef>
                <a:spcPts val="1000"/>
              </a:spcBef>
              <a:spcAft>
                <a:spcPts val="1000"/>
              </a:spcAft>
              <a:buSzPts val="2400"/>
              <a:buChar char="●"/>
            </a:pPr>
            <a:r>
              <a:rPr lang="en"/>
              <a:t>Filter views only affect how one user sees the Sheet and can be saved for later</a:t>
            </a:r>
            <a:endParaRPr/>
          </a:p>
        </p:txBody>
      </p:sp>
      <p:sp>
        <p:nvSpPr>
          <p:cNvPr id="292" name="Google Shape;29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293" name="Google Shape;293;p41"/>
          <p:cNvPicPr preferRelativeResize="0"/>
          <p:nvPr/>
        </p:nvPicPr>
        <p:blipFill>
          <a:blip r:embed="rId3">
            <a:alphaModFix/>
          </a:blip>
          <a:stretch>
            <a:fillRect/>
          </a:stretch>
        </p:blipFill>
        <p:spPr>
          <a:xfrm>
            <a:off x="4599367" y="1152475"/>
            <a:ext cx="3873084" cy="2091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 1: Review</a:t>
            </a:r>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Major takeaways from the group…</a:t>
            </a:r>
            <a:endParaRPr/>
          </a:p>
          <a:p>
            <a:pPr marL="457200" lvl="0" indent="-381000" algn="l" rtl="0">
              <a:spcBef>
                <a:spcPts val="1000"/>
              </a:spcBef>
              <a:spcAft>
                <a:spcPts val="0"/>
              </a:spcAft>
              <a:buSzPts val="2400"/>
              <a:buChar char="●"/>
            </a:pPr>
            <a:r>
              <a:rPr lang="en"/>
              <a:t>We can make data wrangling more manageable by breaking it into needs and tasks.</a:t>
            </a:r>
            <a:endParaRPr/>
          </a:p>
          <a:p>
            <a:pPr marL="457200" lvl="0" indent="-381000" algn="l" rtl="0">
              <a:spcBef>
                <a:spcPts val="1000"/>
              </a:spcBef>
              <a:spcAft>
                <a:spcPts val="0"/>
              </a:spcAft>
              <a:buSzPts val="2400"/>
              <a:buChar char="●"/>
            </a:pPr>
            <a:r>
              <a:rPr lang="en"/>
              <a:t>Data wrangling is iterative.</a:t>
            </a:r>
            <a:endParaRPr/>
          </a:p>
          <a:p>
            <a:pPr marL="457200" lvl="0" indent="-381000" algn="l" rtl="0">
              <a:spcBef>
                <a:spcPts val="1000"/>
              </a:spcBef>
              <a:spcAft>
                <a:spcPts val="1000"/>
              </a:spcAft>
              <a:buSzPts val="2400"/>
              <a:buChar char="●"/>
            </a:pPr>
            <a:r>
              <a:rPr lang="en"/>
              <a:t>It’s okay to not be “finished” with your data before sharing.</a:t>
            </a:r>
            <a:endParaRPr/>
          </a:p>
        </p:txBody>
      </p:sp>
      <p:sp>
        <p:nvSpPr>
          <p:cNvPr id="76" name="Google Shape;7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Pivot table</a:t>
            </a:r>
            <a:endParaRPr/>
          </a:p>
        </p:txBody>
      </p:sp>
      <p:sp>
        <p:nvSpPr>
          <p:cNvPr id="299" name="Google Shape;299;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A table of grouped values that aggregates the individual items of a more extensive table within one or more discrete categories.</a:t>
            </a:r>
            <a:endParaRPr/>
          </a:p>
          <a:p>
            <a:pPr marL="457200" lvl="0" indent="-381000" algn="l" rtl="0">
              <a:spcBef>
                <a:spcPts val="1000"/>
              </a:spcBef>
              <a:spcAft>
                <a:spcPts val="0"/>
              </a:spcAft>
              <a:buSzPts val="2400"/>
              <a:buChar char="●"/>
            </a:pPr>
            <a:r>
              <a:rPr lang="en"/>
              <a:t>Used to summarize data, typically with numerical calculations like sums, averages, or other statistics.</a:t>
            </a:r>
            <a:endParaRPr/>
          </a:p>
          <a:p>
            <a:pPr marL="457200" lvl="0" indent="-381000" algn="l" rtl="0">
              <a:spcBef>
                <a:spcPts val="1000"/>
              </a:spcBef>
              <a:spcAft>
                <a:spcPts val="1000"/>
              </a:spcAft>
              <a:buSzPts val="2400"/>
              <a:buChar char="●"/>
            </a:pPr>
            <a:r>
              <a:rPr lang="en"/>
              <a:t>An example of how faceting and filtering can be implemented.</a:t>
            </a:r>
            <a:endParaRPr/>
          </a:p>
        </p:txBody>
      </p:sp>
      <p:sp>
        <p:nvSpPr>
          <p:cNvPr id="300" name="Google Shape;30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Pivot table</a:t>
            </a:r>
            <a:endParaRPr/>
          </a:p>
        </p:txBody>
      </p:sp>
      <p:sp>
        <p:nvSpPr>
          <p:cNvPr id="306" name="Google Shape;306;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pic>
        <p:nvPicPr>
          <p:cNvPr id="307" name="Google Shape;307;p43"/>
          <p:cNvPicPr preferRelativeResize="0"/>
          <p:nvPr/>
        </p:nvPicPr>
        <p:blipFill>
          <a:blip r:embed="rId3">
            <a:alphaModFix/>
          </a:blip>
          <a:stretch>
            <a:fillRect/>
          </a:stretch>
        </p:blipFill>
        <p:spPr>
          <a:xfrm>
            <a:off x="311700" y="1117175"/>
            <a:ext cx="3736725" cy="369092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4"/>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Demo:</a:t>
            </a:r>
            <a:endParaRPr/>
          </a:p>
          <a:p>
            <a:pPr marL="0" lvl="0" indent="0" algn="l" rtl="0">
              <a:spcBef>
                <a:spcPts val="0"/>
              </a:spcBef>
              <a:spcAft>
                <a:spcPts val="0"/>
              </a:spcAft>
              <a:buNone/>
            </a:pPr>
            <a:endParaRPr/>
          </a:p>
          <a:p>
            <a:pPr marL="0" lvl="0" indent="0" algn="l" rtl="0">
              <a:spcBef>
                <a:spcPts val="0"/>
              </a:spcBef>
              <a:spcAft>
                <a:spcPts val="0"/>
              </a:spcAft>
              <a:buNone/>
            </a:pPr>
            <a:r>
              <a:rPr lang="en"/>
              <a:t>Facet and filter on higher geography by using a pivot table.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5"/>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Data types and formats in spreadsheets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types: Boolean</a:t>
            </a:r>
            <a:endParaRPr/>
          </a:p>
        </p:txBody>
      </p:sp>
      <p:sp>
        <p:nvSpPr>
          <p:cNvPr id="323" name="Google Shape;323;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Also known as a logical data type</a:t>
            </a:r>
            <a:endParaRPr/>
          </a:p>
          <a:p>
            <a:pPr marL="457200" lvl="0" indent="-381000" algn="l" rtl="0">
              <a:spcBef>
                <a:spcPts val="1000"/>
              </a:spcBef>
              <a:spcAft>
                <a:spcPts val="0"/>
              </a:spcAft>
              <a:buSzPts val="2400"/>
              <a:buChar char="●"/>
            </a:pPr>
            <a:r>
              <a:rPr lang="en"/>
              <a:t>TRUE or FALSE values only</a:t>
            </a:r>
            <a:endParaRPr/>
          </a:p>
          <a:p>
            <a:pPr marL="457200" lvl="0" indent="-381000" algn="l" rtl="0">
              <a:spcBef>
                <a:spcPts val="1000"/>
              </a:spcBef>
              <a:spcAft>
                <a:spcPts val="1000"/>
              </a:spcAft>
              <a:buSzPts val="2400"/>
              <a:buChar char="●"/>
            </a:pPr>
            <a:r>
              <a:rPr lang="en"/>
              <a:t>Frequently used with formulas</a:t>
            </a:r>
            <a:endParaRPr/>
          </a:p>
        </p:txBody>
      </p:sp>
      <p:sp>
        <p:nvSpPr>
          <p:cNvPr id="324" name="Google Shape;324;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types: Numbers</a:t>
            </a:r>
            <a:endParaRPr/>
          </a:p>
        </p:txBody>
      </p:sp>
      <p:sp>
        <p:nvSpPr>
          <p:cNvPr id="330" name="Google Shape;330;p47"/>
          <p:cNvSpPr txBox="1">
            <a:spLocks noGrp="1"/>
          </p:cNvSpPr>
          <p:nvPr>
            <p:ph type="body" idx="1"/>
          </p:nvPr>
        </p:nvSpPr>
        <p:spPr>
          <a:xfrm>
            <a:off x="311700" y="1152475"/>
            <a:ext cx="8520600" cy="3510900"/>
          </a:xfrm>
          <a:prstGeom prst="rect">
            <a:avLst/>
          </a:prstGeom>
        </p:spPr>
        <p:txBody>
          <a:bodyPr spcFirstLastPara="1" wrap="square" lIns="91425" tIns="91425" rIns="91425" bIns="91425" anchor="t" anchorCtr="0">
            <a:normAutofit lnSpcReduction="20000"/>
          </a:bodyPr>
          <a:lstStyle/>
          <a:p>
            <a:pPr marL="457200" lvl="0" indent="-381000" algn="l" rtl="0">
              <a:spcBef>
                <a:spcPts val="0"/>
              </a:spcBef>
              <a:spcAft>
                <a:spcPts val="0"/>
              </a:spcAft>
              <a:buSzPts val="2400"/>
              <a:buChar char="●"/>
            </a:pPr>
            <a:r>
              <a:rPr lang="en"/>
              <a:t>Integers (whole numbers), e.g. “9,500” or “-15”</a:t>
            </a:r>
            <a:endParaRPr/>
          </a:p>
          <a:p>
            <a:pPr marL="457200" lvl="0" indent="-381000" algn="l" rtl="0">
              <a:spcBef>
                <a:spcPts val="1000"/>
              </a:spcBef>
              <a:spcAft>
                <a:spcPts val="0"/>
              </a:spcAft>
              <a:buSzPts val="2400"/>
              <a:buChar char="●"/>
            </a:pPr>
            <a:r>
              <a:rPr lang="en"/>
              <a:t>Decimal numbers, e.g. “7.08” or “-7.08”</a:t>
            </a:r>
            <a:endParaRPr/>
          </a:p>
          <a:p>
            <a:pPr marL="914400" lvl="1" indent="-355600" algn="l" rtl="0">
              <a:spcBef>
                <a:spcPts val="1000"/>
              </a:spcBef>
              <a:spcAft>
                <a:spcPts val="0"/>
              </a:spcAft>
              <a:buSzPts val="2000"/>
              <a:buChar char="○"/>
            </a:pPr>
            <a:r>
              <a:rPr lang="en"/>
              <a:t>number of significant digits is limited to 15 decimal digits</a:t>
            </a:r>
            <a:endParaRPr/>
          </a:p>
          <a:p>
            <a:pPr marL="914400" lvl="1" indent="-355600" algn="l" rtl="0">
              <a:spcBef>
                <a:spcPts val="1000"/>
              </a:spcBef>
              <a:spcAft>
                <a:spcPts val="0"/>
              </a:spcAft>
              <a:buSzPts val="2000"/>
              <a:buChar char="○"/>
            </a:pPr>
            <a:r>
              <a:rPr lang="en"/>
              <a:t>Excel displays numbers with &gt;12 digits in scientific notation</a:t>
            </a:r>
            <a:endParaRPr/>
          </a:p>
          <a:p>
            <a:pPr marL="457200" lvl="0" indent="-381000" algn="l" rtl="0">
              <a:spcBef>
                <a:spcPts val="1000"/>
              </a:spcBef>
              <a:spcAft>
                <a:spcPts val="0"/>
              </a:spcAft>
              <a:buSzPts val="2400"/>
              <a:buChar char="●"/>
            </a:pPr>
            <a:r>
              <a:rPr lang="en"/>
              <a:t>Decimal numbers representing currency, e.g. “$7.08”</a:t>
            </a:r>
            <a:endParaRPr/>
          </a:p>
          <a:p>
            <a:pPr marL="457200" lvl="0" indent="-381000" algn="l" rtl="0">
              <a:spcBef>
                <a:spcPts val="1000"/>
              </a:spcBef>
              <a:spcAft>
                <a:spcPts val="1000"/>
              </a:spcAft>
              <a:buSzPts val="2400"/>
              <a:buChar char="●"/>
            </a:pPr>
            <a:r>
              <a:rPr lang="en"/>
              <a:t>Numbers formatted by software in one way can be displayed to users in a variety of ways, e.g. “7.08” vs. “708%”</a:t>
            </a:r>
            <a:endParaRPr/>
          </a:p>
        </p:txBody>
      </p:sp>
      <p:sp>
        <p:nvSpPr>
          <p:cNvPr id="331" name="Google Shape;331;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types: Dates &amp; times</a:t>
            </a:r>
            <a:endParaRPr/>
          </a:p>
        </p:txBody>
      </p:sp>
      <p:sp>
        <p:nvSpPr>
          <p:cNvPr id="337" name="Google Shape;337;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Dates and times are displayed in an accepted date-time representation, e.g. YYYY-MM-DD or M/D/YYYY.</a:t>
            </a:r>
            <a:endParaRPr/>
          </a:p>
          <a:p>
            <a:pPr marL="457200" lvl="0" indent="-381000" algn="l" rtl="0">
              <a:spcBef>
                <a:spcPts val="0"/>
              </a:spcBef>
              <a:spcAft>
                <a:spcPts val="0"/>
              </a:spcAft>
              <a:buSzPts val="2400"/>
              <a:buChar char="●"/>
            </a:pPr>
            <a:r>
              <a:rPr lang="en"/>
              <a:t>Actually stored as numbers, then formatted to display.</a:t>
            </a:r>
            <a:endParaRPr/>
          </a:p>
          <a:p>
            <a:pPr marL="914400" lvl="1" indent="-355600" algn="l" rtl="0">
              <a:spcBef>
                <a:spcPts val="0"/>
              </a:spcBef>
              <a:spcAft>
                <a:spcPts val="0"/>
              </a:spcAft>
              <a:buSzPts val="2000"/>
              <a:buChar char="○"/>
            </a:pPr>
            <a:r>
              <a:rPr lang="en"/>
              <a:t>Each day is represented by a whole number</a:t>
            </a:r>
            <a:endParaRPr/>
          </a:p>
          <a:p>
            <a:pPr marL="914400" lvl="1" indent="-355600" algn="l" rtl="0">
              <a:spcBef>
                <a:spcPts val="0"/>
              </a:spcBef>
              <a:spcAft>
                <a:spcPts val="0"/>
              </a:spcAft>
              <a:buSzPts val="2000"/>
              <a:buChar char="○"/>
            </a:pPr>
            <a:r>
              <a:rPr lang="en"/>
              <a:t>Valid dates are all dates after January 1, 1900</a:t>
            </a:r>
            <a:endParaRPr/>
          </a:p>
          <a:p>
            <a:pPr marL="914400" lvl="1" indent="-355600" algn="l" rtl="0">
              <a:spcBef>
                <a:spcPts val="0"/>
              </a:spcBef>
              <a:spcAft>
                <a:spcPts val="0"/>
              </a:spcAft>
              <a:buSzPts val="2000"/>
              <a:buChar char="○"/>
            </a:pPr>
            <a:r>
              <a:rPr lang="en"/>
              <a:t>Default date format for US dates is M/D/YYYY, e.g. “8/4/2022”</a:t>
            </a:r>
            <a:endParaRPr/>
          </a:p>
          <a:p>
            <a:pPr marL="457200" lvl="0" indent="-381000" algn="l" rtl="0">
              <a:spcBef>
                <a:spcPts val="0"/>
              </a:spcBef>
              <a:spcAft>
                <a:spcPts val="0"/>
              </a:spcAft>
              <a:buSzPts val="2400"/>
              <a:buChar char="●"/>
            </a:pPr>
            <a:r>
              <a:rPr lang="en"/>
              <a:t>For example, the date “2022-08-04” is stored as “44777.”</a:t>
            </a:r>
            <a:endParaRPr/>
          </a:p>
        </p:txBody>
      </p:sp>
      <p:sp>
        <p:nvSpPr>
          <p:cNvPr id="338" name="Google Shape;338;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types: General</a:t>
            </a:r>
            <a:endParaRPr/>
          </a:p>
        </p:txBody>
      </p:sp>
      <p:sp>
        <p:nvSpPr>
          <p:cNvPr id="344" name="Google Shape;344;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Used for numeric data and intended to be helpful.</a:t>
            </a:r>
            <a:endParaRPr/>
          </a:p>
          <a:p>
            <a:pPr marL="457200" lvl="0" indent="-381000" algn="l" rtl="0">
              <a:spcBef>
                <a:spcPts val="1000"/>
              </a:spcBef>
              <a:spcAft>
                <a:spcPts val="0"/>
              </a:spcAft>
              <a:buSzPts val="2400"/>
              <a:buChar char="●"/>
            </a:pPr>
            <a:r>
              <a:rPr lang="en" u="sng"/>
              <a:t>Not</a:t>
            </a:r>
            <a:r>
              <a:rPr lang="en"/>
              <a:t> helpful! Because it will make interpretation decisions for you, especially when a date-like structure is recognized.</a:t>
            </a:r>
            <a:endParaRPr/>
          </a:p>
          <a:p>
            <a:pPr marL="914400" lvl="1" indent="-355600" algn="l" rtl="0">
              <a:spcBef>
                <a:spcPts val="1000"/>
              </a:spcBef>
              <a:spcAft>
                <a:spcPts val="1000"/>
              </a:spcAft>
              <a:buSzPts val="2000"/>
              <a:buChar char="○"/>
            </a:pPr>
            <a:r>
              <a:rPr lang="en"/>
              <a:t>E.g. Excel’s general data type would turn “1/4" into the date “4-Jan”</a:t>
            </a:r>
            <a:endParaRPr/>
          </a:p>
        </p:txBody>
      </p:sp>
      <p:sp>
        <p:nvSpPr>
          <p:cNvPr id="345" name="Google Shape;345;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0"/>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Demo:</a:t>
            </a:r>
            <a:endParaRPr/>
          </a:p>
          <a:p>
            <a:pPr marL="0" lvl="0" indent="0" algn="l" rtl="0">
              <a:spcBef>
                <a:spcPts val="0"/>
              </a:spcBef>
              <a:spcAft>
                <a:spcPts val="0"/>
              </a:spcAft>
              <a:buNone/>
            </a:pPr>
            <a:endParaRPr/>
          </a:p>
          <a:p>
            <a:pPr marL="0" lvl="0" indent="0" algn="l" rtl="0">
              <a:spcBef>
                <a:spcPts val="0"/>
              </a:spcBef>
              <a:spcAft>
                <a:spcPts val="0"/>
              </a:spcAft>
              <a:buNone/>
            </a:pPr>
            <a:r>
              <a:rPr lang="en"/>
              <a:t>What is Excel doing with my dates?!?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types: Text</a:t>
            </a:r>
            <a:endParaRPr/>
          </a:p>
        </p:txBody>
      </p:sp>
      <p:sp>
        <p:nvSpPr>
          <p:cNvPr id="356" name="Google Shape;356;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A Unicode character data string</a:t>
            </a:r>
            <a:endParaRPr/>
          </a:p>
          <a:p>
            <a:pPr marL="457200" lvl="0" indent="-381000" algn="l" rtl="0">
              <a:spcBef>
                <a:spcPts val="1000"/>
              </a:spcBef>
              <a:spcAft>
                <a:spcPts val="0"/>
              </a:spcAft>
              <a:buSzPts val="2400"/>
              <a:buChar char="●"/>
            </a:pPr>
            <a:r>
              <a:rPr lang="en"/>
              <a:t>Can be strings, </a:t>
            </a:r>
            <a:r>
              <a:rPr lang="en" u="sng"/>
              <a:t>numbers</a:t>
            </a:r>
            <a:r>
              <a:rPr lang="en"/>
              <a:t> or </a:t>
            </a:r>
            <a:r>
              <a:rPr lang="en" u="sng"/>
              <a:t>dates</a:t>
            </a:r>
            <a:r>
              <a:rPr lang="en"/>
              <a:t> represented in a text format.</a:t>
            </a:r>
            <a:endParaRPr/>
          </a:p>
          <a:p>
            <a:pPr marL="914400" lvl="1" indent="-355600" algn="l" rtl="0">
              <a:spcBef>
                <a:spcPts val="1000"/>
              </a:spcBef>
              <a:spcAft>
                <a:spcPts val="1000"/>
              </a:spcAft>
              <a:buSzPts val="2000"/>
              <a:buChar char="○"/>
            </a:pPr>
            <a:r>
              <a:rPr lang="en"/>
              <a:t>Numeric and date values stored as text data will be left-aligned instead of right-aligned in a cell</a:t>
            </a:r>
            <a:endParaRPr/>
          </a:p>
        </p:txBody>
      </p:sp>
      <p:sp>
        <p:nvSpPr>
          <p:cNvPr id="357" name="Google Shape;357;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 1: Homework</a:t>
            </a:r>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Draft a data wrangling “to do” list for your current collection priorities. Share this “to do” list with your colleagues in Slack.</a:t>
            </a:r>
            <a:endParaRPr/>
          </a:p>
        </p:txBody>
      </p:sp>
      <p:sp>
        <p:nvSpPr>
          <p:cNvPr id="83" name="Google Shape;8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(file) formats: Delimited text</a:t>
            </a:r>
            <a:endParaRPr/>
          </a:p>
        </p:txBody>
      </p:sp>
      <p:sp>
        <p:nvSpPr>
          <p:cNvPr id="363" name="Google Shape;363;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accent3"/>
                </a:solidFill>
              </a:rPr>
              <a:t>40</a:t>
            </a:fld>
            <a:endParaRPr>
              <a:solidFill>
                <a:schemeClr val="accent3"/>
              </a:solidFill>
            </a:endParaRPr>
          </a:p>
        </p:txBody>
      </p:sp>
      <p:sp>
        <p:nvSpPr>
          <p:cNvPr id="364" name="Google Shape;364;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379730" algn="l" rtl="0">
              <a:spcBef>
                <a:spcPts val="0"/>
              </a:spcBef>
              <a:spcAft>
                <a:spcPts val="0"/>
              </a:spcAft>
              <a:buSzPct val="100000"/>
              <a:buChar char="●"/>
            </a:pPr>
            <a:r>
              <a:rPr lang="en" sz="2800"/>
              <a:t>Comma Separated Value (CSV, .csv)</a:t>
            </a:r>
            <a:endParaRPr sz="2800"/>
          </a:p>
          <a:p>
            <a:pPr marL="2743200" lvl="0" indent="0" algn="l" rtl="0">
              <a:spcBef>
                <a:spcPts val="1000"/>
              </a:spcBef>
              <a:spcAft>
                <a:spcPts val="0"/>
              </a:spcAft>
              <a:buNone/>
            </a:pPr>
            <a:r>
              <a:rPr lang="en" sz="1800">
                <a:solidFill>
                  <a:schemeClr val="accent4"/>
                </a:solidFill>
              </a:rPr>
              <a:t>"Date","Pupil","Grade"</a:t>
            </a:r>
            <a:endParaRPr sz="1800">
              <a:solidFill>
                <a:schemeClr val="accent4"/>
              </a:solidFill>
            </a:endParaRPr>
          </a:p>
          <a:p>
            <a:pPr marL="2743200" lvl="0" indent="0" algn="l" rtl="0">
              <a:spcBef>
                <a:spcPts val="0"/>
              </a:spcBef>
              <a:spcAft>
                <a:spcPts val="0"/>
              </a:spcAft>
              <a:buNone/>
            </a:pPr>
            <a:r>
              <a:rPr lang="en" sz="1800">
                <a:solidFill>
                  <a:schemeClr val="accent4"/>
                </a:solidFill>
              </a:rPr>
              <a:t>"25 May","Bloggs, Fred","C"</a:t>
            </a:r>
            <a:endParaRPr sz="1800">
              <a:solidFill>
                <a:schemeClr val="accent4"/>
              </a:solidFill>
            </a:endParaRPr>
          </a:p>
          <a:p>
            <a:pPr marL="2743200" lvl="0" indent="0" algn="l" rtl="0">
              <a:spcBef>
                <a:spcPts val="0"/>
              </a:spcBef>
              <a:spcAft>
                <a:spcPts val="0"/>
              </a:spcAft>
              <a:buNone/>
            </a:pPr>
            <a:r>
              <a:rPr lang="en" sz="1800">
                <a:solidFill>
                  <a:schemeClr val="accent4"/>
                </a:solidFill>
              </a:rPr>
              <a:t>"25 May","Doe, Jane","B"</a:t>
            </a:r>
            <a:endParaRPr sz="1800">
              <a:solidFill>
                <a:schemeClr val="accent4"/>
              </a:solidFill>
            </a:endParaRPr>
          </a:p>
          <a:p>
            <a:pPr marL="2743200" lvl="0" indent="0" algn="l" rtl="0">
              <a:spcBef>
                <a:spcPts val="0"/>
              </a:spcBef>
              <a:spcAft>
                <a:spcPts val="0"/>
              </a:spcAft>
              <a:buNone/>
            </a:pPr>
            <a:r>
              <a:rPr lang="en" sz="1800">
                <a:solidFill>
                  <a:schemeClr val="accent4"/>
                </a:solidFill>
              </a:rPr>
              <a:t>"15 July","Bloggs, Fred","A"</a:t>
            </a:r>
            <a:endParaRPr sz="1800">
              <a:solidFill>
                <a:schemeClr val="accent4"/>
              </a:solidFill>
            </a:endParaRPr>
          </a:p>
          <a:p>
            <a:pPr marL="2743200" lvl="0" indent="0" algn="l" rtl="0">
              <a:spcBef>
                <a:spcPts val="0"/>
              </a:spcBef>
              <a:spcAft>
                <a:spcPts val="0"/>
              </a:spcAft>
              <a:buNone/>
            </a:pPr>
            <a:r>
              <a:rPr lang="en" sz="1800">
                <a:solidFill>
                  <a:schemeClr val="accent4"/>
                </a:solidFill>
              </a:rPr>
              <a:t>"15 April","Muniz, Alvin ""Hank""","A"</a:t>
            </a:r>
            <a:endParaRPr/>
          </a:p>
          <a:p>
            <a:pPr marL="0" lvl="0" indent="0" algn="l" rtl="0">
              <a:spcBef>
                <a:spcPts val="0"/>
              </a:spcBef>
              <a:spcAft>
                <a:spcPts val="0"/>
              </a:spcAft>
              <a:buNone/>
            </a:pPr>
            <a:endParaRPr/>
          </a:p>
          <a:p>
            <a:pPr marL="457200" lvl="0" indent="-379730" algn="l" rtl="0">
              <a:spcBef>
                <a:spcPts val="1000"/>
              </a:spcBef>
              <a:spcAft>
                <a:spcPts val="0"/>
              </a:spcAft>
              <a:buSzPct val="100000"/>
              <a:buChar char="●"/>
            </a:pPr>
            <a:r>
              <a:rPr lang="en" sz="2800"/>
              <a:t>Tab Separated Value (TSV, .tsv)</a:t>
            </a:r>
            <a:endParaRPr sz="2800"/>
          </a:p>
          <a:p>
            <a:pPr marL="457200" lvl="0" indent="-379730" algn="l" rtl="0">
              <a:spcBef>
                <a:spcPts val="1000"/>
              </a:spcBef>
              <a:spcAft>
                <a:spcPts val="1000"/>
              </a:spcAft>
              <a:buSzPct val="100000"/>
              <a:buChar char="●"/>
            </a:pPr>
            <a:r>
              <a:rPr lang="en" sz="2800"/>
              <a:t>Text (.txt) - may use colons (:), pipes (|), or whitespace to separate</a:t>
            </a:r>
            <a:endParaRPr sz="2800">
              <a:solidFill>
                <a:schemeClr val="accent4"/>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(file) formats: XML</a:t>
            </a:r>
            <a:endParaRPr/>
          </a:p>
        </p:txBody>
      </p:sp>
      <p:sp>
        <p:nvSpPr>
          <p:cNvPr id="370" name="Google Shape;370;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accent3"/>
                </a:solidFill>
              </a:rPr>
              <a:t>41</a:t>
            </a:fld>
            <a:endParaRPr>
              <a:solidFill>
                <a:schemeClr val="accent3"/>
              </a:solidFill>
            </a:endParaRPr>
          </a:p>
        </p:txBody>
      </p:sp>
      <p:sp>
        <p:nvSpPr>
          <p:cNvPr id="371" name="Google Shape;371;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Extensible Markup Language (XML)</a:t>
            </a:r>
            <a:endParaRPr/>
          </a:p>
          <a:p>
            <a:pPr marL="457200" lvl="0" indent="-381000" algn="l" rtl="0">
              <a:spcBef>
                <a:spcPts val="0"/>
              </a:spcBef>
              <a:spcAft>
                <a:spcPts val="0"/>
              </a:spcAft>
              <a:buSzPts val="2400"/>
              <a:buChar char="●"/>
            </a:pPr>
            <a:r>
              <a:rPr lang="en"/>
              <a:t>Text-based format for representing structured information</a:t>
            </a:r>
            <a:endParaRPr/>
          </a:p>
          <a:p>
            <a:pPr marL="0" lvl="0" indent="0" algn="l" rtl="0">
              <a:spcBef>
                <a:spcPts val="1200"/>
              </a:spcBef>
              <a:spcAft>
                <a:spcPts val="1200"/>
              </a:spcAft>
              <a:buNone/>
            </a:pPr>
            <a:endParaRPr/>
          </a:p>
        </p:txBody>
      </p:sp>
      <p:sp>
        <p:nvSpPr>
          <p:cNvPr id="372" name="Google Shape;372;p53"/>
          <p:cNvSpPr txBox="1"/>
          <p:nvPr/>
        </p:nvSpPr>
        <p:spPr>
          <a:xfrm>
            <a:off x="518100" y="2070625"/>
            <a:ext cx="81078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&lt;?xml version="1.0" encoding="UTF-8"?&gt;</a:t>
            </a:r>
            <a:endParaRPr>
              <a:solidFill>
                <a:schemeClr val="accent4"/>
              </a:solidFill>
            </a:endParaRPr>
          </a:p>
          <a:p>
            <a:pPr marL="0" lvl="0" indent="0" algn="l" rtl="0">
              <a:spcBef>
                <a:spcPts val="0"/>
              </a:spcBef>
              <a:spcAft>
                <a:spcPts val="0"/>
              </a:spcAft>
              <a:buNone/>
            </a:pPr>
            <a:r>
              <a:rPr lang="en">
                <a:solidFill>
                  <a:schemeClr val="accent4"/>
                </a:solidFill>
              </a:rPr>
              <a:t>&lt;SimpleDarwinRecordSet</a:t>
            </a:r>
            <a:endParaRPr>
              <a:solidFill>
                <a:schemeClr val="accent4"/>
              </a:solidFill>
            </a:endParaRPr>
          </a:p>
          <a:p>
            <a:pPr marL="0" lvl="0" indent="0" algn="l" rtl="0">
              <a:spcBef>
                <a:spcPts val="0"/>
              </a:spcBef>
              <a:spcAft>
                <a:spcPts val="0"/>
              </a:spcAft>
              <a:buNone/>
            </a:pPr>
            <a:r>
              <a:rPr lang="en">
                <a:solidFill>
                  <a:schemeClr val="accent4"/>
                </a:solidFill>
              </a:rPr>
              <a:t> xmlns="http://rs.tdwg.org/dwc/xsd/simpledarwincore/"</a:t>
            </a:r>
            <a:endParaRPr>
              <a:solidFill>
                <a:schemeClr val="accent4"/>
              </a:solidFill>
            </a:endParaRPr>
          </a:p>
          <a:p>
            <a:pPr marL="0" lvl="0" indent="0" algn="l" rtl="0">
              <a:spcBef>
                <a:spcPts val="0"/>
              </a:spcBef>
              <a:spcAft>
                <a:spcPts val="0"/>
              </a:spcAft>
              <a:buNone/>
            </a:pPr>
            <a:r>
              <a:rPr lang="en">
                <a:solidFill>
                  <a:schemeClr val="accent4"/>
                </a:solidFill>
              </a:rPr>
              <a:t> xmlns:dc="http://purl.org/dc/terms/"</a:t>
            </a:r>
            <a:endParaRPr>
              <a:solidFill>
                <a:schemeClr val="accent4"/>
              </a:solidFill>
            </a:endParaRPr>
          </a:p>
          <a:p>
            <a:pPr marL="0" lvl="0" indent="0" algn="l" rtl="0">
              <a:spcBef>
                <a:spcPts val="0"/>
              </a:spcBef>
              <a:spcAft>
                <a:spcPts val="0"/>
              </a:spcAft>
              <a:buNone/>
            </a:pPr>
            <a:r>
              <a:rPr lang="en">
                <a:solidFill>
                  <a:schemeClr val="accent4"/>
                </a:solidFill>
              </a:rPr>
              <a:t> xmlns:dwc="http://rs.tdwg.org/dwc/terms/"</a:t>
            </a:r>
            <a:endParaRPr>
              <a:solidFill>
                <a:schemeClr val="accent4"/>
              </a:solidFill>
            </a:endParaRPr>
          </a:p>
          <a:p>
            <a:pPr marL="0" lvl="0" indent="0" algn="l" rtl="0">
              <a:spcBef>
                <a:spcPts val="0"/>
              </a:spcBef>
              <a:spcAft>
                <a:spcPts val="0"/>
              </a:spcAft>
              <a:buNone/>
            </a:pPr>
            <a:r>
              <a:rPr lang="en">
                <a:solidFill>
                  <a:schemeClr val="accent4"/>
                </a:solidFill>
              </a:rPr>
              <a:t> xsi:schemaLocation="http://rs.tdwg.org/dwc/xsd/simpledarwincore/../../xsd/tdwg_dwc_simple.xsd"&gt;</a:t>
            </a:r>
            <a:endParaRPr>
              <a:solidFill>
                <a:schemeClr val="accent4"/>
              </a:solidFill>
            </a:endParaRPr>
          </a:p>
          <a:p>
            <a:pPr marL="0" lvl="0" indent="0" algn="l" rtl="0">
              <a:spcBef>
                <a:spcPts val="0"/>
              </a:spcBef>
              <a:spcAft>
                <a:spcPts val="0"/>
              </a:spcAft>
              <a:buNone/>
            </a:pPr>
            <a:r>
              <a:rPr lang="en">
                <a:solidFill>
                  <a:schemeClr val="accent4"/>
                </a:solidFill>
              </a:rPr>
              <a:t> &lt;SimpleDarwinRecord&gt;</a:t>
            </a:r>
            <a:endParaRPr>
              <a:solidFill>
                <a:schemeClr val="accent4"/>
              </a:solidFill>
            </a:endParaRPr>
          </a:p>
          <a:p>
            <a:pPr marL="0" lvl="0" indent="0" algn="l" rtl="0">
              <a:spcBef>
                <a:spcPts val="0"/>
              </a:spcBef>
              <a:spcAft>
                <a:spcPts val="0"/>
              </a:spcAft>
              <a:buNone/>
            </a:pPr>
            <a:r>
              <a:rPr lang="en">
                <a:solidFill>
                  <a:schemeClr val="accent4"/>
                </a:solidFill>
              </a:rPr>
              <a:t>  &lt;dwc:occurrenceID&gt;urn:catalog:YPM:VP.057488&lt;/dwc:occurrenceID&gt;</a:t>
            </a:r>
            <a:endParaRPr>
              <a:solidFill>
                <a:schemeClr val="accent4"/>
              </a:solidFill>
            </a:endParaRPr>
          </a:p>
          <a:p>
            <a:pPr marL="0" lvl="0" indent="0" algn="l" rtl="0">
              <a:spcBef>
                <a:spcPts val="0"/>
              </a:spcBef>
              <a:spcAft>
                <a:spcPts val="0"/>
              </a:spcAft>
              <a:buNone/>
            </a:pPr>
            <a:r>
              <a:rPr lang="en">
                <a:solidFill>
                  <a:schemeClr val="accent4"/>
                </a:solidFill>
              </a:rPr>
              <a:t>  &lt;dwc:basisOfRecord&gt;FossilSpecimen&lt;/dwc:basisOfRecord&gt;</a:t>
            </a:r>
            <a:endParaRPr>
              <a:solidFill>
                <a:schemeClr val="accent4"/>
              </a:solidFill>
            </a:endParaRPr>
          </a:p>
          <a:p>
            <a:pPr marL="0" lvl="0" indent="0" algn="l" rtl="0">
              <a:spcBef>
                <a:spcPts val="0"/>
              </a:spcBef>
              <a:spcAft>
                <a:spcPts val="0"/>
              </a:spcAft>
              <a:buNone/>
            </a:pPr>
            <a:r>
              <a:rPr lang="en">
                <a:solidFill>
                  <a:schemeClr val="accent4"/>
                </a:solidFill>
              </a:rPr>
              <a:t>  &lt;dwc:institutionCode&gt;YPM&lt;/dwc:institutionCode&gt;</a:t>
            </a:r>
            <a:endParaRPr>
              <a:solidFill>
                <a:schemeClr val="accent4"/>
              </a:solidFill>
            </a:endParaRPr>
          </a:p>
          <a:p>
            <a:pPr marL="0" lvl="0" indent="0" algn="l" rtl="0">
              <a:spcBef>
                <a:spcPts val="0"/>
              </a:spcBef>
              <a:spcAft>
                <a:spcPts val="0"/>
              </a:spcAft>
              <a:buNone/>
            </a:pPr>
            <a:r>
              <a:rPr lang="en">
                <a:solidFill>
                  <a:schemeClr val="accent4"/>
                </a:solidFill>
              </a:rPr>
              <a:t>  &lt;dwc:scientificName&gt;Tyrannosourus rex&lt;/dwc:scientificName&gt;</a:t>
            </a:r>
            <a:endParaRPr>
              <a:solidFill>
                <a:schemeClr val="accent4"/>
              </a:solidFill>
            </a:endParaRPr>
          </a:p>
          <a:p>
            <a:pPr marL="0" lvl="0" indent="0" algn="l" rtl="0">
              <a:spcBef>
                <a:spcPts val="0"/>
              </a:spcBef>
              <a:spcAft>
                <a:spcPts val="0"/>
              </a:spcAft>
              <a:buNone/>
            </a:pPr>
            <a:r>
              <a:rPr lang="en">
                <a:solidFill>
                  <a:schemeClr val="accent4"/>
                </a:solidFill>
              </a:rPr>
              <a:t> &lt;/SimpleDarwinRecord&gt;</a:t>
            </a:r>
            <a:endParaRPr>
              <a:solidFill>
                <a:schemeClr val="accent4"/>
              </a:solidFill>
            </a:endParaRPr>
          </a:p>
          <a:p>
            <a:pPr marL="0" lvl="0" indent="0" algn="l" rtl="0">
              <a:spcBef>
                <a:spcPts val="0"/>
              </a:spcBef>
              <a:spcAft>
                <a:spcPts val="0"/>
              </a:spcAft>
              <a:buNone/>
            </a:pPr>
            <a:r>
              <a:rPr lang="en">
                <a:solidFill>
                  <a:schemeClr val="accent4"/>
                </a:solidFill>
              </a:rPr>
              <a:t>&lt;/SimpleDarwinRecordSet&gt;</a:t>
            </a:r>
            <a:endParaRPr>
              <a:solidFill>
                <a:schemeClr val="accent4"/>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(file) formats: JSON</a:t>
            </a:r>
            <a:endParaRPr/>
          </a:p>
        </p:txBody>
      </p:sp>
      <p:sp>
        <p:nvSpPr>
          <p:cNvPr id="378" name="Google Shape;378;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accent3"/>
                </a:solidFill>
              </a:rPr>
              <a:t>42</a:t>
            </a:fld>
            <a:endParaRPr>
              <a:solidFill>
                <a:schemeClr val="accent3"/>
              </a:solidFill>
            </a:endParaRPr>
          </a:p>
        </p:txBody>
      </p:sp>
      <p:sp>
        <p:nvSpPr>
          <p:cNvPr id="379" name="Google Shape;379;p54"/>
          <p:cNvSpPr txBox="1">
            <a:spLocks noGrp="1"/>
          </p:cNvSpPr>
          <p:nvPr>
            <p:ph type="body" idx="1"/>
          </p:nvPr>
        </p:nvSpPr>
        <p:spPr>
          <a:xfrm>
            <a:off x="311700" y="1152475"/>
            <a:ext cx="4677000" cy="3648000"/>
          </a:xfrm>
          <a:prstGeom prst="rect">
            <a:avLst/>
          </a:prstGeom>
        </p:spPr>
        <p:txBody>
          <a:bodyPr spcFirstLastPara="1" wrap="square" lIns="91425" tIns="91425" rIns="91425" bIns="91425" anchor="t" anchorCtr="0">
            <a:normAutofit lnSpcReduction="10000"/>
          </a:bodyPr>
          <a:lstStyle/>
          <a:p>
            <a:pPr marL="457200" lvl="0" indent="-381000" algn="l" rtl="0">
              <a:spcBef>
                <a:spcPts val="0"/>
              </a:spcBef>
              <a:spcAft>
                <a:spcPts val="0"/>
              </a:spcAft>
              <a:buSzPts val="2400"/>
              <a:buChar char="●"/>
            </a:pPr>
            <a:r>
              <a:rPr lang="en"/>
              <a:t>JavaScript Object Notation (JSON)</a:t>
            </a:r>
            <a:endParaRPr/>
          </a:p>
          <a:p>
            <a:pPr marL="457200" lvl="0" indent="-381000" algn="l" rtl="0">
              <a:spcBef>
                <a:spcPts val="1000"/>
              </a:spcBef>
              <a:spcAft>
                <a:spcPts val="0"/>
              </a:spcAft>
              <a:buSzPts val="2400"/>
              <a:buChar char="●"/>
            </a:pPr>
            <a:r>
              <a:rPr lang="en"/>
              <a:t>Text format for storing and transporting data in a way that is “self-describing.”</a:t>
            </a:r>
            <a:endParaRPr sz="1400">
              <a:solidFill>
                <a:schemeClr val="accent4"/>
              </a:solidFill>
            </a:endParaRPr>
          </a:p>
          <a:p>
            <a:pPr marL="0" lvl="0" indent="0" algn="l" rtl="0">
              <a:spcBef>
                <a:spcPts val="1000"/>
              </a:spcBef>
              <a:spcAft>
                <a:spcPts val="0"/>
              </a:spcAft>
              <a:buNone/>
            </a:pPr>
            <a:endParaRPr sz="1400">
              <a:solidFill>
                <a:schemeClr val="accent4"/>
              </a:solidFill>
            </a:endParaRPr>
          </a:p>
          <a:p>
            <a:pPr marL="0" lvl="0" indent="0" algn="l" rtl="0">
              <a:spcBef>
                <a:spcPts val="1000"/>
              </a:spcBef>
              <a:spcAft>
                <a:spcPts val="0"/>
              </a:spcAft>
              <a:buNone/>
            </a:pPr>
            <a:endParaRPr sz="1400">
              <a:solidFill>
                <a:schemeClr val="accent4"/>
              </a:solidFill>
            </a:endParaRPr>
          </a:p>
          <a:p>
            <a:pPr marL="0" lvl="0" indent="0" algn="l" rtl="0">
              <a:spcBef>
                <a:spcPts val="1000"/>
              </a:spcBef>
              <a:spcAft>
                <a:spcPts val="0"/>
              </a:spcAft>
              <a:buNone/>
            </a:pPr>
            <a:endParaRPr sz="1400">
              <a:solidFill>
                <a:schemeClr val="accent4"/>
              </a:solidFill>
            </a:endParaRPr>
          </a:p>
          <a:p>
            <a:pPr marL="0" lvl="0" indent="0" algn="l" rtl="0">
              <a:spcBef>
                <a:spcPts val="1000"/>
              </a:spcBef>
              <a:spcAft>
                <a:spcPts val="1000"/>
              </a:spcAft>
              <a:buNone/>
            </a:pPr>
            <a:r>
              <a:rPr lang="en" sz="1400">
                <a:solidFill>
                  <a:schemeClr val="accent4"/>
                </a:solidFill>
              </a:rPr>
              <a:t>Image: https://api.gbif.org/v1/occurrence/1258202889</a:t>
            </a:r>
            <a:endParaRPr sz="1400">
              <a:solidFill>
                <a:schemeClr val="accent4"/>
              </a:solidFill>
            </a:endParaRPr>
          </a:p>
        </p:txBody>
      </p:sp>
      <p:pic>
        <p:nvPicPr>
          <p:cNvPr id="380" name="Google Shape;380;p54"/>
          <p:cNvPicPr preferRelativeResize="0"/>
          <p:nvPr/>
        </p:nvPicPr>
        <p:blipFill>
          <a:blip r:embed="rId3">
            <a:alphaModFix/>
          </a:blip>
          <a:stretch>
            <a:fillRect/>
          </a:stretch>
        </p:blipFill>
        <p:spPr>
          <a:xfrm>
            <a:off x="4767937" y="1152475"/>
            <a:ext cx="4064364" cy="3510750"/>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minimize issues with data types and formats</a:t>
            </a:r>
            <a:endParaRPr/>
          </a:p>
        </p:txBody>
      </p:sp>
      <p:sp>
        <p:nvSpPr>
          <p:cNvPr id="386" name="Google Shape;386;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81000" algn="l" rtl="0">
              <a:spcBef>
                <a:spcPts val="0"/>
              </a:spcBef>
              <a:spcAft>
                <a:spcPts val="0"/>
              </a:spcAft>
              <a:buSzPts val="2400"/>
              <a:buChar char="●"/>
            </a:pPr>
            <a:r>
              <a:rPr lang="en"/>
              <a:t>Force spreadsheets to treat all columns as text, unless you specify otherwise.</a:t>
            </a:r>
            <a:endParaRPr/>
          </a:p>
          <a:p>
            <a:pPr marL="457200" lvl="0" indent="-381000" algn="l" rtl="0">
              <a:spcBef>
                <a:spcPts val="1000"/>
              </a:spcBef>
              <a:spcAft>
                <a:spcPts val="0"/>
              </a:spcAft>
              <a:buSzPts val="2400"/>
              <a:buChar char="●"/>
            </a:pPr>
            <a:r>
              <a:rPr lang="en"/>
              <a:t>Import text into spreadsheets rather than opening files and allowing the software to make decisions.</a:t>
            </a:r>
            <a:endParaRPr/>
          </a:p>
          <a:p>
            <a:pPr marL="457200" lvl="0" indent="-381000" algn="l" rtl="0">
              <a:spcBef>
                <a:spcPts val="1000"/>
              </a:spcBef>
              <a:spcAft>
                <a:spcPts val="0"/>
              </a:spcAft>
              <a:buSzPts val="2400"/>
              <a:buChar char="●"/>
            </a:pPr>
            <a:r>
              <a:rPr lang="en"/>
              <a:t>Watch out for character encoding issues, e.g. you expect to see “é” but you actually see “Ã©”</a:t>
            </a:r>
            <a:endParaRPr/>
          </a:p>
          <a:p>
            <a:pPr marL="457200" lvl="0" indent="-381000" algn="l" rtl="0">
              <a:spcBef>
                <a:spcPts val="1000"/>
              </a:spcBef>
              <a:spcAft>
                <a:spcPts val="1000"/>
              </a:spcAft>
              <a:buSzPts val="2400"/>
              <a:buChar char="●"/>
            </a:pPr>
            <a:r>
              <a:rPr lang="en"/>
              <a:t>Always save/export data with UTF-8 character encoding.</a:t>
            </a:r>
            <a:endParaRPr/>
          </a:p>
        </p:txBody>
      </p:sp>
      <p:sp>
        <p:nvSpPr>
          <p:cNvPr id="387" name="Google Shape;387;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6"/>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Demo:</a:t>
            </a:r>
            <a:endParaRPr/>
          </a:p>
          <a:p>
            <a:pPr marL="0" lvl="0" indent="0" algn="l" rtl="0">
              <a:spcBef>
                <a:spcPts val="0"/>
              </a:spcBef>
              <a:spcAft>
                <a:spcPts val="0"/>
              </a:spcAft>
              <a:buNone/>
            </a:pPr>
            <a:endParaRPr/>
          </a:p>
          <a:p>
            <a:pPr marL="0" lvl="0" indent="0" algn="l" rtl="0">
              <a:spcBef>
                <a:spcPts val="0"/>
              </a:spcBef>
              <a:spcAft>
                <a:spcPts val="0"/>
              </a:spcAft>
              <a:buNone/>
            </a:pPr>
            <a:r>
              <a:rPr lang="en"/>
              <a:t>How to import a CSV file into Excel.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7"/>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ONE HOUR BREAK</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8"/>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Introduction to data wrangling for biodiversity collections</a:t>
            </a:r>
            <a:endParaRPr/>
          </a:p>
        </p:txBody>
      </p:sp>
      <p:sp>
        <p:nvSpPr>
          <p:cNvPr id="403" name="Google Shape;403;p58"/>
          <p:cNvSpPr txBox="1">
            <a:spLocks noGrp="1"/>
          </p:cNvSpPr>
          <p:nvPr>
            <p:ph type="subTitle" idx="1"/>
          </p:nvPr>
        </p:nvSpPr>
        <p:spPr>
          <a:xfrm>
            <a:off x="510450" y="3182335"/>
            <a:ext cx="8123100" cy="111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Week 2: Microsoft Excel and Google Sheets</a:t>
            </a:r>
            <a:endParaRPr/>
          </a:p>
          <a:p>
            <a:pPr marL="0" lvl="0" indent="0" algn="l" rtl="0">
              <a:spcBef>
                <a:spcPts val="1000"/>
              </a:spcBef>
              <a:spcAft>
                <a:spcPts val="1000"/>
              </a:spcAft>
              <a:buNone/>
            </a:pPr>
            <a:r>
              <a:rPr lang="en"/>
              <a:t>[date]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9"/>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Bulk editing in spreadsheets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0"/>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Demo:</a:t>
            </a:r>
            <a:endParaRPr/>
          </a:p>
          <a:p>
            <a:pPr marL="0" lvl="0" indent="0" algn="l" rtl="0">
              <a:spcBef>
                <a:spcPts val="0"/>
              </a:spcBef>
              <a:spcAft>
                <a:spcPts val="0"/>
              </a:spcAft>
              <a:buNone/>
            </a:pPr>
            <a:endParaRPr/>
          </a:p>
          <a:p>
            <a:pPr marL="0" lvl="0" indent="0" algn="l" rtl="0">
              <a:spcBef>
                <a:spcPts val="0"/>
              </a:spcBef>
              <a:spcAft>
                <a:spcPts val="0"/>
              </a:spcAft>
              <a:buNone/>
            </a:pPr>
            <a:r>
              <a:rPr lang="en"/>
              <a:t>Apply our data exploration skills of faceting, filtering, and sorting to bulk edit higher geography.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Dealing with mixed data types</a:t>
            </a:r>
            <a:endParaRPr/>
          </a:p>
        </p:txBody>
      </p:sp>
      <p:sp>
        <p:nvSpPr>
          <p:cNvPr id="419" name="Google Shape;419;p61"/>
          <p:cNvSpPr txBox="1">
            <a:spLocks noGrp="1"/>
          </p:cNvSpPr>
          <p:nvPr>
            <p:ph type="body" idx="1"/>
          </p:nvPr>
        </p:nvSpPr>
        <p:spPr>
          <a:xfrm>
            <a:off x="311700" y="1152475"/>
            <a:ext cx="35487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Control for unexpected data types with </a:t>
            </a:r>
            <a:r>
              <a:rPr lang="en" i="1"/>
              <a:t>Edit &gt; Paste Special</a:t>
            </a:r>
            <a:endParaRPr i="1"/>
          </a:p>
          <a:p>
            <a:pPr marL="457200" lvl="0" indent="-381000" algn="l" rtl="0">
              <a:spcBef>
                <a:spcPts val="1000"/>
              </a:spcBef>
              <a:spcAft>
                <a:spcPts val="1000"/>
              </a:spcAft>
              <a:buSzPts val="2400"/>
              <a:buChar char="●"/>
            </a:pPr>
            <a:r>
              <a:rPr lang="en"/>
              <a:t>Explore before you edit!</a:t>
            </a:r>
            <a:endParaRPr/>
          </a:p>
        </p:txBody>
      </p:sp>
      <p:sp>
        <p:nvSpPr>
          <p:cNvPr id="420" name="Google Shape;420;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grpSp>
        <p:nvGrpSpPr>
          <p:cNvPr id="421" name="Google Shape;421;p61"/>
          <p:cNvGrpSpPr/>
          <p:nvPr/>
        </p:nvGrpSpPr>
        <p:grpSpPr>
          <a:xfrm>
            <a:off x="4726850" y="1152475"/>
            <a:ext cx="3427774" cy="3635522"/>
            <a:chOff x="4726850" y="1152475"/>
            <a:chExt cx="3427774" cy="3635522"/>
          </a:xfrm>
        </p:grpSpPr>
        <p:pic>
          <p:nvPicPr>
            <p:cNvPr id="422" name="Google Shape;422;p61"/>
            <p:cNvPicPr preferRelativeResize="0"/>
            <p:nvPr/>
          </p:nvPicPr>
          <p:blipFill>
            <a:blip r:embed="rId3">
              <a:alphaModFix/>
            </a:blip>
            <a:stretch>
              <a:fillRect/>
            </a:stretch>
          </p:blipFill>
          <p:spPr>
            <a:xfrm>
              <a:off x="4726850" y="1152475"/>
              <a:ext cx="3427774" cy="3635522"/>
            </a:xfrm>
            <a:prstGeom prst="rect">
              <a:avLst/>
            </a:prstGeom>
            <a:noFill/>
            <a:ln w="19050" cap="flat" cmpd="sng">
              <a:solidFill>
                <a:schemeClr val="dk1"/>
              </a:solidFill>
              <a:prstDash val="solid"/>
              <a:round/>
              <a:headEnd type="none" w="sm" len="sm"/>
              <a:tailEnd type="none" w="sm" len="sm"/>
            </a:ln>
          </p:spPr>
        </p:pic>
        <p:sp>
          <p:nvSpPr>
            <p:cNvPr id="423" name="Google Shape;423;p61"/>
            <p:cNvSpPr/>
            <p:nvPr/>
          </p:nvSpPr>
          <p:spPr>
            <a:xfrm>
              <a:off x="4889100" y="2123775"/>
              <a:ext cx="667500" cy="1770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1"/>
            <p:cNvSpPr/>
            <p:nvPr/>
          </p:nvSpPr>
          <p:spPr>
            <a:xfrm>
              <a:off x="6136564" y="4134450"/>
              <a:ext cx="921900" cy="1770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 1: Topics to learn more about</a:t>
            </a: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The Darwin Core standard, and how it is integrated into different collections management systems.</a:t>
            </a:r>
            <a:endParaRPr/>
          </a:p>
          <a:p>
            <a:pPr marL="457200" lvl="0" indent="-381000" algn="l" rtl="0">
              <a:spcBef>
                <a:spcPts val="1000"/>
              </a:spcBef>
              <a:spcAft>
                <a:spcPts val="0"/>
              </a:spcAft>
              <a:buSzPts val="2400"/>
              <a:buChar char="●"/>
            </a:pPr>
            <a:r>
              <a:rPr lang="en"/>
              <a:t>Strategies for reducing redundancy when transcribing.</a:t>
            </a:r>
            <a:endParaRPr/>
          </a:p>
          <a:p>
            <a:pPr marL="457200" lvl="0" indent="-381000" algn="l" rtl="0">
              <a:spcBef>
                <a:spcPts val="1000"/>
              </a:spcBef>
              <a:spcAft>
                <a:spcPts val="1000"/>
              </a:spcAft>
              <a:buSzPts val="2400"/>
              <a:buChar char="●"/>
            </a:pPr>
            <a:r>
              <a:rPr lang="en"/>
              <a:t>Having an example dataset to see how these strategies can be applied.</a:t>
            </a:r>
            <a:endParaRPr/>
          </a:p>
        </p:txBody>
      </p:sp>
      <p:sp>
        <p:nvSpPr>
          <p:cNvPr id="90" name="Google Shape;9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Dealing with multifaceted data</a:t>
            </a:r>
            <a:endParaRPr/>
          </a:p>
        </p:txBody>
      </p:sp>
      <p:sp>
        <p:nvSpPr>
          <p:cNvPr id="430" name="Google Shape;430;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accent3"/>
                </a:solidFill>
              </a:rPr>
              <a:t>50</a:t>
            </a:fld>
            <a:endParaRPr>
              <a:solidFill>
                <a:schemeClr val="accent3"/>
              </a:solidFill>
            </a:endParaRPr>
          </a:p>
        </p:txBody>
      </p:sp>
      <p:grpSp>
        <p:nvGrpSpPr>
          <p:cNvPr id="431" name="Google Shape;431;p62"/>
          <p:cNvGrpSpPr/>
          <p:nvPr/>
        </p:nvGrpSpPr>
        <p:grpSpPr>
          <a:xfrm>
            <a:off x="463713" y="1172500"/>
            <a:ext cx="8216575" cy="3425300"/>
            <a:chOff x="311700" y="1393725"/>
            <a:chExt cx="8216575" cy="3425300"/>
          </a:xfrm>
        </p:grpSpPr>
        <p:sp>
          <p:nvSpPr>
            <p:cNvPr id="432" name="Google Shape;432;p62"/>
            <p:cNvSpPr/>
            <p:nvPr/>
          </p:nvSpPr>
          <p:spPr>
            <a:xfrm>
              <a:off x="895975" y="1393725"/>
              <a:ext cx="7632300" cy="572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Column with complex data</a:t>
              </a:r>
              <a:endParaRPr sz="2000"/>
            </a:p>
          </p:txBody>
        </p:sp>
        <p:sp>
          <p:nvSpPr>
            <p:cNvPr id="433" name="Google Shape;433;p62"/>
            <p:cNvSpPr/>
            <p:nvPr/>
          </p:nvSpPr>
          <p:spPr>
            <a:xfrm>
              <a:off x="705450" y="2345017"/>
              <a:ext cx="3999300" cy="572700"/>
            </a:xfrm>
            <a:prstGeom prst="parallelogram">
              <a:avLst>
                <a:gd name="adj" fmla="val 25000"/>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Part A of data (original)</a:t>
              </a:r>
              <a:endParaRPr sz="2000"/>
            </a:p>
          </p:txBody>
        </p:sp>
        <p:sp>
          <p:nvSpPr>
            <p:cNvPr id="434" name="Google Shape;434;p62"/>
            <p:cNvSpPr/>
            <p:nvPr/>
          </p:nvSpPr>
          <p:spPr>
            <a:xfrm>
              <a:off x="4749000" y="2344688"/>
              <a:ext cx="3547200" cy="572700"/>
            </a:xfrm>
            <a:prstGeom prst="parallelogram">
              <a:avLst>
                <a:gd name="adj" fmla="val 25000"/>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Part B of data</a:t>
              </a:r>
              <a:endParaRPr sz="2000"/>
            </a:p>
          </p:txBody>
        </p:sp>
        <p:sp>
          <p:nvSpPr>
            <p:cNvPr id="435" name="Google Shape;435;p62"/>
            <p:cNvSpPr/>
            <p:nvPr/>
          </p:nvSpPr>
          <p:spPr>
            <a:xfrm>
              <a:off x="537050" y="3296308"/>
              <a:ext cx="3999300" cy="572700"/>
            </a:xfrm>
            <a:prstGeom prst="parallelogram">
              <a:avLst>
                <a:gd name="adj" fmla="val 25000"/>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Part A of data (cleaned)</a:t>
              </a:r>
              <a:endParaRPr sz="2000"/>
            </a:p>
          </p:txBody>
        </p:sp>
        <p:sp>
          <p:nvSpPr>
            <p:cNvPr id="436" name="Google Shape;436;p62"/>
            <p:cNvSpPr/>
            <p:nvPr/>
          </p:nvSpPr>
          <p:spPr>
            <a:xfrm>
              <a:off x="4572000" y="3295663"/>
              <a:ext cx="3547200" cy="572700"/>
            </a:xfrm>
            <a:prstGeom prst="parallelogram">
              <a:avLst>
                <a:gd name="adj" fmla="val 25000"/>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Part B of data</a:t>
              </a:r>
              <a:endParaRPr sz="2000"/>
            </a:p>
          </p:txBody>
        </p:sp>
        <p:sp>
          <p:nvSpPr>
            <p:cNvPr id="437" name="Google Shape;437;p62"/>
            <p:cNvSpPr/>
            <p:nvPr/>
          </p:nvSpPr>
          <p:spPr>
            <a:xfrm>
              <a:off x="311700" y="4246325"/>
              <a:ext cx="7632300" cy="572700"/>
            </a:xfrm>
            <a:prstGeom prst="parallelogram">
              <a:avLst>
                <a:gd name="adj" fmla="val 25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t>Column with complex data</a:t>
              </a:r>
              <a:endParaRPr sz="2000"/>
            </a:p>
          </p:txBody>
        </p:sp>
        <p:sp>
          <p:nvSpPr>
            <p:cNvPr id="438" name="Google Shape;438;p62"/>
            <p:cNvSpPr txBox="1"/>
            <p:nvPr/>
          </p:nvSpPr>
          <p:spPr>
            <a:xfrm>
              <a:off x="3832675" y="1955621"/>
              <a:ext cx="175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SPLIT COLUMN</a:t>
              </a:r>
              <a:endParaRPr/>
            </a:p>
          </p:txBody>
        </p:sp>
        <p:sp>
          <p:nvSpPr>
            <p:cNvPr id="439" name="Google Shape;439;p62"/>
            <p:cNvSpPr txBox="1"/>
            <p:nvPr/>
          </p:nvSpPr>
          <p:spPr>
            <a:xfrm>
              <a:off x="3692550" y="2906913"/>
              <a:ext cx="175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WRANGLE DATA</a:t>
              </a:r>
              <a:endParaRPr/>
            </a:p>
          </p:txBody>
        </p:sp>
        <p:sp>
          <p:nvSpPr>
            <p:cNvPr id="440" name="Google Shape;440;p62"/>
            <p:cNvSpPr txBox="1"/>
            <p:nvPr/>
          </p:nvSpPr>
          <p:spPr>
            <a:xfrm>
              <a:off x="3692550" y="3858204"/>
              <a:ext cx="175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JOIN COLUMNS</a:t>
              </a: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Adding data</a:t>
            </a:r>
            <a:endParaRPr/>
          </a:p>
        </p:txBody>
      </p:sp>
      <p:sp>
        <p:nvSpPr>
          <p:cNvPr id="446" name="Google Shape;446;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Standard / predictable data can be appended to existing data.</a:t>
            </a:r>
            <a:endParaRPr/>
          </a:p>
          <a:p>
            <a:pPr marL="457200" lvl="0" indent="-381000" algn="l" rtl="0">
              <a:spcBef>
                <a:spcPts val="0"/>
              </a:spcBef>
              <a:spcAft>
                <a:spcPts val="0"/>
              </a:spcAft>
              <a:buSzPts val="2400"/>
              <a:buChar char="●"/>
            </a:pPr>
            <a:r>
              <a:rPr lang="en"/>
              <a:t>Numerical series can be extended easily.</a:t>
            </a:r>
            <a:endParaRPr/>
          </a:p>
          <a:p>
            <a:pPr marL="914400" lvl="1" indent="-355600" algn="l" rtl="0">
              <a:spcBef>
                <a:spcPts val="0"/>
              </a:spcBef>
              <a:spcAft>
                <a:spcPts val="0"/>
              </a:spcAft>
              <a:buSzPts val="2000"/>
              <a:buChar char="○"/>
            </a:pPr>
            <a:r>
              <a:rPr lang="en"/>
              <a:t>But beware of how you are doing so: Copy-paste vs. Drag</a:t>
            </a:r>
            <a:endParaRPr/>
          </a:p>
        </p:txBody>
      </p:sp>
      <p:sp>
        <p:nvSpPr>
          <p:cNvPr id="447" name="Google Shape;447;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4"/>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Functions in spreadsheets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are functions</a:t>
            </a:r>
            <a:endParaRPr/>
          </a:p>
        </p:txBody>
      </p:sp>
      <p:sp>
        <p:nvSpPr>
          <p:cNvPr id="458" name="Google Shape;458;p65"/>
          <p:cNvSpPr txBox="1">
            <a:spLocks noGrp="1"/>
          </p:cNvSpPr>
          <p:nvPr>
            <p:ph type="body" idx="1"/>
          </p:nvPr>
        </p:nvSpPr>
        <p:spPr>
          <a:xfrm>
            <a:off x="311700" y="1152475"/>
            <a:ext cx="8393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Functions are predefined formulas. They perform calculations by using specified values (arguments) in a particular order, or  structure. Functions are used in Excel and Sheets to perform simple and complex calculations.</a:t>
            </a:r>
            <a:endParaRPr/>
          </a:p>
        </p:txBody>
      </p:sp>
      <p:sp>
        <p:nvSpPr>
          <p:cNvPr id="459" name="Google Shape;459;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a:p>
        </p:txBody>
      </p:sp>
      <p:pic>
        <p:nvPicPr>
          <p:cNvPr id="460" name="Google Shape;460;p65"/>
          <p:cNvPicPr preferRelativeResize="0"/>
          <p:nvPr/>
        </p:nvPicPr>
        <p:blipFill rotWithShape="1">
          <a:blip r:embed="rId3">
            <a:alphaModFix/>
          </a:blip>
          <a:srcRect b="3735"/>
          <a:stretch/>
        </p:blipFill>
        <p:spPr>
          <a:xfrm>
            <a:off x="419475" y="3149325"/>
            <a:ext cx="7928949" cy="14398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When to use functions</a:t>
            </a:r>
            <a:endParaRPr/>
          </a:p>
        </p:txBody>
      </p:sp>
      <p:sp>
        <p:nvSpPr>
          <p:cNvPr id="466" name="Google Shape;466;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When you can describe what you want to do.</a:t>
            </a:r>
            <a:endParaRPr/>
          </a:p>
          <a:p>
            <a:pPr marL="457200" lvl="0" indent="-381000" algn="l" rtl="0">
              <a:spcBef>
                <a:spcPts val="1000"/>
              </a:spcBef>
              <a:spcAft>
                <a:spcPts val="1000"/>
              </a:spcAft>
              <a:buSzPts val="2400"/>
              <a:buChar char="●"/>
            </a:pPr>
            <a:r>
              <a:rPr lang="en"/>
              <a:t>When you want to do it consistently to all rows.</a:t>
            </a:r>
            <a:endParaRPr/>
          </a:p>
        </p:txBody>
      </p:sp>
      <p:sp>
        <p:nvSpPr>
          <p:cNvPr id="467" name="Google Shape;467;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Get rid of excess whitespace</a:t>
            </a:r>
            <a:endParaRPr/>
          </a:p>
        </p:txBody>
      </p:sp>
      <p:sp>
        <p:nvSpPr>
          <p:cNvPr id="473" name="Google Shape;473;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remove leading and trailing spaces in a specified string, use:</a:t>
            </a:r>
            <a:endParaRPr/>
          </a:p>
          <a:p>
            <a:pPr marL="0" lvl="0" indent="0" algn="ctr" rtl="0">
              <a:spcBef>
                <a:spcPts val="1200"/>
              </a:spcBef>
              <a:spcAft>
                <a:spcPts val="0"/>
              </a:spcAft>
              <a:buNone/>
            </a:pPr>
            <a:r>
              <a:rPr lang="en" b="1"/>
              <a:t>TRIM(text)</a:t>
            </a:r>
            <a:endParaRPr b="1"/>
          </a:p>
          <a:p>
            <a:pPr marL="0" lvl="0" indent="0" algn="ctr" rtl="0">
              <a:spcBef>
                <a:spcPts val="1200"/>
              </a:spcBef>
              <a:spcAft>
                <a:spcPts val="1200"/>
              </a:spcAft>
              <a:buNone/>
            </a:pPr>
            <a:r>
              <a:rPr lang="en" i="1"/>
              <a:t>=TRIM(A1)</a:t>
            </a:r>
            <a:endParaRPr i="1"/>
          </a:p>
        </p:txBody>
      </p:sp>
      <p:sp>
        <p:nvSpPr>
          <p:cNvPr id="474" name="Google Shape;474;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a:p>
        </p:txBody>
      </p:sp>
      <p:pic>
        <p:nvPicPr>
          <p:cNvPr id="475" name="Google Shape;475;p67"/>
          <p:cNvPicPr preferRelativeResize="0"/>
          <p:nvPr/>
        </p:nvPicPr>
        <p:blipFill>
          <a:blip r:embed="rId3">
            <a:alphaModFix/>
          </a:blip>
          <a:stretch>
            <a:fillRect/>
          </a:stretch>
        </p:blipFill>
        <p:spPr>
          <a:xfrm>
            <a:off x="1159600" y="3302275"/>
            <a:ext cx="6824800" cy="12666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Logical test</a:t>
            </a:r>
            <a:endParaRPr/>
          </a:p>
        </p:txBody>
      </p:sp>
      <p:sp>
        <p:nvSpPr>
          <p:cNvPr id="481" name="Google Shape;481;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return one value if a logical expression is `TRUE` and another if it is `FALSE,` use:</a:t>
            </a:r>
            <a:endParaRPr/>
          </a:p>
          <a:p>
            <a:pPr marL="0" lvl="0" indent="0" algn="ctr" rtl="0">
              <a:spcBef>
                <a:spcPts val="1200"/>
              </a:spcBef>
              <a:spcAft>
                <a:spcPts val="0"/>
              </a:spcAft>
              <a:buNone/>
            </a:pPr>
            <a:r>
              <a:rPr lang="en" b="1"/>
              <a:t>IF(logical_expression, value_if_true, value_if_false)</a:t>
            </a:r>
            <a:endParaRPr/>
          </a:p>
          <a:p>
            <a:pPr marL="0" lvl="0" indent="0" algn="ctr" rtl="0">
              <a:spcBef>
                <a:spcPts val="1200"/>
              </a:spcBef>
              <a:spcAft>
                <a:spcPts val="1200"/>
              </a:spcAft>
              <a:buNone/>
            </a:pPr>
            <a:r>
              <a:rPr lang="en" i="1"/>
              <a:t>=IF(A1=B1, "yes", "no")</a:t>
            </a:r>
            <a:endParaRPr i="1"/>
          </a:p>
        </p:txBody>
      </p:sp>
      <p:sp>
        <p:nvSpPr>
          <p:cNvPr id="482" name="Google Shape;482;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a:p>
        </p:txBody>
      </p:sp>
      <p:pic>
        <p:nvPicPr>
          <p:cNvPr id="483" name="Google Shape;483;p68"/>
          <p:cNvPicPr preferRelativeResize="0"/>
          <p:nvPr/>
        </p:nvPicPr>
        <p:blipFill>
          <a:blip r:embed="rId3">
            <a:alphaModFix/>
          </a:blip>
          <a:stretch>
            <a:fillRect/>
          </a:stretch>
        </p:blipFill>
        <p:spPr>
          <a:xfrm>
            <a:off x="1240400" y="3281600"/>
            <a:ext cx="6663199" cy="14839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Include in summary if criteria are matched</a:t>
            </a:r>
            <a:endParaRPr/>
          </a:p>
        </p:txBody>
      </p:sp>
      <p:sp>
        <p:nvSpPr>
          <p:cNvPr id="489" name="Google Shape;489;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accent3"/>
                </a:solidFill>
              </a:rPr>
              <a:t>57</a:t>
            </a:fld>
            <a:endParaRPr>
              <a:solidFill>
                <a:schemeClr val="accent3"/>
              </a:solidFill>
            </a:endParaRPr>
          </a:p>
        </p:txBody>
      </p:sp>
      <p:sp>
        <p:nvSpPr>
          <p:cNvPr id="490" name="Google Shape;490;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return a conditional count across a range, use:</a:t>
            </a:r>
            <a:endParaRPr/>
          </a:p>
          <a:p>
            <a:pPr marL="0" lvl="0" indent="0" algn="ctr" rtl="0">
              <a:spcBef>
                <a:spcPts val="1200"/>
              </a:spcBef>
              <a:spcAft>
                <a:spcPts val="0"/>
              </a:spcAft>
              <a:buNone/>
            </a:pPr>
            <a:r>
              <a:rPr lang="en" b="1"/>
              <a:t>COUNTIF(range, criterion)</a:t>
            </a:r>
            <a:endParaRPr b="1"/>
          </a:p>
          <a:p>
            <a:pPr marL="0" lvl="0" indent="0" algn="ctr" rtl="0">
              <a:spcBef>
                <a:spcPts val="1200"/>
              </a:spcBef>
              <a:spcAft>
                <a:spcPts val="1200"/>
              </a:spcAft>
              <a:buNone/>
            </a:pPr>
            <a:r>
              <a:rPr lang="en" i="1"/>
              <a:t>=COUNTIF(A:A, B1)</a:t>
            </a:r>
            <a:endParaRPr/>
          </a:p>
        </p:txBody>
      </p:sp>
      <p:pic>
        <p:nvPicPr>
          <p:cNvPr id="491" name="Google Shape;491;p69"/>
          <p:cNvPicPr preferRelativeResize="0"/>
          <p:nvPr/>
        </p:nvPicPr>
        <p:blipFill>
          <a:blip r:embed="rId3">
            <a:alphaModFix/>
          </a:blip>
          <a:stretch>
            <a:fillRect/>
          </a:stretch>
        </p:blipFill>
        <p:spPr>
          <a:xfrm>
            <a:off x="1235175" y="2817003"/>
            <a:ext cx="6673651" cy="20487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Join text and/or cell values</a:t>
            </a:r>
            <a:endParaRPr/>
          </a:p>
        </p:txBody>
      </p:sp>
      <p:sp>
        <p:nvSpPr>
          <p:cNvPr id="497" name="Google Shape;497;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append strings to one another, use:</a:t>
            </a:r>
            <a:endParaRPr/>
          </a:p>
          <a:p>
            <a:pPr marL="0" lvl="0" indent="0" algn="ctr" rtl="0">
              <a:spcBef>
                <a:spcPts val="1200"/>
              </a:spcBef>
              <a:spcAft>
                <a:spcPts val="0"/>
              </a:spcAft>
              <a:buNone/>
            </a:pPr>
            <a:r>
              <a:rPr lang="en" b="1"/>
              <a:t>CONCATENATE(string1, [string2, ...])</a:t>
            </a:r>
            <a:endParaRPr/>
          </a:p>
          <a:p>
            <a:pPr marL="0" lvl="0" indent="0" algn="ctr" rtl="0">
              <a:spcBef>
                <a:spcPts val="1200"/>
              </a:spcBef>
              <a:spcAft>
                <a:spcPts val="1200"/>
              </a:spcAft>
              <a:buNone/>
            </a:pPr>
            <a:r>
              <a:rPr lang="en" i="1"/>
              <a:t>=CONCATENATE(A1, “ ”, B1)</a:t>
            </a:r>
            <a:endParaRPr i="1"/>
          </a:p>
        </p:txBody>
      </p:sp>
      <p:sp>
        <p:nvSpPr>
          <p:cNvPr id="498" name="Google Shape;498;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58</a:t>
            </a:fld>
            <a:endParaRPr/>
          </a:p>
        </p:txBody>
      </p:sp>
      <p:pic>
        <p:nvPicPr>
          <p:cNvPr id="499" name="Google Shape;499;p70"/>
          <p:cNvPicPr preferRelativeResize="0"/>
          <p:nvPr/>
        </p:nvPicPr>
        <p:blipFill>
          <a:blip r:embed="rId3">
            <a:alphaModFix/>
          </a:blip>
          <a:stretch>
            <a:fillRect/>
          </a:stretch>
        </p:blipFill>
        <p:spPr>
          <a:xfrm>
            <a:off x="1673475" y="3017000"/>
            <a:ext cx="5797050" cy="18410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Join text and/or cell values</a:t>
            </a:r>
            <a:endParaRPr/>
          </a:p>
        </p:txBody>
      </p:sp>
      <p:sp>
        <p:nvSpPr>
          <p:cNvPr id="505" name="Google Shape;505;p71"/>
          <p:cNvSpPr txBox="1">
            <a:spLocks noGrp="1"/>
          </p:cNvSpPr>
          <p:nvPr>
            <p:ph type="body" idx="1"/>
          </p:nvPr>
        </p:nvSpPr>
        <p:spPr>
          <a:xfrm>
            <a:off x="311700" y="1152475"/>
            <a:ext cx="8520600" cy="289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append strings to one another, use:</a:t>
            </a:r>
            <a:endParaRPr sz="1100" b="1">
              <a:highlight>
                <a:schemeClr val="accent6"/>
              </a:highlight>
            </a:endParaRPr>
          </a:p>
          <a:p>
            <a:pPr marL="0" lvl="0" indent="0" algn="ctr" rtl="0">
              <a:spcBef>
                <a:spcPts val="1200"/>
              </a:spcBef>
              <a:spcAft>
                <a:spcPts val="0"/>
              </a:spcAft>
              <a:buNone/>
            </a:pPr>
            <a:r>
              <a:rPr lang="en" b="1"/>
              <a:t>=TEXTJOIN (delimiter, ignore_empty, text1, [text2], ...)</a:t>
            </a:r>
            <a:endParaRPr b="1"/>
          </a:p>
          <a:p>
            <a:pPr marL="0" lvl="0" indent="0" algn="ctr" rtl="0">
              <a:spcBef>
                <a:spcPts val="1200"/>
              </a:spcBef>
              <a:spcAft>
                <a:spcPts val="1200"/>
              </a:spcAft>
              <a:buNone/>
            </a:pPr>
            <a:r>
              <a:rPr lang="en" i="1"/>
              <a:t>=TEXTJOIN(“ ”, TRUE, A2, B2)</a:t>
            </a:r>
            <a:endParaRPr i="1">
              <a:highlight>
                <a:schemeClr val="accent6"/>
              </a:highlight>
            </a:endParaRPr>
          </a:p>
        </p:txBody>
      </p:sp>
      <p:sp>
        <p:nvSpPr>
          <p:cNvPr id="506" name="Google Shape;506;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59</a:t>
            </a:fld>
            <a:endParaRPr/>
          </a:p>
        </p:txBody>
      </p:sp>
      <p:pic>
        <p:nvPicPr>
          <p:cNvPr id="507" name="Google Shape;507;p71"/>
          <p:cNvPicPr preferRelativeResize="0"/>
          <p:nvPr/>
        </p:nvPicPr>
        <p:blipFill>
          <a:blip r:embed="rId3">
            <a:alphaModFix/>
          </a:blip>
          <a:stretch>
            <a:fillRect/>
          </a:stretch>
        </p:blipFill>
        <p:spPr>
          <a:xfrm>
            <a:off x="1558938" y="2900025"/>
            <a:ext cx="6026124" cy="1893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Microsoft Excel vs. Google Sheets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Split cell values</a:t>
            </a:r>
            <a:endParaRPr/>
          </a:p>
        </p:txBody>
      </p:sp>
      <p:sp>
        <p:nvSpPr>
          <p:cNvPr id="513" name="Google Shape;513;p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return a substring from the beginning of a specified string, use:</a:t>
            </a:r>
            <a:endParaRPr/>
          </a:p>
          <a:p>
            <a:pPr marL="0" lvl="0" indent="0" algn="ctr" rtl="0">
              <a:spcBef>
                <a:spcPts val="1200"/>
              </a:spcBef>
              <a:spcAft>
                <a:spcPts val="0"/>
              </a:spcAft>
              <a:buNone/>
            </a:pPr>
            <a:r>
              <a:rPr lang="en" b="1"/>
              <a:t>LEFT(string, [number_of_characters])</a:t>
            </a:r>
            <a:endParaRPr/>
          </a:p>
          <a:p>
            <a:pPr marL="0" lvl="0" indent="0" algn="ctr" rtl="0">
              <a:spcBef>
                <a:spcPts val="1200"/>
              </a:spcBef>
              <a:spcAft>
                <a:spcPts val="1200"/>
              </a:spcAft>
              <a:buNone/>
            </a:pPr>
            <a:r>
              <a:rPr lang="en" i="1"/>
              <a:t>=LEFT(A1, 2)</a:t>
            </a:r>
            <a:endParaRPr i="1"/>
          </a:p>
        </p:txBody>
      </p:sp>
      <p:sp>
        <p:nvSpPr>
          <p:cNvPr id="514" name="Google Shape;514;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60</a:t>
            </a:fld>
            <a:endParaRPr/>
          </a:p>
        </p:txBody>
      </p:sp>
      <p:pic>
        <p:nvPicPr>
          <p:cNvPr id="515" name="Google Shape;515;p72"/>
          <p:cNvPicPr preferRelativeResize="0"/>
          <p:nvPr/>
        </p:nvPicPr>
        <p:blipFill>
          <a:blip r:embed="rId3">
            <a:alphaModFix/>
          </a:blip>
          <a:stretch>
            <a:fillRect/>
          </a:stretch>
        </p:blipFill>
        <p:spPr>
          <a:xfrm>
            <a:off x="2121913" y="3189475"/>
            <a:ext cx="4900175" cy="17371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Split cell values</a:t>
            </a:r>
            <a:endParaRPr/>
          </a:p>
        </p:txBody>
      </p:sp>
      <p:sp>
        <p:nvSpPr>
          <p:cNvPr id="521" name="Google Shape;521;p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return a substring from the end of a specified string, use:</a:t>
            </a:r>
            <a:endParaRPr/>
          </a:p>
          <a:p>
            <a:pPr marL="0" lvl="0" indent="0" algn="ctr" rtl="0">
              <a:spcBef>
                <a:spcPts val="1200"/>
              </a:spcBef>
              <a:spcAft>
                <a:spcPts val="0"/>
              </a:spcAft>
              <a:buNone/>
            </a:pPr>
            <a:r>
              <a:rPr lang="en" b="1"/>
              <a:t>RIGHT(string, [number_of_characters])</a:t>
            </a:r>
            <a:endParaRPr b="1"/>
          </a:p>
          <a:p>
            <a:pPr marL="0" lvl="0" indent="0" algn="ctr" rtl="0">
              <a:spcBef>
                <a:spcPts val="1200"/>
              </a:spcBef>
              <a:spcAft>
                <a:spcPts val="1200"/>
              </a:spcAft>
              <a:buNone/>
            </a:pPr>
            <a:r>
              <a:rPr lang="en" i="1"/>
              <a:t>=RIGHT(A1, 2)</a:t>
            </a:r>
            <a:endParaRPr i="1"/>
          </a:p>
        </p:txBody>
      </p:sp>
      <p:sp>
        <p:nvSpPr>
          <p:cNvPr id="522" name="Google Shape;522;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61</a:t>
            </a:fld>
            <a:endParaRPr/>
          </a:p>
        </p:txBody>
      </p:sp>
      <p:pic>
        <p:nvPicPr>
          <p:cNvPr id="523" name="Google Shape;523;p73"/>
          <p:cNvPicPr preferRelativeResize="0"/>
          <p:nvPr/>
        </p:nvPicPr>
        <p:blipFill>
          <a:blip r:embed="rId3">
            <a:alphaModFix/>
          </a:blip>
          <a:stretch>
            <a:fillRect/>
          </a:stretch>
        </p:blipFill>
        <p:spPr>
          <a:xfrm>
            <a:off x="1765188" y="2920150"/>
            <a:ext cx="5613625" cy="20048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Function: Add data based on other data</a:t>
            </a:r>
            <a:endParaRPr/>
          </a:p>
        </p:txBody>
      </p:sp>
      <p:sp>
        <p:nvSpPr>
          <p:cNvPr id="529" name="Google Shape;529;p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 search down the first column of a range for a key and return the value of a specified cell in the row found (i.e. to do a vertical lookup), use:</a:t>
            </a:r>
            <a:endParaRPr/>
          </a:p>
          <a:p>
            <a:pPr marL="0" lvl="0" indent="0" algn="ctr" rtl="0">
              <a:spcBef>
                <a:spcPts val="1200"/>
              </a:spcBef>
              <a:spcAft>
                <a:spcPts val="0"/>
              </a:spcAft>
              <a:buNone/>
            </a:pPr>
            <a:r>
              <a:rPr lang="en" b="1"/>
              <a:t>VLOOKUP(search_key, range, index, [is_sorted])</a:t>
            </a:r>
            <a:endParaRPr b="1"/>
          </a:p>
          <a:p>
            <a:pPr marL="0" lvl="0" indent="0" algn="ctr" rtl="0">
              <a:spcBef>
                <a:spcPts val="1200"/>
              </a:spcBef>
              <a:spcAft>
                <a:spcPts val="0"/>
              </a:spcAft>
              <a:buNone/>
            </a:pPr>
            <a:r>
              <a:rPr lang="en" i="1"/>
              <a:t>=VLOOKUP(60, A1:B100, 2, FALSE)</a:t>
            </a:r>
            <a:endParaRPr i="1"/>
          </a:p>
          <a:p>
            <a:pPr marL="0" lvl="0" indent="0" algn="l" rtl="0">
              <a:spcBef>
                <a:spcPts val="1200"/>
              </a:spcBef>
              <a:spcAft>
                <a:spcPts val="1200"/>
              </a:spcAft>
              <a:buNone/>
            </a:pPr>
            <a:endParaRPr i="1"/>
          </a:p>
        </p:txBody>
      </p:sp>
      <p:sp>
        <p:nvSpPr>
          <p:cNvPr id="530" name="Google Shape;530;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62</a:t>
            </a:fld>
            <a:endParaRPr/>
          </a:p>
        </p:txBody>
      </p:sp>
      <p:pic>
        <p:nvPicPr>
          <p:cNvPr id="531" name="Google Shape;531;p74"/>
          <p:cNvPicPr preferRelativeResize="0"/>
          <p:nvPr/>
        </p:nvPicPr>
        <p:blipFill rotWithShape="1">
          <a:blip r:embed="rId3">
            <a:alphaModFix/>
          </a:blip>
          <a:srcRect b="53851"/>
          <a:stretch/>
        </p:blipFill>
        <p:spPr>
          <a:xfrm>
            <a:off x="977463" y="3748650"/>
            <a:ext cx="3324675" cy="1135074"/>
          </a:xfrm>
          <a:prstGeom prst="rect">
            <a:avLst/>
          </a:prstGeom>
          <a:noFill/>
          <a:ln>
            <a:noFill/>
          </a:ln>
        </p:spPr>
      </p:pic>
      <p:pic>
        <p:nvPicPr>
          <p:cNvPr id="532" name="Google Shape;532;p74"/>
          <p:cNvPicPr preferRelativeResize="0"/>
          <p:nvPr/>
        </p:nvPicPr>
        <p:blipFill>
          <a:blip r:embed="rId4">
            <a:alphaModFix/>
          </a:blip>
          <a:stretch>
            <a:fillRect/>
          </a:stretch>
        </p:blipFill>
        <p:spPr>
          <a:xfrm>
            <a:off x="4949687" y="3768125"/>
            <a:ext cx="3216850" cy="1096125"/>
          </a:xfrm>
          <a:prstGeom prst="rect">
            <a:avLst/>
          </a:prstGeom>
          <a:noFill/>
          <a:ln>
            <a:noFill/>
          </a:ln>
        </p:spPr>
      </p:pic>
      <p:cxnSp>
        <p:nvCxnSpPr>
          <p:cNvPr id="533" name="Google Shape;533;p74"/>
          <p:cNvCxnSpPr/>
          <p:nvPr/>
        </p:nvCxnSpPr>
        <p:spPr>
          <a:xfrm flipH="1">
            <a:off x="4320775" y="4355525"/>
            <a:ext cx="2372700" cy="450300"/>
          </a:xfrm>
          <a:prstGeom prst="curvedConnector3">
            <a:avLst>
              <a:gd name="adj1" fmla="val 50000"/>
            </a:avLst>
          </a:prstGeom>
          <a:noFill/>
          <a:ln w="28575" cap="flat" cmpd="sng">
            <a:solidFill>
              <a:schemeClr val="lt2"/>
            </a:solidFill>
            <a:prstDash val="solid"/>
            <a:round/>
            <a:headEnd type="none" w="med" len="med"/>
            <a:tailEnd type="triangle" w="med" len="med"/>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Referencing cells in functions</a:t>
            </a:r>
            <a:endParaRPr/>
          </a:p>
        </p:txBody>
      </p:sp>
      <p:sp>
        <p:nvSpPr>
          <p:cNvPr id="539" name="Google Shape;539;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63</a:t>
            </a:fld>
            <a:endParaRPr/>
          </a:p>
        </p:txBody>
      </p:sp>
      <p:pic>
        <p:nvPicPr>
          <p:cNvPr id="540" name="Google Shape;540;p75"/>
          <p:cNvPicPr preferRelativeResize="0"/>
          <p:nvPr/>
        </p:nvPicPr>
        <p:blipFill rotWithShape="1">
          <a:blip r:embed="rId3">
            <a:alphaModFix/>
          </a:blip>
          <a:srcRect l="1446" t="4088" r="2749" b="2992"/>
          <a:stretch/>
        </p:blipFill>
        <p:spPr>
          <a:xfrm>
            <a:off x="387900" y="1182775"/>
            <a:ext cx="6015950" cy="3110199"/>
          </a:xfrm>
          <a:prstGeom prst="rect">
            <a:avLst/>
          </a:prstGeom>
          <a:noFill/>
          <a:ln>
            <a:noFill/>
          </a:ln>
        </p:spPr>
      </p:pic>
      <p:sp>
        <p:nvSpPr>
          <p:cNvPr id="541" name="Google Shape;541;p75"/>
          <p:cNvSpPr txBox="1">
            <a:spLocks noGrp="1"/>
          </p:cNvSpPr>
          <p:nvPr>
            <p:ph type="body" idx="1"/>
          </p:nvPr>
        </p:nvSpPr>
        <p:spPr>
          <a:xfrm>
            <a:off x="311700" y="4343700"/>
            <a:ext cx="8160600" cy="598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935"/>
              <a:buNone/>
            </a:pPr>
            <a:r>
              <a:rPr lang="en" sz="1400">
                <a:solidFill>
                  <a:schemeClr val="accent4"/>
                </a:solidFill>
              </a:rPr>
              <a:t>Image and more information: https://support.microsoft.com/en-us/office/switch-between-relative</a:t>
            </a:r>
            <a:br>
              <a:rPr lang="en" sz="1400">
                <a:solidFill>
                  <a:schemeClr val="accent4"/>
                </a:solidFill>
              </a:rPr>
            </a:br>
            <a:r>
              <a:rPr lang="en" sz="1400">
                <a:solidFill>
                  <a:schemeClr val="accent4"/>
                </a:solidFill>
              </a:rPr>
              <a:t>-absolute-and-mixed-references-dfec08cd-ae65-4f56-839e-5f0d8d0baca9</a:t>
            </a:r>
            <a:endParaRPr sz="1400">
              <a:solidFill>
                <a:schemeClr val="accent4"/>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6"/>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Breakout Activity:</a:t>
            </a:r>
            <a:endParaRPr/>
          </a:p>
          <a:p>
            <a:pPr marL="0" lvl="0" indent="0" algn="l" rtl="0">
              <a:spcBef>
                <a:spcPts val="0"/>
              </a:spcBef>
              <a:spcAft>
                <a:spcPts val="0"/>
              </a:spcAft>
              <a:buNone/>
            </a:pPr>
            <a:endParaRPr/>
          </a:p>
          <a:p>
            <a:pPr marL="0" lvl="0" indent="0" algn="l" rtl="0">
              <a:spcBef>
                <a:spcPts val="0"/>
              </a:spcBef>
              <a:spcAft>
                <a:spcPts val="0"/>
              </a:spcAft>
              <a:buNone/>
            </a:pPr>
            <a:r>
              <a:rPr lang="en"/>
              <a:t>Try to use any of the functions we have just covered to improve data quality in our </a:t>
            </a:r>
            <a:r>
              <a:rPr lang="en" i="1"/>
              <a:t>recordedBy</a:t>
            </a:r>
            <a:r>
              <a:rPr lang="en"/>
              <a:t> column.</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7"/>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Comparing data in spreadsheets to another resource</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Do you have any specific examples of where comparing data between two sources might help you wrangle data?</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9"/>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Demo:</a:t>
            </a:r>
            <a:endParaRPr/>
          </a:p>
          <a:p>
            <a:pPr marL="0" lvl="0" indent="0" algn="l" rtl="0">
              <a:spcBef>
                <a:spcPts val="0"/>
              </a:spcBef>
              <a:spcAft>
                <a:spcPts val="0"/>
              </a:spcAft>
              <a:buNone/>
            </a:pPr>
            <a:endParaRPr/>
          </a:p>
          <a:p>
            <a:pPr marL="0" lvl="0" indent="0" algn="l" rtl="0">
              <a:spcBef>
                <a:spcPts val="0"/>
              </a:spcBef>
              <a:spcAft>
                <a:spcPts val="0"/>
              </a:spcAft>
              <a:buNone/>
            </a:pPr>
            <a:r>
              <a:rPr lang="en"/>
              <a:t>Compare our taxonomic identification data to WoRMS based on values in the </a:t>
            </a:r>
            <a:r>
              <a:rPr lang="en" i="1"/>
              <a:t>scientificName</a:t>
            </a:r>
            <a:r>
              <a:rPr lang="en"/>
              <a:t> field.</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0"/>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Wrap up</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Week 2 Homework</a:t>
            </a:r>
            <a:endParaRPr/>
          </a:p>
        </p:txBody>
      </p:sp>
      <p:sp>
        <p:nvSpPr>
          <p:cNvPr id="572" name="Google Shape;572;p81"/>
          <p:cNvSpPr txBox="1">
            <a:spLocks noGrp="1"/>
          </p:cNvSpPr>
          <p:nvPr>
            <p:ph type="body" idx="1"/>
          </p:nvPr>
        </p:nvSpPr>
        <p:spPr>
          <a:xfrm>
            <a:off x="311700" y="1152475"/>
            <a:ext cx="8520600" cy="36810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935"/>
              <a:buNone/>
            </a:pPr>
            <a:r>
              <a:rPr lang="en" sz="2140"/>
              <a:t>Download OpenRefine 3.6.0 from the website (</a:t>
            </a:r>
            <a:r>
              <a:rPr lang="en" sz="2140" u="sng">
                <a:solidFill>
                  <a:schemeClr val="hlink"/>
                </a:solidFill>
                <a:hlinkClick r:id="rId3"/>
              </a:rPr>
              <a:t>https://openrefine.org/download.html</a:t>
            </a:r>
            <a:r>
              <a:rPr lang="en" sz="2140"/>
              <a:t>) and install it on your computer. Open the program at least once prior to our next meeting.</a:t>
            </a:r>
            <a:endParaRPr sz="2140"/>
          </a:p>
          <a:p>
            <a:pPr marL="0" lvl="0" indent="0" algn="l" rtl="0">
              <a:lnSpc>
                <a:spcPct val="105000"/>
              </a:lnSpc>
              <a:spcBef>
                <a:spcPts val="1200"/>
              </a:spcBef>
              <a:spcAft>
                <a:spcPts val="0"/>
              </a:spcAft>
              <a:buSzPts val="935"/>
              <a:buNone/>
            </a:pPr>
            <a:endParaRPr sz="2140"/>
          </a:p>
          <a:p>
            <a:pPr marL="0" lvl="0" indent="0" algn="l" rtl="0">
              <a:lnSpc>
                <a:spcPct val="105000"/>
              </a:lnSpc>
              <a:spcBef>
                <a:spcPts val="1200"/>
              </a:spcBef>
              <a:spcAft>
                <a:spcPts val="0"/>
              </a:spcAft>
              <a:buSzPts val="935"/>
              <a:buNone/>
            </a:pPr>
            <a:r>
              <a:rPr lang="en" sz="2140"/>
              <a:t>If you have questions…</a:t>
            </a:r>
            <a:endParaRPr sz="2140"/>
          </a:p>
          <a:p>
            <a:pPr marL="457200" lvl="0" indent="-364490" algn="l" rtl="0">
              <a:lnSpc>
                <a:spcPct val="105000"/>
              </a:lnSpc>
              <a:spcBef>
                <a:spcPts val="1200"/>
              </a:spcBef>
              <a:spcAft>
                <a:spcPts val="0"/>
              </a:spcAft>
              <a:buSzPts val="2140"/>
              <a:buChar char="➔"/>
            </a:pPr>
            <a:r>
              <a:rPr lang="en" sz="2140"/>
              <a:t>Ask in the </a:t>
            </a:r>
            <a:r>
              <a:rPr lang="en" sz="2140" i="1"/>
              <a:t>XXX </a:t>
            </a:r>
            <a:r>
              <a:rPr lang="en" sz="2140"/>
              <a:t>channel on Slack</a:t>
            </a:r>
            <a:endParaRPr sz="2140"/>
          </a:p>
          <a:p>
            <a:pPr marL="457200" lvl="0" indent="-364490" algn="l" rtl="0">
              <a:lnSpc>
                <a:spcPct val="105000"/>
              </a:lnSpc>
              <a:spcBef>
                <a:spcPts val="0"/>
              </a:spcBef>
              <a:spcAft>
                <a:spcPts val="0"/>
              </a:spcAft>
              <a:buSzPts val="2140"/>
              <a:buChar char="➔"/>
            </a:pPr>
            <a:r>
              <a:rPr lang="en" sz="2140"/>
              <a:t>Drop in during our open office hour [date]</a:t>
            </a:r>
            <a:endParaRPr sz="2140"/>
          </a:p>
        </p:txBody>
      </p:sp>
      <p:sp>
        <p:nvSpPr>
          <p:cNvPr id="573" name="Google Shape;573;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accent5"/>
                </a:solidFill>
              </a:rPr>
              <a:t>Excel</a:t>
            </a:r>
            <a:r>
              <a:rPr lang="en"/>
              <a:t> vs. </a:t>
            </a:r>
            <a:r>
              <a:rPr lang="en">
                <a:solidFill>
                  <a:schemeClr val="lt2"/>
                </a:solidFill>
              </a:rPr>
              <a:t>Sheets</a:t>
            </a:r>
            <a:endParaRPr>
              <a:solidFill>
                <a:schemeClr val="lt2"/>
              </a:solidFill>
            </a:endParaRPr>
          </a:p>
        </p:txBody>
      </p:sp>
      <p:sp>
        <p:nvSpPr>
          <p:cNvPr id="101" name="Google Shape;10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02" name="Google Shape;102;p1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Usage by participants in this workshop</a:t>
            </a:r>
            <a:endParaRPr/>
          </a:p>
        </p:txBody>
      </p:sp>
      <p:sp>
        <p:nvSpPr>
          <p:cNvPr id="103" name="Google Shape;103;p19"/>
          <p:cNvSpPr/>
          <p:nvPr/>
        </p:nvSpPr>
        <p:spPr>
          <a:xfrm>
            <a:off x="5342575" y="1039800"/>
            <a:ext cx="3063900" cy="30639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9"/>
          <p:cNvSpPr/>
          <p:nvPr/>
        </p:nvSpPr>
        <p:spPr>
          <a:xfrm>
            <a:off x="5342575" y="1039800"/>
            <a:ext cx="3063900" cy="3063900"/>
          </a:xfrm>
          <a:prstGeom prst="pie">
            <a:avLst>
              <a:gd name="adj1" fmla="val 0"/>
              <a:gd name="adj2" fmla="val 16200000"/>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txBox="1"/>
          <p:nvPr/>
        </p:nvSpPr>
        <p:spPr>
          <a:xfrm>
            <a:off x="4866950" y="499325"/>
            <a:ext cx="1117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lt1"/>
                </a:solidFill>
              </a:rPr>
              <a:t>75%</a:t>
            </a:r>
            <a:endParaRPr sz="2400">
              <a:solidFill>
                <a:schemeClr val="lt1"/>
              </a:solidFill>
            </a:endParaRPr>
          </a:p>
        </p:txBody>
      </p:sp>
      <p:sp>
        <p:nvSpPr>
          <p:cNvPr id="106" name="Google Shape;106;p19"/>
          <p:cNvSpPr txBox="1"/>
          <p:nvPr/>
        </p:nvSpPr>
        <p:spPr>
          <a:xfrm>
            <a:off x="7997250" y="499325"/>
            <a:ext cx="873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lt1"/>
                </a:solidFill>
              </a:rPr>
              <a:t>25%</a:t>
            </a:r>
            <a:endParaRPr sz="2400">
              <a:solidFill>
                <a:schemeClr val="lt1"/>
              </a:solidFill>
            </a:endParaRPr>
          </a:p>
        </p:txBody>
      </p:sp>
      <p:cxnSp>
        <p:nvCxnSpPr>
          <p:cNvPr id="107" name="Google Shape;107;p19"/>
          <p:cNvCxnSpPr/>
          <p:nvPr/>
        </p:nvCxnSpPr>
        <p:spPr>
          <a:xfrm>
            <a:off x="5176675" y="1028700"/>
            <a:ext cx="564000" cy="531000"/>
          </a:xfrm>
          <a:prstGeom prst="straightConnector1">
            <a:avLst/>
          </a:prstGeom>
          <a:noFill/>
          <a:ln w="28575" cap="flat" cmpd="sng">
            <a:solidFill>
              <a:schemeClr val="lt1"/>
            </a:solidFill>
            <a:prstDash val="solid"/>
            <a:round/>
            <a:headEnd type="none" w="med" len="med"/>
            <a:tailEnd type="none" w="med" len="med"/>
          </a:ln>
        </p:spPr>
      </p:cxnSp>
      <p:cxnSp>
        <p:nvCxnSpPr>
          <p:cNvPr id="108" name="Google Shape;108;p19"/>
          <p:cNvCxnSpPr>
            <a:endCxn id="103" idx="7"/>
          </p:cNvCxnSpPr>
          <p:nvPr/>
        </p:nvCxnSpPr>
        <p:spPr>
          <a:xfrm flipH="1">
            <a:off x="7957777" y="1053498"/>
            <a:ext cx="408000" cy="435000"/>
          </a:xfrm>
          <a:prstGeom prst="straightConnector1">
            <a:avLst/>
          </a:prstGeom>
          <a:noFill/>
          <a:ln w="28575" cap="flat" cmpd="sng">
            <a:solidFill>
              <a:schemeClr val="lt1"/>
            </a:solidFill>
            <a:prstDash val="solid"/>
            <a:round/>
            <a:headEnd type="none" w="med" len="med"/>
            <a:tailEnd type="none" w="med" len="med"/>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Installing OpenRefine on macOS</a:t>
            </a:r>
            <a:endParaRPr/>
          </a:p>
        </p:txBody>
      </p:sp>
      <p:sp>
        <p:nvSpPr>
          <p:cNvPr id="579" name="Google Shape;579;p82"/>
          <p:cNvSpPr txBox="1">
            <a:spLocks noGrp="1"/>
          </p:cNvSpPr>
          <p:nvPr>
            <p:ph type="body" idx="1"/>
          </p:nvPr>
        </p:nvSpPr>
        <p:spPr>
          <a:xfrm>
            <a:off x="311700" y="1105800"/>
            <a:ext cx="8520600" cy="37461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a:t>On macOS there are some permissions that can make installing OpenRefine less intuitive. To install, follow the instructions here:</a:t>
            </a:r>
            <a:endParaRPr/>
          </a:p>
          <a:p>
            <a:pPr marL="457200" lvl="0" indent="-335280" algn="l" rtl="0">
              <a:spcBef>
                <a:spcPts val="1200"/>
              </a:spcBef>
              <a:spcAft>
                <a:spcPts val="0"/>
              </a:spcAft>
              <a:buSzPct val="100000"/>
              <a:buAutoNum type="arabicPeriod"/>
            </a:pPr>
            <a:r>
              <a:rPr lang="en"/>
              <a:t>Download the </a:t>
            </a:r>
            <a:r>
              <a:rPr lang="en" u="sng">
                <a:solidFill>
                  <a:schemeClr val="hlink"/>
                </a:solidFill>
                <a:hlinkClick r:id="rId3"/>
              </a:rPr>
              <a:t>OpenRefine Mac Kit</a:t>
            </a:r>
            <a:r>
              <a:rPr lang="en"/>
              <a:t>; this has the required Java JRE embedded, so you do not have to separately install Java to run OpenRefine.</a:t>
            </a:r>
            <a:endParaRPr/>
          </a:p>
          <a:p>
            <a:pPr marL="457200" lvl="0" indent="-335280" algn="l" rtl="0">
              <a:spcBef>
                <a:spcPts val="0"/>
              </a:spcBef>
              <a:spcAft>
                <a:spcPts val="0"/>
              </a:spcAft>
              <a:buSzPct val="100000"/>
              <a:buAutoNum type="arabicPeriod"/>
            </a:pPr>
            <a:r>
              <a:rPr lang="en"/>
              <a:t>Double-click to mount the install image (dmg file).</a:t>
            </a:r>
            <a:endParaRPr/>
          </a:p>
          <a:p>
            <a:pPr marL="457200" lvl="0" indent="-335280" algn="l" rtl="0">
              <a:spcBef>
                <a:spcPts val="0"/>
              </a:spcBef>
              <a:spcAft>
                <a:spcPts val="0"/>
              </a:spcAft>
              <a:buSzPct val="100000"/>
              <a:buAutoNum type="arabicPeriod"/>
            </a:pPr>
            <a:r>
              <a:rPr lang="en"/>
              <a:t>Drag the OpenInstall application to a folder of your choice (Desktop, your personal Applications folder, etc.); you can now “eject” and discard the install dmg file.</a:t>
            </a:r>
            <a:endParaRPr/>
          </a:p>
          <a:p>
            <a:pPr marL="457200" lvl="0" indent="-335280" algn="l" rtl="0">
              <a:spcBef>
                <a:spcPts val="0"/>
              </a:spcBef>
              <a:spcAft>
                <a:spcPts val="0"/>
              </a:spcAft>
              <a:buSzPct val="100000"/>
              <a:buAutoNum type="arabicPeriod"/>
            </a:pPr>
            <a:r>
              <a:rPr lang="en"/>
              <a:t>Right-click (or hold down the Control key while clicking) on the OpenRefine application (blue diamond).</a:t>
            </a:r>
            <a:endParaRPr/>
          </a:p>
          <a:p>
            <a:pPr marL="457200" lvl="0" indent="-335280" algn="l" rtl="0">
              <a:spcBef>
                <a:spcPts val="0"/>
              </a:spcBef>
              <a:spcAft>
                <a:spcPts val="0"/>
              </a:spcAft>
              <a:buSzPct val="100000"/>
              <a:buAutoNum type="arabicPeriod"/>
            </a:pPr>
            <a:r>
              <a:rPr lang="en"/>
              <a:t>Select Open from the menu.</a:t>
            </a:r>
            <a:endParaRPr/>
          </a:p>
          <a:p>
            <a:pPr marL="457200" lvl="0" indent="-335280" algn="l" rtl="0">
              <a:spcBef>
                <a:spcPts val="0"/>
              </a:spcBef>
              <a:spcAft>
                <a:spcPts val="0"/>
              </a:spcAft>
              <a:buSzPct val="100000"/>
              <a:buAutoNum type="arabicPeriod"/>
            </a:pPr>
            <a:r>
              <a:rPr lang="en"/>
              <a:t>Select Open again from the next menu to tell macOS that you really do want to run this program.</a:t>
            </a:r>
            <a:endParaRPr/>
          </a:p>
          <a:p>
            <a:pPr marL="457200" lvl="0" indent="-335280" algn="l" rtl="0">
              <a:spcBef>
                <a:spcPts val="0"/>
              </a:spcBef>
              <a:spcAft>
                <a:spcPts val="0"/>
              </a:spcAft>
              <a:buSzPct val="100000"/>
              <a:buAutoNum type="arabicPeriod"/>
            </a:pPr>
            <a:r>
              <a:rPr lang="en"/>
              <a:t>After going through this process once, in the future you’ll be able to launch OpenRefine as you’d expect by double-clicking the application icon (blue diamond).</a:t>
            </a:r>
            <a:endParaRPr/>
          </a:p>
        </p:txBody>
      </p:sp>
      <p:sp>
        <p:nvSpPr>
          <p:cNvPr id="580" name="Google Shape;580;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3"/>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Please take 3 minutes to respond to the post-session feedback questions in this Google Doc.</a:t>
            </a:r>
            <a:endParaRPr/>
          </a:p>
        </p:txBody>
      </p:sp>
      <p:sp>
        <p:nvSpPr>
          <p:cNvPr id="586" name="Google Shape;586;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14" name="Google Shape;114;p20"/>
          <p:cNvPicPr preferRelativeResize="0"/>
          <p:nvPr/>
        </p:nvPicPr>
        <p:blipFill>
          <a:blip r:embed="rId3">
            <a:alphaModFix/>
          </a:blip>
          <a:stretch>
            <a:fillRect/>
          </a:stretch>
        </p:blipFill>
        <p:spPr>
          <a:xfrm>
            <a:off x="390525" y="1811575"/>
            <a:ext cx="4205736" cy="2238375"/>
          </a:xfrm>
          <a:prstGeom prst="rect">
            <a:avLst/>
          </a:prstGeom>
          <a:noFill/>
          <a:ln w="9525" cap="flat" cmpd="sng">
            <a:solidFill>
              <a:schemeClr val="accent3"/>
            </a:solidFill>
            <a:prstDash val="solid"/>
            <a:round/>
            <a:headEnd type="none" w="sm" len="sm"/>
            <a:tailEnd type="none" w="sm" len="sm"/>
          </a:ln>
        </p:spPr>
      </p:pic>
      <p:pic>
        <p:nvPicPr>
          <p:cNvPr id="115" name="Google Shape;115;p20"/>
          <p:cNvPicPr preferRelativeResize="0"/>
          <p:nvPr/>
        </p:nvPicPr>
        <p:blipFill>
          <a:blip r:embed="rId4">
            <a:alphaModFix/>
          </a:blip>
          <a:stretch>
            <a:fillRect/>
          </a:stretch>
        </p:blipFill>
        <p:spPr>
          <a:xfrm>
            <a:off x="4762500" y="1811575"/>
            <a:ext cx="3990975" cy="2238375"/>
          </a:xfrm>
          <a:prstGeom prst="rect">
            <a:avLst/>
          </a:prstGeom>
          <a:noFill/>
          <a:ln w="9525" cap="flat" cmpd="sng">
            <a:solidFill>
              <a:schemeClr val="accent3"/>
            </a:solidFill>
            <a:prstDash val="solid"/>
            <a:round/>
            <a:headEnd type="none" w="sm" len="sm"/>
            <a:tailEnd type="none" w="sm" len="sm"/>
          </a:ln>
        </p:spPr>
      </p:pic>
      <p:sp>
        <p:nvSpPr>
          <p:cNvPr id="116" name="Google Shape;11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Existing experience of participants in this workshop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Microsoft Excel vs. Google Sheets: Cost</a:t>
            </a:r>
            <a:endParaRPr/>
          </a:p>
        </p:txBody>
      </p:sp>
      <p:sp>
        <p:nvSpPr>
          <p:cNvPr id="122" name="Google Shape;122;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Excel is paid software.</a:t>
            </a:r>
            <a:endParaRPr/>
          </a:p>
          <a:p>
            <a:pPr marL="457200" lvl="0" indent="-381000" algn="l" rtl="0">
              <a:spcBef>
                <a:spcPts val="1000"/>
              </a:spcBef>
              <a:spcAft>
                <a:spcPts val="0"/>
              </a:spcAft>
              <a:buSzPts val="2400"/>
              <a:buChar char="●"/>
            </a:pPr>
            <a:r>
              <a:rPr lang="en"/>
              <a:t>Sheets is free software.</a:t>
            </a:r>
            <a:endParaRPr/>
          </a:p>
          <a:p>
            <a:pPr marL="457200" lvl="0" indent="-381000" algn="l" rtl="0">
              <a:spcBef>
                <a:spcPts val="1000"/>
              </a:spcBef>
              <a:spcAft>
                <a:spcPts val="0"/>
              </a:spcAft>
              <a:buSzPts val="2400"/>
              <a:buChar char="●"/>
            </a:pPr>
            <a:r>
              <a:rPr lang="en"/>
              <a:t>Neither is open source software.</a:t>
            </a:r>
            <a:endParaRPr/>
          </a:p>
          <a:p>
            <a:pPr marL="457200" lvl="0" indent="-381000" algn="l" rtl="0">
              <a:spcBef>
                <a:spcPts val="1000"/>
              </a:spcBef>
              <a:spcAft>
                <a:spcPts val="0"/>
              </a:spcAft>
              <a:buSzPts val="2400"/>
              <a:buChar char="●"/>
            </a:pPr>
            <a:r>
              <a:rPr lang="en"/>
              <a:t>Both are actively maintained with updates immediately available to users (for Excel, only for Microsoft 365 users).</a:t>
            </a:r>
            <a:endParaRPr/>
          </a:p>
          <a:p>
            <a:pPr marL="457200" lvl="0" indent="-381000" algn="l" rtl="0">
              <a:spcBef>
                <a:spcPts val="1000"/>
              </a:spcBef>
              <a:spcAft>
                <a:spcPts val="1000"/>
              </a:spcAft>
              <a:buSzPts val="2400"/>
              <a:buChar char="●"/>
            </a:pPr>
            <a:r>
              <a:rPr lang="en"/>
              <a:t>Be cognizant of whose account files are created under.</a:t>
            </a:r>
            <a:endParaRPr/>
          </a:p>
        </p:txBody>
      </p:sp>
      <p:sp>
        <p:nvSpPr>
          <p:cNvPr id="123" name="Google Shape;12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4071</Words>
  <Application>Microsoft Macintosh PowerPoint</Application>
  <PresentationFormat>On-screen Show (16:9)</PresentationFormat>
  <Paragraphs>407</Paragraphs>
  <Slides>72</Slides>
  <Notes>72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Proxima Nova</vt:lpstr>
      <vt:lpstr>Times New Roman</vt:lpstr>
      <vt:lpstr>Spearmint</vt:lpstr>
      <vt:lpstr>Introduction to data wrangling for biodiversity collections</vt:lpstr>
      <vt:lpstr>Week 2: Microsoft Excel and Google Sheets</vt:lpstr>
      <vt:lpstr>Week 1: Review</vt:lpstr>
      <vt:lpstr>Week 1: Homework</vt:lpstr>
      <vt:lpstr>Week 1: Topics to learn more about</vt:lpstr>
      <vt:lpstr>Microsoft Excel vs. Google Sheets</vt:lpstr>
      <vt:lpstr>Excel vs. Sheets</vt:lpstr>
      <vt:lpstr>Existing experience of participants in this workshop</vt:lpstr>
      <vt:lpstr>Microsoft Excel vs. Google Sheets: Cost</vt:lpstr>
      <vt:lpstr>Microsoft Excel vs. Google Sheets: Dataset size</vt:lpstr>
      <vt:lpstr>Microsoft Excel vs. Google Sheets: Collaboration</vt:lpstr>
      <vt:lpstr>Microsoft Excel vs. Google Sheets: Keyboard shortcuts</vt:lpstr>
      <vt:lpstr>Microsoft Excel vs. Google Sheets: Scripting</vt:lpstr>
      <vt:lpstr>Microsoft Excel vs. Google Sheets: Charts</vt:lpstr>
      <vt:lpstr>Microsoft Excel vs. Google Sheets: Extensibility</vt:lpstr>
      <vt:lpstr>Using both Microsoft Excel and Google Sheets</vt:lpstr>
      <vt:lpstr>PowerPoint Presentation</vt:lpstr>
      <vt:lpstr>Why use spreadsheets for data wrangling</vt:lpstr>
      <vt:lpstr>Why not use spreadsheets for data wrangling</vt:lpstr>
      <vt:lpstr>Exploring data in spreadsheets</vt:lpstr>
      <vt:lpstr>Why explore our data?</vt:lpstr>
      <vt:lpstr>PowerPoint Presentation</vt:lpstr>
      <vt:lpstr>Faceting</vt:lpstr>
      <vt:lpstr>Faceting</vt:lpstr>
      <vt:lpstr>Demo:  Facet on the recordedBy column by looking at unique values.</vt:lpstr>
      <vt:lpstr>PowerPoint Presentation</vt:lpstr>
      <vt:lpstr>Filtering</vt:lpstr>
      <vt:lpstr>Filtering</vt:lpstr>
      <vt:lpstr>Filters vs. filter views in Google Sheets</vt:lpstr>
      <vt:lpstr>Pivot table</vt:lpstr>
      <vt:lpstr>Pivot table</vt:lpstr>
      <vt:lpstr>Demo:  Facet and filter on higher geography by using a pivot table.</vt:lpstr>
      <vt:lpstr>Data types and formats in spreadsheets</vt:lpstr>
      <vt:lpstr>Data types: Boolean</vt:lpstr>
      <vt:lpstr>Data types: Numbers</vt:lpstr>
      <vt:lpstr>Data types: Dates &amp; times</vt:lpstr>
      <vt:lpstr>Data types: General</vt:lpstr>
      <vt:lpstr>Demo:  What is Excel doing with my dates?!?</vt:lpstr>
      <vt:lpstr>Data types: Text</vt:lpstr>
      <vt:lpstr>Data (file) formats: Delimited text</vt:lpstr>
      <vt:lpstr>Data (file) formats: XML</vt:lpstr>
      <vt:lpstr>Data (file) formats: JSON</vt:lpstr>
      <vt:lpstr>How to minimize issues with data types and formats</vt:lpstr>
      <vt:lpstr>Demo:  How to import a CSV file into Excel.</vt:lpstr>
      <vt:lpstr>ONE HOUR BREAK</vt:lpstr>
      <vt:lpstr>Introduction to data wrangling for biodiversity collections</vt:lpstr>
      <vt:lpstr>Bulk editing in spreadsheets</vt:lpstr>
      <vt:lpstr>Demo:  Apply our data exploration skills of faceting, filtering, and sorting to bulk edit higher geography.</vt:lpstr>
      <vt:lpstr>Dealing with mixed data types</vt:lpstr>
      <vt:lpstr>Dealing with multifaceted data</vt:lpstr>
      <vt:lpstr>Adding data</vt:lpstr>
      <vt:lpstr>Functions in spreadsheets</vt:lpstr>
      <vt:lpstr>What are functions</vt:lpstr>
      <vt:lpstr>When to use functions</vt:lpstr>
      <vt:lpstr>Function: Get rid of excess whitespace</vt:lpstr>
      <vt:lpstr>Function: Logical test</vt:lpstr>
      <vt:lpstr>Function: Include in summary if criteria are matched</vt:lpstr>
      <vt:lpstr>Function: Join text and/or cell values</vt:lpstr>
      <vt:lpstr>Function: Join text and/or cell values</vt:lpstr>
      <vt:lpstr>Function: Split cell values</vt:lpstr>
      <vt:lpstr>Function: Split cell values</vt:lpstr>
      <vt:lpstr>Function: Add data based on other data</vt:lpstr>
      <vt:lpstr>Referencing cells in functions</vt:lpstr>
      <vt:lpstr>Breakout Activity:  Try to use any of the functions we have just covered to improve data quality in our recordedBy column.</vt:lpstr>
      <vt:lpstr>Comparing data in spreadsheets to another resource</vt:lpstr>
      <vt:lpstr>Do you have any specific examples of where comparing data between two sources might help you wrangle data?</vt:lpstr>
      <vt:lpstr>Demo:  Compare our taxonomic identification data to WoRMS based on values in the scientificName field.</vt:lpstr>
      <vt:lpstr>Wrap up</vt:lpstr>
      <vt:lpstr>Week 2 Homework</vt:lpstr>
      <vt:lpstr>Installing OpenRefine on macOS</vt:lpstr>
      <vt:lpstr>Please take 3 minutes to respond to the post-session feedback questions in this Google Doc.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wrangling for biodiversity collections</dc:title>
  <cp:lastModifiedBy>Erica Krimmel</cp:lastModifiedBy>
  <cp:revision>1</cp:revision>
  <dcterms:modified xsi:type="dcterms:W3CDTF">2022-10-27T17:13:33Z</dcterms:modified>
</cp:coreProperties>
</file>