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7" r:id="rId2"/>
    <p:sldId id="258" r:id="rId3"/>
    <p:sldId id="261" r:id="rId4"/>
    <p:sldId id="278" r:id="rId5"/>
    <p:sldId id="280" r:id="rId6"/>
    <p:sldId id="281" r:id="rId7"/>
    <p:sldId id="283" r:id="rId8"/>
    <p:sldId id="286" r:id="rId9"/>
    <p:sldId id="284" r:id="rId10"/>
    <p:sldId id="282" r:id="rId11"/>
    <p:sldId id="285" r:id="rId12"/>
    <p:sldId id="271" r:id="rId13"/>
    <p:sldId id="287" r:id="rId14"/>
    <p:sldId id="269" r:id="rId15"/>
    <p:sldId id="277" r:id="rId16"/>
    <p:sldId id="28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dy, Alison" initials="HA" lastIdx="5" clrIdx="0">
    <p:extLst>
      <p:ext uri="{19B8F6BF-5375-455C-9EA6-DF929625EA0E}">
        <p15:presenceInfo xmlns:p15="http://schemas.microsoft.com/office/powerpoint/2012/main" userId="S::alison.hardy@ntu.ac.uk::c558711c-e4d2-46f9-9a7a-5e4d3b569ac4" providerId="AD"/>
      </p:ext>
    </p:extLst>
  </p:cmAuthor>
  <p:cmAuthor id="2" name="McLain, Matt" initials="MM" lastIdx="4" clrIdx="1">
    <p:extLst>
      <p:ext uri="{19B8F6BF-5375-455C-9EA6-DF929625EA0E}">
        <p15:presenceInfo xmlns:p15="http://schemas.microsoft.com/office/powerpoint/2012/main" userId="S::eclmmcl2@ljmu.ac.uk::d319407d-aa9b-4bc8-83f5-d4f7740657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37" autoAdjust="0"/>
    <p:restoredTop sz="93399" autoAdjust="0"/>
  </p:normalViewPr>
  <p:slideViewPr>
    <p:cSldViewPr snapToGrid="0" snapToObjects="1">
      <p:cViewPr varScale="1">
        <p:scale>
          <a:sx n="111" d="100"/>
          <a:sy n="111" d="100"/>
        </p:scale>
        <p:origin x="1104" y="192"/>
      </p:cViewPr>
      <p:guideLst/>
    </p:cSldViewPr>
  </p:slideViewPr>
  <p:outlineViewPr>
    <p:cViewPr>
      <p:scale>
        <a:sx n="33" d="100"/>
        <a:sy n="33" d="100"/>
      </p:scale>
      <p:origin x="0" y="-34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847F5-64F4-FC46-B7E7-339AE175D16C}" type="datetimeFigureOut">
              <a:rPr lang="en-GB" smtClean="0"/>
              <a:t>29/08/2020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1AF1B-6E0C-B24C-A1A2-F37BCA2397B6}" type="slidenum">
              <a:rPr lang="en-GB" smtClean="0"/>
              <a:t>‹#›</a:t>
            </a:fld>
            <a:endParaRPr lang="en-GB"/>
          </a:p>
        </p:txBody>
      </p:sp>
    </p:spTree>
    <p:extLst>
      <p:ext uri="{BB962C8B-B14F-4D97-AF65-F5344CB8AC3E}">
        <p14:creationId xmlns:p14="http://schemas.microsoft.com/office/powerpoint/2010/main" val="49435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 taken from: </a:t>
            </a:r>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www.routledge.com</a:t>
            </a:r>
            <a:r>
              <a:rPr lang="en-GB" sz="1200" kern="1200" dirty="0">
                <a:solidFill>
                  <a:schemeClr val="tx1"/>
                </a:solidFill>
                <a:effectLst/>
                <a:latin typeface="+mn-lt"/>
                <a:ea typeface="+mn-ea"/>
                <a:cs typeface="+mn-cs"/>
              </a:rPr>
              <a:t>/Learning-to-Teach-Design-and-Technology-in-the-Secondary-School-A-Companion/Hardy/p/book/9780367336813 </a:t>
            </a:r>
          </a:p>
          <a:p>
            <a:endParaRPr lang="en-GB" dirty="0"/>
          </a:p>
        </p:txBody>
      </p:sp>
      <p:sp>
        <p:nvSpPr>
          <p:cNvPr id="4" name="Slide Number Placeholder 3"/>
          <p:cNvSpPr>
            <a:spLocks noGrp="1"/>
          </p:cNvSpPr>
          <p:nvPr>
            <p:ph type="sldNum" sz="quarter" idx="5"/>
          </p:nvPr>
        </p:nvSpPr>
        <p:spPr/>
        <p:txBody>
          <a:bodyPr/>
          <a:lstStyle/>
          <a:p>
            <a:fld id="{05E1AF1B-6E0C-B24C-A1A2-F37BCA2397B6}" type="slidenum">
              <a:rPr lang="en-GB" smtClean="0"/>
              <a:t>1</a:t>
            </a:fld>
            <a:endParaRPr lang="en-GB"/>
          </a:p>
        </p:txBody>
      </p:sp>
    </p:spTree>
    <p:extLst>
      <p:ext uri="{BB962C8B-B14F-4D97-AF65-F5344CB8AC3E}">
        <p14:creationId xmlns:p14="http://schemas.microsoft.com/office/powerpoint/2010/main" val="1591256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 taken from: </a:t>
            </a:r>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www.routledge.com</a:t>
            </a:r>
            <a:r>
              <a:rPr lang="en-GB" sz="1200" kern="1200" dirty="0">
                <a:solidFill>
                  <a:schemeClr val="tx1"/>
                </a:solidFill>
                <a:effectLst/>
                <a:latin typeface="+mn-lt"/>
                <a:ea typeface="+mn-ea"/>
                <a:cs typeface="+mn-cs"/>
              </a:rPr>
              <a:t>/Learning-to-Teach-Design-and-Technology-in-the-Secondary-School-A-Companion/Hardy/p/book/9780367336813 </a:t>
            </a:r>
          </a:p>
          <a:p>
            <a:endParaRPr lang="en-GB"/>
          </a:p>
        </p:txBody>
      </p:sp>
      <p:sp>
        <p:nvSpPr>
          <p:cNvPr id="4" name="Slide Number Placeholder 3"/>
          <p:cNvSpPr>
            <a:spLocks noGrp="1"/>
          </p:cNvSpPr>
          <p:nvPr>
            <p:ph type="sldNum" sz="quarter" idx="5"/>
          </p:nvPr>
        </p:nvSpPr>
        <p:spPr/>
        <p:txBody>
          <a:bodyPr/>
          <a:lstStyle/>
          <a:p>
            <a:fld id="{05E1AF1B-6E0C-B24C-A1A2-F37BCA2397B6}" type="slidenum">
              <a:rPr lang="en-GB" smtClean="0"/>
              <a:t>16</a:t>
            </a:fld>
            <a:endParaRPr lang="en-GB"/>
          </a:p>
        </p:txBody>
      </p:sp>
    </p:spTree>
    <p:extLst>
      <p:ext uri="{BB962C8B-B14F-4D97-AF65-F5344CB8AC3E}">
        <p14:creationId xmlns:p14="http://schemas.microsoft.com/office/powerpoint/2010/main" val="142990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 </a:t>
            </a:r>
            <a:r>
              <a:rPr lang="en-GB" dirty="0"/>
              <a:t>the two objectives in the slide are selected</a:t>
            </a:r>
            <a:r>
              <a:rPr lang="en-GB" baseline="0" dirty="0"/>
              <a:t> from the four chapter objectives.</a:t>
            </a:r>
            <a:endParaRPr lang="en-GB" dirty="0"/>
          </a:p>
          <a:p>
            <a:endParaRPr lang="en-GB" dirty="0"/>
          </a:p>
        </p:txBody>
      </p:sp>
      <p:sp>
        <p:nvSpPr>
          <p:cNvPr id="4" name="Slide Number Placeholder 3"/>
          <p:cNvSpPr>
            <a:spLocks noGrp="1"/>
          </p:cNvSpPr>
          <p:nvPr>
            <p:ph type="sldNum" sz="quarter" idx="5"/>
          </p:nvPr>
        </p:nvSpPr>
        <p:spPr/>
        <p:txBody>
          <a:bodyPr/>
          <a:lstStyle/>
          <a:p>
            <a:fld id="{05E1AF1B-6E0C-B24C-A1A2-F37BCA2397B6}" type="slidenum">
              <a:rPr lang="en-GB" smtClean="0"/>
              <a:t>2</a:t>
            </a:fld>
            <a:endParaRPr lang="en-GB"/>
          </a:p>
        </p:txBody>
      </p:sp>
    </p:spTree>
    <p:extLst>
      <p:ext uri="{BB962C8B-B14F-4D97-AF65-F5344CB8AC3E}">
        <p14:creationId xmlns:p14="http://schemas.microsoft.com/office/powerpoint/2010/main" val="125821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Questions: </a:t>
            </a:r>
            <a:r>
              <a:rPr lang="en-GB" b="0" dirty="0"/>
              <a:t>Consider</a:t>
            </a:r>
            <a:r>
              <a:rPr lang="en-GB" b="0" baseline="0" dirty="0"/>
              <a:t> the types of schools you have been in and experienced; w</a:t>
            </a:r>
            <a:r>
              <a:rPr lang="en-GB" b="0" dirty="0"/>
              <a:t>hat type</a:t>
            </a:r>
            <a:r>
              <a:rPr lang="en-GB" b="0" baseline="0" dirty="0"/>
              <a:t> of school is it that you are looking for/want to work in for your first teaching post? How do the types of schools you have experienced differ? </a:t>
            </a:r>
            <a:r>
              <a:rPr lang="en-US" sz="1200" b="0" dirty="0"/>
              <a:t>What other key things might you want to know about the D&amp;T</a:t>
            </a:r>
            <a:r>
              <a:rPr lang="en-US" sz="1200" b="0" baseline="0" dirty="0"/>
              <a:t> department/curriculum/facilities/team? </a:t>
            </a:r>
            <a:endParaRPr lang="en-GB" b="0" baseline="0" dirty="0"/>
          </a:p>
          <a:p>
            <a:endParaRPr lang="en-GB" sz="2000" b="0" baseline="0" dirty="0"/>
          </a:p>
          <a:p>
            <a:r>
              <a:rPr lang="en-GB" sz="2000" b="1" dirty="0"/>
              <a:t>Notes:</a:t>
            </a:r>
            <a:r>
              <a:rPr lang="en-GB" sz="2000" b="1" baseline="0" dirty="0"/>
              <a:t> </a:t>
            </a:r>
            <a:r>
              <a:rPr lang="en-GB" sz="2000" b="0" baseline="0" dirty="0"/>
              <a:t>Ask student teachers to bullet point some key things that they are looking for when applying for jobs and encourage student teachers to share their experiences of different settings with the group and how these differ, as it is likely some student teachers will have only ever experience certain settings and may have some pre-conceived ideas about certain settings. </a:t>
            </a:r>
            <a:r>
              <a:rPr lang="en-GB" sz="1200" b="0" baseline="0" dirty="0"/>
              <a:t>This only includes a selection of the questions that are included in the chapter – see book chapter for more questions for trainees to consider. </a:t>
            </a:r>
          </a:p>
          <a:p>
            <a:endParaRPr lang="en-GB" sz="1200" b="0" baseline="0" dirty="0"/>
          </a:p>
          <a:p>
            <a:r>
              <a:rPr lang="en-GB" sz="1200" b="0" baseline="0" dirty="0"/>
              <a:t>Task 19.1</a:t>
            </a:r>
            <a:endParaRPr lang="en-GB" dirty="0"/>
          </a:p>
        </p:txBody>
      </p:sp>
      <p:sp>
        <p:nvSpPr>
          <p:cNvPr id="4" name="Slide Number Placeholder 3"/>
          <p:cNvSpPr>
            <a:spLocks noGrp="1"/>
          </p:cNvSpPr>
          <p:nvPr>
            <p:ph type="sldNum" sz="quarter" idx="5"/>
          </p:nvPr>
        </p:nvSpPr>
        <p:spPr/>
        <p:txBody>
          <a:bodyPr/>
          <a:lstStyle/>
          <a:p>
            <a:fld id="{05E1AF1B-6E0C-B24C-A1A2-F37BCA2397B6}" type="slidenum">
              <a:rPr lang="en-GB" smtClean="0"/>
              <a:t>5</a:t>
            </a:fld>
            <a:endParaRPr lang="en-GB"/>
          </a:p>
        </p:txBody>
      </p:sp>
    </p:spTree>
    <p:extLst>
      <p:ext uri="{BB962C8B-B14F-4D97-AF65-F5344CB8AC3E}">
        <p14:creationId xmlns:p14="http://schemas.microsoft.com/office/powerpoint/2010/main" val="148048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Question: </a:t>
            </a:r>
            <a:r>
              <a:rPr lang="en-US" sz="2000" b="0" dirty="0"/>
              <a:t>What knowledge</a:t>
            </a:r>
            <a:r>
              <a:rPr lang="en-US" sz="2000" b="0" baseline="0" dirty="0"/>
              <a:t>/skills/experiences do you have in each of these areas that you could discuss and use as examples if asked questions about these?</a:t>
            </a:r>
          </a:p>
          <a:p>
            <a:endParaRPr lang="en-GB" sz="2000" b="1" dirty="0"/>
          </a:p>
          <a:p>
            <a:r>
              <a:rPr lang="en-GB" sz="2000" b="1" dirty="0"/>
              <a:t>Note: </a:t>
            </a:r>
            <a:r>
              <a:rPr lang="en-GB" sz="2000" b="0" dirty="0"/>
              <a:t>See chapter for more detailed</a:t>
            </a:r>
            <a:r>
              <a:rPr lang="en-GB" sz="2000" b="0" baseline="0" dirty="0"/>
              <a:t> information about key things that might be asked of student teachers at interview on each of these areas. Spend some time with student teachers planning out some possible interview questions that they could be asked on each of these areas and get student teachers to do paired interviews with each other to develop confidence of speaking about their knowledge/skills/experiences in each of these areas. </a:t>
            </a:r>
            <a:endParaRPr lang="en-GB" dirty="0"/>
          </a:p>
        </p:txBody>
      </p:sp>
      <p:sp>
        <p:nvSpPr>
          <p:cNvPr id="4" name="Slide Number Placeholder 3"/>
          <p:cNvSpPr>
            <a:spLocks noGrp="1"/>
          </p:cNvSpPr>
          <p:nvPr>
            <p:ph type="sldNum" sz="quarter" idx="5"/>
          </p:nvPr>
        </p:nvSpPr>
        <p:spPr/>
        <p:txBody>
          <a:bodyPr/>
          <a:lstStyle/>
          <a:p>
            <a:fld id="{05E1AF1B-6E0C-B24C-A1A2-F37BCA2397B6}" type="slidenum">
              <a:rPr lang="en-GB" smtClean="0"/>
              <a:t>6</a:t>
            </a:fld>
            <a:endParaRPr lang="en-GB"/>
          </a:p>
        </p:txBody>
      </p:sp>
    </p:spTree>
    <p:extLst>
      <p:ext uri="{BB962C8B-B14F-4D97-AF65-F5344CB8AC3E}">
        <p14:creationId xmlns:p14="http://schemas.microsoft.com/office/powerpoint/2010/main" val="305479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t>Note: </a:t>
            </a:r>
            <a:r>
              <a:rPr lang="en-GB" sz="2000" b="0" dirty="0"/>
              <a:t>See chapter for</a:t>
            </a:r>
            <a:r>
              <a:rPr lang="en-GB" sz="2000" b="0" baseline="0" dirty="0"/>
              <a:t> further range of questions to ask during post-interview induction session. </a:t>
            </a:r>
          </a:p>
          <a:p>
            <a:r>
              <a:rPr lang="en-GB" sz="2000" b="0" baseline="0" dirty="0"/>
              <a:t>Task 19.4</a:t>
            </a:r>
            <a:endParaRPr lang="en-GB" dirty="0"/>
          </a:p>
        </p:txBody>
      </p:sp>
      <p:sp>
        <p:nvSpPr>
          <p:cNvPr id="4" name="Slide Number Placeholder 3"/>
          <p:cNvSpPr>
            <a:spLocks noGrp="1"/>
          </p:cNvSpPr>
          <p:nvPr>
            <p:ph type="sldNum" sz="quarter" idx="5"/>
          </p:nvPr>
        </p:nvSpPr>
        <p:spPr/>
        <p:txBody>
          <a:bodyPr/>
          <a:lstStyle/>
          <a:p>
            <a:fld id="{05E1AF1B-6E0C-B24C-A1A2-F37BCA2397B6}" type="slidenum">
              <a:rPr lang="en-GB" smtClean="0"/>
              <a:t>7</a:t>
            </a:fld>
            <a:endParaRPr lang="en-GB"/>
          </a:p>
        </p:txBody>
      </p:sp>
    </p:spTree>
    <p:extLst>
      <p:ext uri="{BB962C8B-B14F-4D97-AF65-F5344CB8AC3E}">
        <p14:creationId xmlns:p14="http://schemas.microsoft.com/office/powerpoint/2010/main" val="377386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Question: </a:t>
            </a:r>
            <a:r>
              <a:rPr lang="en-US" sz="2000" b="0" dirty="0"/>
              <a:t>Why</a:t>
            </a:r>
            <a:r>
              <a:rPr lang="en-US" sz="2000" b="0" baseline="0" dirty="0"/>
              <a:t> is it important to be continually improving your own practice? What areas specifically for D&amp;T is it important that we continually develop our knowledge of – e.g. H&amp;S, subject knowledge </a:t>
            </a:r>
            <a:r>
              <a:rPr lang="en-US" sz="2000" b="0" baseline="0" dirty="0" err="1"/>
              <a:t>etc</a:t>
            </a:r>
            <a:r>
              <a:rPr lang="en-US" sz="2000" b="0" baseline="0" dirty="0"/>
              <a:t>?</a:t>
            </a:r>
          </a:p>
        </p:txBody>
      </p:sp>
      <p:sp>
        <p:nvSpPr>
          <p:cNvPr id="4" name="Slide Number Placeholder 3"/>
          <p:cNvSpPr>
            <a:spLocks noGrp="1"/>
          </p:cNvSpPr>
          <p:nvPr>
            <p:ph type="sldNum" sz="quarter" idx="5"/>
          </p:nvPr>
        </p:nvSpPr>
        <p:spPr/>
        <p:txBody>
          <a:bodyPr/>
          <a:lstStyle/>
          <a:p>
            <a:fld id="{05E1AF1B-6E0C-B24C-A1A2-F37BCA2397B6}" type="slidenum">
              <a:rPr lang="en-GB" smtClean="0"/>
              <a:t>9</a:t>
            </a:fld>
            <a:endParaRPr lang="en-GB"/>
          </a:p>
        </p:txBody>
      </p:sp>
    </p:spTree>
    <p:extLst>
      <p:ext uri="{BB962C8B-B14F-4D97-AF65-F5344CB8AC3E}">
        <p14:creationId xmlns:p14="http://schemas.microsoft.com/office/powerpoint/2010/main" val="1057255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Question: </a:t>
            </a:r>
            <a:r>
              <a:rPr lang="en-US" sz="2000" b="0" dirty="0"/>
              <a:t>What</a:t>
            </a:r>
            <a:r>
              <a:rPr lang="en-US" sz="2000" b="0" baseline="0" dirty="0"/>
              <a:t> kind of training/support might you need to work on developing the areas you have identified as feeling less confident in or have less experience of? What expertise/resources are there within the department that you could draw on to develop your knowledge/skills/experience of these areas?</a:t>
            </a:r>
          </a:p>
        </p:txBody>
      </p:sp>
      <p:sp>
        <p:nvSpPr>
          <p:cNvPr id="4" name="Slide Number Placeholder 3"/>
          <p:cNvSpPr>
            <a:spLocks noGrp="1"/>
          </p:cNvSpPr>
          <p:nvPr>
            <p:ph type="sldNum" sz="quarter" idx="5"/>
          </p:nvPr>
        </p:nvSpPr>
        <p:spPr/>
        <p:txBody>
          <a:bodyPr/>
          <a:lstStyle/>
          <a:p>
            <a:fld id="{05E1AF1B-6E0C-B24C-A1A2-F37BCA2397B6}" type="slidenum">
              <a:rPr lang="en-GB" smtClean="0"/>
              <a:t>10</a:t>
            </a:fld>
            <a:endParaRPr lang="en-GB"/>
          </a:p>
        </p:txBody>
      </p:sp>
    </p:spTree>
    <p:extLst>
      <p:ext uri="{BB962C8B-B14F-4D97-AF65-F5344CB8AC3E}">
        <p14:creationId xmlns:p14="http://schemas.microsoft.com/office/powerpoint/2010/main" val="2365319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Question: </a:t>
            </a:r>
            <a:r>
              <a:rPr lang="en-US" sz="2000" b="0" dirty="0"/>
              <a:t>What professional development opportunities have you</a:t>
            </a:r>
            <a:r>
              <a:rPr lang="en-US" sz="2000" b="0" baseline="0" dirty="0"/>
              <a:t> had so far in schools? Which have been the most useful and why? What opportunities could you seek to further develop your practice within school?</a:t>
            </a:r>
          </a:p>
        </p:txBody>
      </p:sp>
      <p:sp>
        <p:nvSpPr>
          <p:cNvPr id="4" name="Slide Number Placeholder 3"/>
          <p:cNvSpPr>
            <a:spLocks noGrp="1"/>
          </p:cNvSpPr>
          <p:nvPr>
            <p:ph type="sldNum" sz="quarter" idx="5"/>
          </p:nvPr>
        </p:nvSpPr>
        <p:spPr/>
        <p:txBody>
          <a:bodyPr/>
          <a:lstStyle/>
          <a:p>
            <a:fld id="{05E1AF1B-6E0C-B24C-A1A2-F37BCA2397B6}" type="slidenum">
              <a:rPr lang="en-GB" smtClean="0"/>
              <a:t>11</a:t>
            </a:fld>
            <a:endParaRPr lang="en-GB"/>
          </a:p>
        </p:txBody>
      </p:sp>
    </p:spTree>
    <p:extLst>
      <p:ext uri="{BB962C8B-B14F-4D97-AF65-F5344CB8AC3E}">
        <p14:creationId xmlns:p14="http://schemas.microsoft.com/office/powerpoint/2010/main" val="914351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baseline="0" dirty="0"/>
              <a:t>Note: </a:t>
            </a:r>
            <a:r>
              <a:rPr lang="en-US" sz="2000" b="0" baseline="0" dirty="0"/>
              <a:t>See chapter for further details about what each of the roles above may include. Discuss with student teachers some of the responsibilities that these roles might include or what staff roles they have seen in their own schools and what think/what they have seen these roles typically involve.</a:t>
            </a:r>
          </a:p>
          <a:p>
            <a:r>
              <a:rPr lang="en-US" sz="2000" b="0" baseline="0" dirty="0"/>
              <a:t>Task 19.5</a:t>
            </a:r>
            <a:endParaRPr lang="en-US" sz="2000" b="1" baseline="0" dirty="0"/>
          </a:p>
        </p:txBody>
      </p:sp>
      <p:sp>
        <p:nvSpPr>
          <p:cNvPr id="4" name="Slide Number Placeholder 3"/>
          <p:cNvSpPr>
            <a:spLocks noGrp="1"/>
          </p:cNvSpPr>
          <p:nvPr>
            <p:ph type="sldNum" sz="quarter" idx="5"/>
          </p:nvPr>
        </p:nvSpPr>
        <p:spPr/>
        <p:txBody>
          <a:bodyPr/>
          <a:lstStyle/>
          <a:p>
            <a:fld id="{05E1AF1B-6E0C-B24C-A1A2-F37BCA2397B6}" type="slidenum">
              <a:rPr lang="en-GB" smtClean="0"/>
              <a:t>13</a:t>
            </a:fld>
            <a:endParaRPr lang="en-GB"/>
          </a:p>
        </p:txBody>
      </p:sp>
    </p:spTree>
    <p:extLst>
      <p:ext uri="{BB962C8B-B14F-4D97-AF65-F5344CB8AC3E}">
        <p14:creationId xmlns:p14="http://schemas.microsoft.com/office/powerpoint/2010/main" val="3394972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5F095C-0D0B-F345-973A-6834753C8440}"/>
              </a:ext>
            </a:extLst>
          </p:cNvPr>
          <p:cNvPicPr>
            <a:picLocks noChangeAspect="1"/>
          </p:cNvPicPr>
          <p:nvPr userDrawn="1"/>
        </p:nvPicPr>
        <p:blipFill>
          <a:blip r:embed="rId2"/>
          <a:stretch>
            <a:fillRect/>
          </a:stretch>
        </p:blipFill>
        <p:spPr>
          <a:xfrm>
            <a:off x="535776" y="655880"/>
            <a:ext cx="3589182" cy="5074360"/>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hasCustomPrompt="1"/>
          </p:nvPr>
        </p:nvSpPr>
        <p:spPr>
          <a:xfrm>
            <a:off x="4417886" y="3501577"/>
            <a:ext cx="4190335" cy="878216"/>
          </a:xfrm>
        </p:spPr>
        <p:txBody>
          <a:bodyPr anchor="t">
            <a:normAutofit/>
          </a:bodyPr>
          <a:lstStyle>
            <a:lvl1pPr marL="0" indent="0" algn="l">
              <a:lnSpc>
                <a:spcPct val="110000"/>
              </a:lnSpc>
              <a:spcBef>
                <a:spcPts val="0"/>
              </a:spcBef>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author, institution and email</a:t>
            </a:r>
            <a:endParaRPr lang="en-US" dirty="0"/>
          </a:p>
        </p:txBody>
      </p:sp>
      <p:sp>
        <p:nvSpPr>
          <p:cNvPr id="2" name="Title 1"/>
          <p:cNvSpPr>
            <a:spLocks noGrp="1"/>
          </p:cNvSpPr>
          <p:nvPr>
            <p:ph type="ctrTitle" hasCustomPrompt="1"/>
          </p:nvPr>
        </p:nvSpPr>
        <p:spPr>
          <a:xfrm>
            <a:off x="4417886" y="1751154"/>
            <a:ext cx="4190335" cy="1424648"/>
          </a:xfrm>
        </p:spPr>
        <p:txBody>
          <a:bodyPr anchor="t">
            <a:normAutofit/>
          </a:bodyPr>
          <a:lstStyle>
            <a:lvl1pPr algn="l">
              <a:defRPr sz="3600" b="1" i="0">
                <a:latin typeface="Calibri" panose="020F0502020204030204" pitchFamily="34" charset="0"/>
                <a:cs typeface="Calibri" panose="020F0502020204030204" pitchFamily="34" charset="0"/>
              </a:defRPr>
            </a:lvl1pPr>
          </a:lstStyle>
          <a:p>
            <a:r>
              <a:rPr lang="en-GB" dirty="0"/>
              <a:t>Click to edit Chapter</a:t>
            </a:r>
            <a:endParaRPr lang="en-US" dirty="0"/>
          </a:p>
        </p:txBody>
      </p:sp>
      <p:sp>
        <p:nvSpPr>
          <p:cNvPr id="11" name="Text Placeholder 10">
            <a:extLst>
              <a:ext uri="{FF2B5EF4-FFF2-40B4-BE49-F238E27FC236}">
                <a16:creationId xmlns:a16="http://schemas.microsoft.com/office/drawing/2014/main" id="{77B60623-25F5-0C42-8D7C-8EC0847F05BE}"/>
              </a:ext>
            </a:extLst>
          </p:cNvPr>
          <p:cNvSpPr>
            <a:spLocks noGrp="1"/>
          </p:cNvSpPr>
          <p:nvPr>
            <p:ph type="body" sz="quarter" idx="13" hasCustomPrompt="1"/>
          </p:nvPr>
        </p:nvSpPr>
        <p:spPr>
          <a:xfrm>
            <a:off x="4417888" y="655880"/>
            <a:ext cx="4190335" cy="772228"/>
          </a:xfrm>
        </p:spPr>
        <p:txBody>
          <a:bodyPr anchor="t">
            <a:normAutofit/>
          </a:bodyPr>
          <a:lstStyle>
            <a:lvl1pPr marL="0" indent="0" algn="l">
              <a:buNone/>
              <a:defRPr sz="2400">
                <a:solidFill>
                  <a:schemeClr val="bg2">
                    <a:lumMod val="2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Part</a:t>
            </a:r>
          </a:p>
        </p:txBody>
      </p:sp>
      <p:sp>
        <p:nvSpPr>
          <p:cNvPr id="18" name="Rectangle 17">
            <a:extLst>
              <a:ext uri="{FF2B5EF4-FFF2-40B4-BE49-F238E27FC236}">
                <a16:creationId xmlns:a16="http://schemas.microsoft.com/office/drawing/2014/main" id="{CF35F5AC-25B7-E24B-9D32-91833FA4F0A0}"/>
              </a:ext>
            </a:extLst>
          </p:cNvPr>
          <p:cNvSpPr/>
          <p:nvPr userDrawn="1"/>
        </p:nvSpPr>
        <p:spPr>
          <a:xfrm>
            <a:off x="535776" y="6341192"/>
            <a:ext cx="7885209" cy="246221"/>
          </a:xfrm>
          <a:prstGeom prst="rect">
            <a:avLst/>
          </a:prstGeom>
        </p:spPr>
        <p:txBody>
          <a:bodyPr wrap="squar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bg2">
                    <a:lumMod val="50000"/>
                  </a:schemeClr>
                </a:solidFill>
                <a:latin typeface="+mj-lt"/>
              </a:rPr>
              <a:t>Hardy, A. (Ed.) (2021). </a:t>
            </a:r>
            <a:r>
              <a:rPr lang="en-GB" sz="1000" i="1" dirty="0">
                <a:solidFill>
                  <a:schemeClr val="bg2">
                    <a:lumMod val="50000"/>
                  </a:schemeClr>
                </a:solidFill>
                <a:latin typeface="+mj-lt"/>
              </a:rPr>
              <a:t>Learning to Teach Design and Technology in the Secondary School </a:t>
            </a:r>
            <a:r>
              <a:rPr lang="en-GB" sz="1000" dirty="0">
                <a:solidFill>
                  <a:schemeClr val="bg2">
                    <a:lumMod val="50000"/>
                  </a:schemeClr>
                </a:solidFill>
                <a:latin typeface="+mj-lt"/>
              </a:rPr>
              <a:t>(4</a:t>
            </a:r>
            <a:r>
              <a:rPr lang="en-GB" sz="1000" baseline="30000" dirty="0">
                <a:solidFill>
                  <a:schemeClr val="bg2">
                    <a:lumMod val="50000"/>
                  </a:schemeClr>
                </a:solidFill>
                <a:latin typeface="+mj-lt"/>
              </a:rPr>
              <a:t>th</a:t>
            </a:r>
            <a:r>
              <a:rPr lang="en-GB" sz="1000" dirty="0">
                <a:solidFill>
                  <a:schemeClr val="bg2">
                    <a:lumMod val="50000"/>
                  </a:schemeClr>
                </a:solidFill>
                <a:latin typeface="+mj-lt"/>
              </a:rPr>
              <a:t> Edition). Abingdon, UK: Routledge. ISBN 9780367336813. </a:t>
            </a:r>
          </a:p>
        </p:txBody>
      </p:sp>
      <p:sp>
        <p:nvSpPr>
          <p:cNvPr id="6" name="TextBox 5">
            <a:extLst>
              <a:ext uri="{FF2B5EF4-FFF2-40B4-BE49-F238E27FC236}">
                <a16:creationId xmlns:a16="http://schemas.microsoft.com/office/drawing/2014/main" id="{42D90EF0-C077-014F-B563-A8E2653B219C}"/>
              </a:ext>
            </a:extLst>
          </p:cNvPr>
          <p:cNvSpPr txBox="1"/>
          <p:nvPr userDrawn="1"/>
        </p:nvSpPr>
        <p:spPr>
          <a:xfrm>
            <a:off x="4417886" y="4660522"/>
            <a:ext cx="2270590" cy="307777"/>
          </a:xfrm>
          <a:prstGeom prst="rect">
            <a:avLst/>
          </a:prstGeom>
          <a:noFill/>
        </p:spPr>
        <p:txBody>
          <a:bodyPr wrap="square" rtlCol="0">
            <a:spAutoFit/>
          </a:bodyPr>
          <a:lstStyle/>
          <a:p>
            <a:r>
              <a:rPr lang="en-GB" sz="1400" b="1" dirty="0"/>
              <a:t>How to cite the chapter:</a:t>
            </a:r>
          </a:p>
        </p:txBody>
      </p:sp>
    </p:spTree>
    <p:extLst>
      <p:ext uri="{BB962C8B-B14F-4D97-AF65-F5344CB8AC3E}">
        <p14:creationId xmlns:p14="http://schemas.microsoft.com/office/powerpoint/2010/main" val="361789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00000"/>
          </a:xfrm>
        </p:spPr>
        <p:txBody>
          <a:bodyPr>
            <a:normAutofit/>
          </a:bodyPr>
          <a:lstStyle>
            <a:lvl1pPr>
              <a:defRPr sz="3200" b="1" i="0">
                <a:solidFill>
                  <a:schemeClr val="tx1">
                    <a:lumMod val="65000"/>
                    <a:lumOff val="35000"/>
                  </a:schemeClr>
                </a:solidFill>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628650" y="1373986"/>
            <a:ext cx="7886700" cy="4824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628650" y="6356351"/>
            <a:ext cx="1870001" cy="365125"/>
          </a:xfrm>
        </p:spPr>
        <p:txBody>
          <a:bodyPr/>
          <a:lstStyle/>
          <a:p>
            <a:fld id="{2D6FA700-4CBE-D243-AB6B-4EE76637B650}" type="datetimeFigureOut">
              <a:rPr lang="en-GB" smtClean="0"/>
              <a:t>29/08/2020</a:t>
            </a:fld>
            <a:endParaRPr lang="en-GB" dirty="0"/>
          </a:p>
        </p:txBody>
      </p:sp>
      <p:sp>
        <p:nvSpPr>
          <p:cNvPr id="5" name="Footer Placeholder 4"/>
          <p:cNvSpPr>
            <a:spLocks noGrp="1"/>
          </p:cNvSpPr>
          <p:nvPr>
            <p:ph type="ftr" sz="quarter" idx="11"/>
          </p:nvPr>
        </p:nvSpPr>
        <p:spPr>
          <a:xfrm>
            <a:off x="2615609" y="6356351"/>
            <a:ext cx="3912782" cy="365125"/>
          </a:xfrm>
        </p:spPr>
        <p:txBody>
          <a:bodyPr/>
          <a:lstStyle>
            <a:lvl1pPr>
              <a:defRPr i="0"/>
            </a:lvl1pPr>
          </a:lstStyle>
          <a:p>
            <a:r>
              <a:rPr lang="en-GB" dirty="0">
                <a:solidFill>
                  <a:schemeClr val="bg2">
                    <a:lumMod val="50000"/>
                  </a:schemeClr>
                </a:solidFill>
              </a:rPr>
              <a:t>Learning to Teach Design and Technology… (Hardy, 2020)</a:t>
            </a:r>
            <a:endParaRPr lang="en-GB" dirty="0"/>
          </a:p>
        </p:txBody>
      </p:sp>
      <p:sp>
        <p:nvSpPr>
          <p:cNvPr id="6" name="Slide Number Placeholder 5"/>
          <p:cNvSpPr>
            <a:spLocks noGrp="1"/>
          </p:cNvSpPr>
          <p:nvPr>
            <p:ph type="sldNum" sz="quarter" idx="12"/>
          </p:nvPr>
        </p:nvSpPr>
        <p:spPr>
          <a:xfrm>
            <a:off x="6645348" y="6356351"/>
            <a:ext cx="1870001" cy="365125"/>
          </a:xfrm>
        </p:spPr>
        <p:txBody>
          <a:bodyPr/>
          <a:lstStyle/>
          <a:p>
            <a:fld id="{78F26B01-106A-B94C-BD14-D7B5702C4E77}" type="slidenum">
              <a:rPr lang="en-GB" smtClean="0"/>
              <a:t>‹#›</a:t>
            </a:fld>
            <a:endParaRPr lang="en-GB"/>
          </a:p>
        </p:txBody>
      </p:sp>
    </p:spTree>
    <p:extLst>
      <p:ext uri="{BB962C8B-B14F-4D97-AF65-F5344CB8AC3E}">
        <p14:creationId xmlns:p14="http://schemas.microsoft.com/office/powerpoint/2010/main" val="287685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00000"/>
          </a:xfrm>
        </p:spPr>
        <p:txBody>
          <a:bodyPr>
            <a:normAutofit/>
          </a:bodyPr>
          <a:lstStyle>
            <a:lvl1pPr>
              <a:defRPr sz="3200" b="1" i="0">
                <a:solidFill>
                  <a:schemeClr val="tx1">
                    <a:lumMod val="65000"/>
                    <a:lumOff val="35000"/>
                  </a:schemeClr>
                </a:solidFill>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628650" y="1371599"/>
            <a:ext cx="3886200" cy="4824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29150" y="1371600"/>
            <a:ext cx="3886200" cy="48053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3">
            <a:extLst>
              <a:ext uri="{FF2B5EF4-FFF2-40B4-BE49-F238E27FC236}">
                <a16:creationId xmlns:a16="http://schemas.microsoft.com/office/drawing/2014/main" id="{1B4C3F18-E7B8-A048-9373-7AEF3AB97C73}"/>
              </a:ext>
            </a:extLst>
          </p:cNvPr>
          <p:cNvSpPr>
            <a:spLocks noGrp="1"/>
          </p:cNvSpPr>
          <p:nvPr>
            <p:ph type="dt" sz="half" idx="10"/>
          </p:nvPr>
        </p:nvSpPr>
        <p:spPr>
          <a:xfrm>
            <a:off x="628650" y="6356351"/>
            <a:ext cx="1870001" cy="365125"/>
          </a:xfrm>
        </p:spPr>
        <p:txBody>
          <a:bodyPr/>
          <a:lstStyle/>
          <a:p>
            <a:fld id="{2D6FA700-4CBE-D243-AB6B-4EE76637B650}" type="datetimeFigureOut">
              <a:rPr lang="en-GB" smtClean="0"/>
              <a:t>29/08/2020</a:t>
            </a:fld>
            <a:endParaRPr lang="en-GB" dirty="0"/>
          </a:p>
        </p:txBody>
      </p:sp>
      <p:sp>
        <p:nvSpPr>
          <p:cNvPr id="9" name="Footer Placeholder 4">
            <a:extLst>
              <a:ext uri="{FF2B5EF4-FFF2-40B4-BE49-F238E27FC236}">
                <a16:creationId xmlns:a16="http://schemas.microsoft.com/office/drawing/2014/main" id="{FA564830-0F41-214E-B9FA-95D27A16E973}"/>
              </a:ext>
            </a:extLst>
          </p:cNvPr>
          <p:cNvSpPr>
            <a:spLocks noGrp="1"/>
          </p:cNvSpPr>
          <p:nvPr>
            <p:ph type="ftr" sz="quarter" idx="11"/>
          </p:nvPr>
        </p:nvSpPr>
        <p:spPr>
          <a:xfrm>
            <a:off x="2615609" y="6356351"/>
            <a:ext cx="3912782" cy="365125"/>
          </a:xfrm>
        </p:spPr>
        <p:txBody>
          <a:bodyPr/>
          <a:lstStyle>
            <a:lvl1pPr>
              <a:defRPr i="0"/>
            </a:lvl1pPr>
          </a:lstStyle>
          <a:p>
            <a:r>
              <a:rPr lang="en-GB" dirty="0">
                <a:solidFill>
                  <a:schemeClr val="bg2">
                    <a:lumMod val="50000"/>
                  </a:schemeClr>
                </a:solidFill>
              </a:rPr>
              <a:t>Learning to Teach Design and Technology… (Hardy, 2020)</a:t>
            </a:r>
            <a:endParaRPr lang="en-GB" dirty="0"/>
          </a:p>
        </p:txBody>
      </p:sp>
      <p:sp>
        <p:nvSpPr>
          <p:cNvPr id="10" name="Slide Number Placeholder 5">
            <a:extLst>
              <a:ext uri="{FF2B5EF4-FFF2-40B4-BE49-F238E27FC236}">
                <a16:creationId xmlns:a16="http://schemas.microsoft.com/office/drawing/2014/main" id="{444F5B7C-9D6F-404C-AC74-1FFAF5BA98F9}"/>
              </a:ext>
            </a:extLst>
          </p:cNvPr>
          <p:cNvSpPr>
            <a:spLocks noGrp="1"/>
          </p:cNvSpPr>
          <p:nvPr>
            <p:ph type="sldNum" sz="quarter" idx="12"/>
          </p:nvPr>
        </p:nvSpPr>
        <p:spPr>
          <a:xfrm>
            <a:off x="6645348" y="6356351"/>
            <a:ext cx="1870001" cy="365125"/>
          </a:xfrm>
        </p:spPr>
        <p:txBody>
          <a:bodyPr/>
          <a:lstStyle/>
          <a:p>
            <a:fld id="{78F26B01-106A-B94C-BD14-D7B5702C4E77}" type="slidenum">
              <a:rPr lang="en-GB" smtClean="0"/>
              <a:t>‹#›</a:t>
            </a:fld>
            <a:endParaRPr lang="en-GB"/>
          </a:p>
        </p:txBody>
      </p:sp>
    </p:spTree>
    <p:extLst>
      <p:ext uri="{BB962C8B-B14F-4D97-AF65-F5344CB8AC3E}">
        <p14:creationId xmlns:p14="http://schemas.microsoft.com/office/powerpoint/2010/main" val="142873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ig Ques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900000"/>
          </a:xfrm>
        </p:spPr>
        <p:txBody>
          <a:bodyPr>
            <a:normAutofit/>
          </a:bodyPr>
          <a:lstStyle>
            <a:lvl1pPr>
              <a:defRPr sz="3200" b="1" i="0">
                <a:solidFill>
                  <a:schemeClr val="tx1">
                    <a:lumMod val="65000"/>
                    <a:lumOff val="35000"/>
                  </a:schemeClr>
                </a:solidFill>
                <a:latin typeface="Calibri" panose="020F0502020204030204" pitchFamily="34" charset="0"/>
                <a:cs typeface="Calibri" panose="020F0502020204030204" pitchFamily="34" charset="0"/>
              </a:defRPr>
            </a:lvl1pPr>
          </a:lstStyle>
          <a:p>
            <a:r>
              <a:rPr lang="en-GB" dirty="0"/>
              <a:t>Click to edit Big Question </a:t>
            </a:r>
            <a:endParaRPr lang="en-US" dirty="0"/>
          </a:p>
        </p:txBody>
      </p:sp>
      <p:sp>
        <p:nvSpPr>
          <p:cNvPr id="3" name="Content Placeholder 2"/>
          <p:cNvSpPr>
            <a:spLocks noGrp="1"/>
          </p:cNvSpPr>
          <p:nvPr>
            <p:ph idx="1"/>
          </p:nvPr>
        </p:nvSpPr>
        <p:spPr>
          <a:xfrm>
            <a:off x="628650" y="1373986"/>
            <a:ext cx="7886700" cy="4824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628650" y="6356351"/>
            <a:ext cx="1870001" cy="365125"/>
          </a:xfrm>
        </p:spPr>
        <p:txBody>
          <a:bodyPr/>
          <a:lstStyle/>
          <a:p>
            <a:fld id="{2D6FA700-4CBE-D243-AB6B-4EE76637B650}" type="datetimeFigureOut">
              <a:rPr lang="en-GB" smtClean="0"/>
              <a:t>29/08/2020</a:t>
            </a:fld>
            <a:endParaRPr lang="en-GB" dirty="0"/>
          </a:p>
        </p:txBody>
      </p:sp>
      <p:sp>
        <p:nvSpPr>
          <p:cNvPr id="5" name="Footer Placeholder 4"/>
          <p:cNvSpPr>
            <a:spLocks noGrp="1"/>
          </p:cNvSpPr>
          <p:nvPr>
            <p:ph type="ftr" sz="quarter" idx="11"/>
          </p:nvPr>
        </p:nvSpPr>
        <p:spPr>
          <a:xfrm>
            <a:off x="2615609" y="6356351"/>
            <a:ext cx="3912782" cy="365125"/>
          </a:xfrm>
        </p:spPr>
        <p:txBody>
          <a:bodyPr/>
          <a:lstStyle>
            <a:lvl1pPr>
              <a:defRPr i="0"/>
            </a:lvl1pPr>
          </a:lstStyle>
          <a:p>
            <a:r>
              <a:rPr lang="en-GB" dirty="0">
                <a:solidFill>
                  <a:schemeClr val="bg2">
                    <a:lumMod val="50000"/>
                  </a:schemeClr>
                </a:solidFill>
              </a:rPr>
              <a:t>Learning to Teach Design and Technology… (Hardy, 2020)</a:t>
            </a:r>
            <a:endParaRPr lang="en-GB" dirty="0"/>
          </a:p>
        </p:txBody>
      </p:sp>
      <p:sp>
        <p:nvSpPr>
          <p:cNvPr id="6" name="Slide Number Placeholder 5"/>
          <p:cNvSpPr>
            <a:spLocks noGrp="1"/>
          </p:cNvSpPr>
          <p:nvPr>
            <p:ph type="sldNum" sz="quarter" idx="12"/>
          </p:nvPr>
        </p:nvSpPr>
        <p:spPr>
          <a:xfrm>
            <a:off x="6645348" y="6356351"/>
            <a:ext cx="1870001" cy="365125"/>
          </a:xfrm>
        </p:spPr>
        <p:txBody>
          <a:bodyPr/>
          <a:lstStyle/>
          <a:p>
            <a:fld id="{78F26B01-106A-B94C-BD14-D7B5702C4E77}" type="slidenum">
              <a:rPr lang="en-GB" smtClean="0"/>
              <a:t>‹#›</a:t>
            </a:fld>
            <a:endParaRPr lang="en-GB"/>
          </a:p>
        </p:txBody>
      </p:sp>
    </p:spTree>
    <p:extLst>
      <p:ext uri="{BB962C8B-B14F-4D97-AF65-F5344CB8AC3E}">
        <p14:creationId xmlns:p14="http://schemas.microsoft.com/office/powerpoint/2010/main" val="307332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eferenc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900000"/>
          </a:xfrm>
        </p:spPr>
        <p:txBody>
          <a:bodyPr>
            <a:normAutofit/>
          </a:bodyPr>
          <a:lstStyle>
            <a:lvl1pPr>
              <a:defRPr sz="3200" b="1" i="0">
                <a:solidFill>
                  <a:schemeClr val="tx1">
                    <a:lumMod val="65000"/>
                    <a:lumOff val="35000"/>
                  </a:schemeClr>
                </a:solidFill>
                <a:latin typeface="Calibri" panose="020F0502020204030204" pitchFamily="34" charset="0"/>
                <a:cs typeface="Calibri" panose="020F0502020204030204" pitchFamily="34" charset="0"/>
              </a:defRPr>
            </a:lvl1pPr>
          </a:lstStyle>
          <a:p>
            <a:r>
              <a:rPr lang="en-GB" dirty="0"/>
              <a:t>References</a:t>
            </a:r>
            <a:endParaRPr lang="en-US" dirty="0"/>
          </a:p>
        </p:txBody>
      </p:sp>
      <p:sp>
        <p:nvSpPr>
          <p:cNvPr id="3" name="Content Placeholder 2"/>
          <p:cNvSpPr>
            <a:spLocks noGrp="1"/>
          </p:cNvSpPr>
          <p:nvPr>
            <p:ph idx="1"/>
          </p:nvPr>
        </p:nvSpPr>
        <p:spPr>
          <a:xfrm>
            <a:off x="628650" y="1373986"/>
            <a:ext cx="7886700" cy="4824000"/>
          </a:xfrm>
        </p:spPr>
        <p:txBody>
          <a:bodyPr>
            <a:normAutofit/>
          </a:bodyPr>
          <a:lstStyle>
            <a:lvl1pPr marL="0" indent="0">
              <a:buNone/>
              <a:defRPr sz="1800"/>
            </a:lvl1pPr>
          </a:lstStyle>
          <a:p>
            <a:pPr lvl="0"/>
            <a:endParaRPr lang="en-US" dirty="0"/>
          </a:p>
        </p:txBody>
      </p:sp>
      <p:sp>
        <p:nvSpPr>
          <p:cNvPr id="4" name="Date Placeholder 3"/>
          <p:cNvSpPr>
            <a:spLocks noGrp="1"/>
          </p:cNvSpPr>
          <p:nvPr>
            <p:ph type="dt" sz="half" idx="10"/>
          </p:nvPr>
        </p:nvSpPr>
        <p:spPr>
          <a:xfrm>
            <a:off x="628650" y="6356351"/>
            <a:ext cx="1870001" cy="365125"/>
          </a:xfrm>
        </p:spPr>
        <p:txBody>
          <a:bodyPr/>
          <a:lstStyle/>
          <a:p>
            <a:fld id="{2D6FA700-4CBE-D243-AB6B-4EE76637B650}" type="datetimeFigureOut">
              <a:rPr lang="en-GB" smtClean="0"/>
              <a:t>29/08/2020</a:t>
            </a:fld>
            <a:endParaRPr lang="en-GB" dirty="0"/>
          </a:p>
        </p:txBody>
      </p:sp>
      <p:sp>
        <p:nvSpPr>
          <p:cNvPr id="5" name="Footer Placeholder 4"/>
          <p:cNvSpPr>
            <a:spLocks noGrp="1"/>
          </p:cNvSpPr>
          <p:nvPr>
            <p:ph type="ftr" sz="quarter" idx="11"/>
          </p:nvPr>
        </p:nvSpPr>
        <p:spPr>
          <a:xfrm>
            <a:off x="2615609" y="6356351"/>
            <a:ext cx="3912782" cy="365125"/>
          </a:xfrm>
        </p:spPr>
        <p:txBody>
          <a:bodyPr/>
          <a:lstStyle>
            <a:lvl1pPr>
              <a:defRPr i="0"/>
            </a:lvl1pPr>
          </a:lstStyle>
          <a:p>
            <a:r>
              <a:rPr lang="en-GB" dirty="0">
                <a:solidFill>
                  <a:schemeClr val="bg2">
                    <a:lumMod val="50000"/>
                  </a:schemeClr>
                </a:solidFill>
              </a:rPr>
              <a:t>Learning to Teach Design and Technology… (Hardy, 2020)</a:t>
            </a:r>
            <a:endParaRPr lang="en-GB" dirty="0"/>
          </a:p>
        </p:txBody>
      </p:sp>
      <p:sp>
        <p:nvSpPr>
          <p:cNvPr id="6" name="Slide Number Placeholder 5"/>
          <p:cNvSpPr>
            <a:spLocks noGrp="1"/>
          </p:cNvSpPr>
          <p:nvPr>
            <p:ph type="sldNum" sz="quarter" idx="12"/>
          </p:nvPr>
        </p:nvSpPr>
        <p:spPr>
          <a:xfrm>
            <a:off x="6645348" y="6356351"/>
            <a:ext cx="1870001" cy="365125"/>
          </a:xfrm>
        </p:spPr>
        <p:txBody>
          <a:bodyPr/>
          <a:lstStyle/>
          <a:p>
            <a:fld id="{78F26B01-106A-B94C-BD14-D7B5702C4E77}" type="slidenum">
              <a:rPr lang="en-GB" smtClean="0"/>
              <a:t>‹#›</a:t>
            </a:fld>
            <a:endParaRPr lang="en-GB"/>
          </a:p>
        </p:txBody>
      </p:sp>
    </p:spTree>
    <p:extLst>
      <p:ext uri="{BB962C8B-B14F-4D97-AF65-F5344CB8AC3E}">
        <p14:creationId xmlns:p14="http://schemas.microsoft.com/office/powerpoint/2010/main" val="48702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CFC4EBB-554C-BF4E-986D-C16818806099}"/>
              </a:ext>
            </a:extLst>
          </p:cNvPr>
          <p:cNvSpPr>
            <a:spLocks noGrp="1"/>
          </p:cNvSpPr>
          <p:nvPr>
            <p:ph type="dt" sz="half" idx="10"/>
          </p:nvPr>
        </p:nvSpPr>
        <p:spPr>
          <a:xfrm>
            <a:off x="628650" y="6356351"/>
            <a:ext cx="1870001" cy="365125"/>
          </a:xfrm>
        </p:spPr>
        <p:txBody>
          <a:bodyPr/>
          <a:lstStyle/>
          <a:p>
            <a:fld id="{2D6FA700-4CBE-D243-AB6B-4EE76637B650}" type="datetimeFigureOut">
              <a:rPr lang="en-GB" smtClean="0"/>
              <a:t>29/08/2020</a:t>
            </a:fld>
            <a:endParaRPr lang="en-GB" dirty="0"/>
          </a:p>
        </p:txBody>
      </p:sp>
      <p:sp>
        <p:nvSpPr>
          <p:cNvPr id="6" name="Footer Placeholder 4">
            <a:extLst>
              <a:ext uri="{FF2B5EF4-FFF2-40B4-BE49-F238E27FC236}">
                <a16:creationId xmlns:a16="http://schemas.microsoft.com/office/drawing/2014/main" id="{AB8DA0B2-0423-A74E-91E3-99C4603BBA20}"/>
              </a:ext>
            </a:extLst>
          </p:cNvPr>
          <p:cNvSpPr>
            <a:spLocks noGrp="1"/>
          </p:cNvSpPr>
          <p:nvPr>
            <p:ph type="ftr" sz="quarter" idx="11"/>
          </p:nvPr>
        </p:nvSpPr>
        <p:spPr>
          <a:xfrm>
            <a:off x="2615609" y="6356351"/>
            <a:ext cx="3912782" cy="365125"/>
          </a:xfrm>
        </p:spPr>
        <p:txBody>
          <a:bodyPr/>
          <a:lstStyle>
            <a:lvl1pPr>
              <a:defRPr i="0"/>
            </a:lvl1pPr>
          </a:lstStyle>
          <a:p>
            <a:r>
              <a:rPr lang="en-GB" dirty="0">
                <a:solidFill>
                  <a:schemeClr val="bg2">
                    <a:lumMod val="50000"/>
                  </a:schemeClr>
                </a:solidFill>
              </a:rPr>
              <a:t>Learning to Teach Design and Technology… (Hardy, 2020)</a:t>
            </a:r>
            <a:endParaRPr lang="en-GB" dirty="0"/>
          </a:p>
        </p:txBody>
      </p:sp>
      <p:sp>
        <p:nvSpPr>
          <p:cNvPr id="7" name="Slide Number Placeholder 5">
            <a:extLst>
              <a:ext uri="{FF2B5EF4-FFF2-40B4-BE49-F238E27FC236}">
                <a16:creationId xmlns:a16="http://schemas.microsoft.com/office/drawing/2014/main" id="{2625DC88-7EFC-2746-BBD9-866FAFEE7D03}"/>
              </a:ext>
            </a:extLst>
          </p:cNvPr>
          <p:cNvSpPr>
            <a:spLocks noGrp="1"/>
          </p:cNvSpPr>
          <p:nvPr>
            <p:ph type="sldNum" sz="quarter" idx="12"/>
          </p:nvPr>
        </p:nvSpPr>
        <p:spPr>
          <a:xfrm>
            <a:off x="6645348" y="6356351"/>
            <a:ext cx="1870001" cy="365125"/>
          </a:xfrm>
        </p:spPr>
        <p:txBody>
          <a:bodyPr/>
          <a:lstStyle/>
          <a:p>
            <a:fld id="{78F26B01-106A-B94C-BD14-D7B5702C4E77}" type="slidenum">
              <a:rPr lang="en-GB" smtClean="0"/>
              <a:t>‹#›</a:t>
            </a:fld>
            <a:endParaRPr lang="en-GB"/>
          </a:p>
        </p:txBody>
      </p:sp>
    </p:spTree>
    <p:extLst>
      <p:ext uri="{BB962C8B-B14F-4D97-AF65-F5344CB8AC3E}">
        <p14:creationId xmlns:p14="http://schemas.microsoft.com/office/powerpoint/2010/main" val="2181097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26B01-106A-B94C-BD14-D7B5702C4E77}" type="slidenum">
              <a:rPr lang="en-GB" smtClean="0"/>
              <a:t>‹#›</a:t>
            </a:fld>
            <a:endParaRPr lang="en-GB"/>
          </a:p>
        </p:txBody>
      </p:sp>
    </p:spTree>
    <p:extLst>
      <p:ext uri="{BB962C8B-B14F-4D97-AF65-F5344CB8AC3E}">
        <p14:creationId xmlns:p14="http://schemas.microsoft.com/office/powerpoint/2010/main" val="3903956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9"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landerson@trinity.newburyacademytrust.or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lisonhardy.wor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routledge.com/Learning-to-Teach-Design-and-Technology-in-the-Secondary-School-A-Companion/Hardy/p/book/978036733681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EC2623A-62DE-884F-B393-B32DEF6D892D}"/>
              </a:ext>
            </a:extLst>
          </p:cNvPr>
          <p:cNvSpPr>
            <a:spLocks noGrp="1"/>
          </p:cNvSpPr>
          <p:nvPr>
            <p:ph type="subTitle" idx="1"/>
          </p:nvPr>
        </p:nvSpPr>
        <p:spPr/>
        <p:txBody>
          <a:bodyPr>
            <a:noAutofit/>
          </a:bodyPr>
          <a:lstStyle/>
          <a:p>
            <a:r>
              <a:rPr lang="en-GB" sz="1600" dirty="0"/>
              <a:t>Liam Anderson</a:t>
            </a:r>
          </a:p>
          <a:p>
            <a:r>
              <a:rPr lang="en-GB" dirty="0"/>
              <a:t>Head of Design &amp; Technology</a:t>
            </a:r>
          </a:p>
          <a:p>
            <a:r>
              <a:rPr lang="en-GB" dirty="0"/>
              <a:t>Trinity School, Newbury </a:t>
            </a:r>
          </a:p>
          <a:p>
            <a:r>
              <a:rPr lang="en-GB" sz="1600" u="sng" dirty="0">
                <a:solidFill>
                  <a:srgbClr val="0070C0"/>
                </a:solidFill>
              </a:rPr>
              <a:t>landerson@trinity.newburyacademytrust.org</a:t>
            </a:r>
          </a:p>
        </p:txBody>
      </p:sp>
      <p:sp>
        <p:nvSpPr>
          <p:cNvPr id="3" name="Title 2">
            <a:extLst>
              <a:ext uri="{FF2B5EF4-FFF2-40B4-BE49-F238E27FC236}">
                <a16:creationId xmlns:a16="http://schemas.microsoft.com/office/drawing/2014/main" id="{DF2943EC-7E56-5744-BA6C-CD591638C060}"/>
              </a:ext>
            </a:extLst>
          </p:cNvPr>
          <p:cNvSpPr>
            <a:spLocks noGrp="1"/>
          </p:cNvSpPr>
          <p:nvPr>
            <p:ph type="ctrTitle"/>
          </p:nvPr>
        </p:nvSpPr>
        <p:spPr/>
        <p:txBody>
          <a:bodyPr>
            <a:normAutofit fontScale="90000"/>
          </a:bodyPr>
          <a:lstStyle/>
          <a:p>
            <a:r>
              <a:rPr lang="en-GB" dirty="0"/>
              <a:t>Chapter 19 Your professional development</a:t>
            </a:r>
          </a:p>
        </p:txBody>
      </p:sp>
      <p:sp>
        <p:nvSpPr>
          <p:cNvPr id="4" name="Text Placeholder 3">
            <a:extLst>
              <a:ext uri="{FF2B5EF4-FFF2-40B4-BE49-F238E27FC236}">
                <a16:creationId xmlns:a16="http://schemas.microsoft.com/office/drawing/2014/main" id="{B6786FEA-17F2-BF4D-A528-D826EBF34543}"/>
              </a:ext>
            </a:extLst>
          </p:cNvPr>
          <p:cNvSpPr>
            <a:spLocks noGrp="1"/>
          </p:cNvSpPr>
          <p:nvPr>
            <p:ph type="body" sz="quarter" idx="13"/>
          </p:nvPr>
        </p:nvSpPr>
        <p:spPr/>
        <p:txBody>
          <a:bodyPr>
            <a:normAutofit fontScale="92500"/>
          </a:bodyPr>
          <a:lstStyle/>
          <a:p>
            <a:r>
              <a:rPr lang="en-GB" dirty="0"/>
              <a:t>Part 4 Developing your design and technology teaching and career</a:t>
            </a:r>
          </a:p>
        </p:txBody>
      </p:sp>
      <p:sp>
        <p:nvSpPr>
          <p:cNvPr id="6" name="Rectangle 5">
            <a:extLst>
              <a:ext uri="{FF2B5EF4-FFF2-40B4-BE49-F238E27FC236}">
                <a16:creationId xmlns:a16="http://schemas.microsoft.com/office/drawing/2014/main" id="{885B2631-640A-6046-A9BB-8DFBE5CC5D71}"/>
              </a:ext>
            </a:extLst>
          </p:cNvPr>
          <p:cNvSpPr/>
          <p:nvPr/>
        </p:nvSpPr>
        <p:spPr>
          <a:xfrm>
            <a:off x="4417886" y="4988918"/>
            <a:ext cx="4190335" cy="830997"/>
          </a:xfrm>
          <a:prstGeom prst="rect">
            <a:avLst/>
          </a:prstGeom>
        </p:spPr>
        <p:txBody>
          <a:bodyPr wrap="square">
            <a:spAutoFit/>
          </a:bodyPr>
          <a:lstStyle/>
          <a:p>
            <a:r>
              <a:rPr lang="en-GB" sz="1200" dirty="0"/>
              <a:t>Anderson, L. (2021). Your professional development. In A. Hardy (Ed.), </a:t>
            </a:r>
            <a:r>
              <a:rPr lang="en-GB" sz="1200" i="1" dirty="0"/>
              <a:t>Learning to teach design and technology in the secondary school: a companion to school experience </a:t>
            </a:r>
            <a:r>
              <a:rPr lang="en-GB" sz="1200" dirty="0"/>
              <a:t>(4th Edition). Abingdon, UK: Routledge. ISBN: 9780367336813</a:t>
            </a:r>
          </a:p>
        </p:txBody>
      </p:sp>
    </p:spTree>
    <p:extLst>
      <p:ext uri="{BB962C8B-B14F-4D97-AF65-F5344CB8AC3E}">
        <p14:creationId xmlns:p14="http://schemas.microsoft.com/office/powerpoint/2010/main" val="66393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66F4-1BE1-9C4D-A6D8-002553180253}"/>
              </a:ext>
            </a:extLst>
          </p:cNvPr>
          <p:cNvSpPr>
            <a:spLocks noGrp="1"/>
          </p:cNvSpPr>
          <p:nvPr>
            <p:ph type="title"/>
          </p:nvPr>
        </p:nvSpPr>
        <p:spPr>
          <a:xfrm>
            <a:off x="486987" y="365126"/>
            <a:ext cx="7886700" cy="900000"/>
          </a:xfrm>
        </p:spPr>
        <p:txBody>
          <a:bodyPr>
            <a:normAutofit/>
          </a:bodyPr>
          <a:lstStyle/>
          <a:p>
            <a:r>
              <a:rPr lang="en-US" sz="4000" dirty="0">
                <a:solidFill>
                  <a:schemeClr val="tx1"/>
                </a:solidFill>
                <a:latin typeface="+mj-lt"/>
                <a:cs typeface="+mj-cs"/>
              </a:rPr>
              <a:t>Reflecting on your development</a:t>
            </a:r>
            <a:endParaRPr lang="en-GB" sz="4000" dirty="0">
              <a:solidFill>
                <a:schemeClr val="tx1"/>
              </a:solidFill>
              <a:latin typeface="+mj-lt"/>
              <a:cs typeface="+mj-cs"/>
            </a:endParaRPr>
          </a:p>
        </p:txBody>
      </p:sp>
      <p:sp>
        <p:nvSpPr>
          <p:cNvPr id="3" name="Content Placeholder 2">
            <a:extLst>
              <a:ext uri="{FF2B5EF4-FFF2-40B4-BE49-F238E27FC236}">
                <a16:creationId xmlns:a16="http://schemas.microsoft.com/office/drawing/2014/main" id="{67FC5E30-10EC-BA48-9F0B-00F3F8FF4C7F}"/>
              </a:ext>
            </a:extLst>
          </p:cNvPr>
          <p:cNvSpPr>
            <a:spLocks noGrp="1"/>
          </p:cNvSpPr>
          <p:nvPr>
            <p:ph idx="1"/>
          </p:nvPr>
        </p:nvSpPr>
        <p:spPr>
          <a:xfrm>
            <a:off x="506730" y="1429788"/>
            <a:ext cx="8008620" cy="4833851"/>
          </a:xfrm>
        </p:spPr>
        <p:txBody>
          <a:bodyPr>
            <a:noAutofit/>
          </a:bodyPr>
          <a:lstStyle/>
          <a:p>
            <a:pPr marL="0" indent="0">
              <a:buNone/>
            </a:pPr>
            <a:r>
              <a:rPr lang="en-US" sz="2100" dirty="0"/>
              <a:t>It is important to be continually reflective not just during your training or induction year, but even as an experienced teacher.</a:t>
            </a:r>
          </a:p>
          <a:p>
            <a:pPr marL="0" indent="0">
              <a:buNone/>
            </a:pPr>
            <a:r>
              <a:rPr lang="en-US" sz="2100" dirty="0"/>
              <a:t>Professional development is a long-term </a:t>
            </a:r>
            <a:r>
              <a:rPr lang="en-GB" sz="2100" dirty="0"/>
              <a:t>continuous learning process to support you to be even better and continually building on your teaching practice, subject knowledge and skills.</a:t>
            </a:r>
            <a:endParaRPr lang="en-US" sz="2100" dirty="0"/>
          </a:p>
          <a:p>
            <a:pPr marL="0" indent="0">
              <a:buNone/>
            </a:pPr>
            <a:endParaRPr lang="en-GB" sz="2100" dirty="0"/>
          </a:p>
          <a:p>
            <a:pPr marL="0" indent="0">
              <a:buNone/>
            </a:pPr>
            <a:r>
              <a:rPr lang="en-GB" sz="2100" dirty="0"/>
              <a:t>Take a look at what your reflections of your school teaching practice completed so far and consider:</a:t>
            </a:r>
          </a:p>
          <a:p>
            <a:r>
              <a:rPr lang="en-GB" sz="2100" dirty="0"/>
              <a:t>Areas of strength or interest on which you want to build </a:t>
            </a:r>
          </a:p>
          <a:p>
            <a:pPr lvl="0"/>
            <a:r>
              <a:rPr lang="en-GB" sz="2100" dirty="0"/>
              <a:t>Areas about which you feel less confident or where you have had limited opportunities to gain experience.</a:t>
            </a:r>
          </a:p>
        </p:txBody>
      </p:sp>
    </p:spTree>
    <p:extLst>
      <p:ext uri="{BB962C8B-B14F-4D97-AF65-F5344CB8AC3E}">
        <p14:creationId xmlns:p14="http://schemas.microsoft.com/office/powerpoint/2010/main" val="326262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66F4-1BE1-9C4D-A6D8-002553180253}"/>
              </a:ext>
            </a:extLst>
          </p:cNvPr>
          <p:cNvSpPr>
            <a:spLocks noGrp="1"/>
          </p:cNvSpPr>
          <p:nvPr>
            <p:ph type="title"/>
          </p:nvPr>
        </p:nvSpPr>
        <p:spPr>
          <a:xfrm>
            <a:off x="436245" y="365126"/>
            <a:ext cx="8463915" cy="900000"/>
          </a:xfrm>
        </p:spPr>
        <p:txBody>
          <a:bodyPr>
            <a:noAutofit/>
          </a:bodyPr>
          <a:lstStyle/>
          <a:p>
            <a:r>
              <a:rPr lang="en-US" sz="3600" dirty="0">
                <a:solidFill>
                  <a:schemeClr val="tx1"/>
                </a:solidFill>
                <a:latin typeface="+mj-lt"/>
                <a:cs typeface="+mj-cs"/>
              </a:rPr>
              <a:t>Opportunities for professional development</a:t>
            </a:r>
            <a:endParaRPr lang="en-GB" sz="3600" dirty="0">
              <a:solidFill>
                <a:schemeClr val="tx1"/>
              </a:solidFill>
              <a:latin typeface="+mj-lt"/>
              <a:cs typeface="+mj-cs"/>
            </a:endParaRPr>
          </a:p>
        </p:txBody>
      </p:sp>
      <p:sp>
        <p:nvSpPr>
          <p:cNvPr id="3" name="Content Placeholder 2">
            <a:extLst>
              <a:ext uri="{FF2B5EF4-FFF2-40B4-BE49-F238E27FC236}">
                <a16:creationId xmlns:a16="http://schemas.microsoft.com/office/drawing/2014/main" id="{67FC5E30-10EC-BA48-9F0B-00F3F8FF4C7F}"/>
              </a:ext>
            </a:extLst>
          </p:cNvPr>
          <p:cNvSpPr>
            <a:spLocks noGrp="1"/>
          </p:cNvSpPr>
          <p:nvPr>
            <p:ph idx="1"/>
          </p:nvPr>
        </p:nvSpPr>
        <p:spPr>
          <a:xfrm>
            <a:off x="436245" y="1494360"/>
            <a:ext cx="8271510" cy="4998514"/>
          </a:xfrm>
        </p:spPr>
        <p:txBody>
          <a:bodyPr>
            <a:noAutofit/>
          </a:bodyPr>
          <a:lstStyle/>
          <a:p>
            <a:pPr marL="0" indent="0">
              <a:buNone/>
            </a:pPr>
            <a:r>
              <a:rPr lang="en-US" sz="2000" dirty="0"/>
              <a:t>In school:</a:t>
            </a:r>
          </a:p>
          <a:p>
            <a:r>
              <a:rPr lang="en-US" sz="2000" dirty="0"/>
              <a:t>Observing colleagues teaching </a:t>
            </a:r>
          </a:p>
          <a:p>
            <a:r>
              <a:rPr lang="en-US" sz="2000" dirty="0"/>
              <a:t>Team-teaching a new project or unit</a:t>
            </a:r>
          </a:p>
          <a:p>
            <a:r>
              <a:rPr lang="en-US" sz="2000" dirty="0"/>
              <a:t>Talk to and work with department technician</a:t>
            </a:r>
          </a:p>
          <a:p>
            <a:r>
              <a:rPr lang="en-US" sz="2000" dirty="0"/>
              <a:t>Making exemplar projects of your own to develop your practical skills and knowledge</a:t>
            </a:r>
            <a:endParaRPr lang="en-US" sz="1000" u="sng" dirty="0"/>
          </a:p>
          <a:p>
            <a:pPr marL="0" indent="0">
              <a:buNone/>
            </a:pPr>
            <a:r>
              <a:rPr lang="en-US" sz="2000" dirty="0"/>
              <a:t>Out of school:</a:t>
            </a:r>
          </a:p>
          <a:p>
            <a:r>
              <a:rPr lang="en-US" sz="2000" dirty="0"/>
              <a:t>DATA (Design and Technology Association) website includes a range of resources.</a:t>
            </a:r>
          </a:p>
          <a:p>
            <a:r>
              <a:rPr lang="en-US" sz="2000" dirty="0"/>
              <a:t>Exam board websites include resources for preparing for and teaching examination level courses. </a:t>
            </a:r>
          </a:p>
          <a:p>
            <a:r>
              <a:rPr lang="en-US" sz="2000" dirty="0"/>
              <a:t>Connecting with others: Facebook groups, Twitter, podcasts (Talking D&amp;T) etc. </a:t>
            </a:r>
          </a:p>
          <a:p>
            <a:pPr marL="0" lvl="0" indent="0">
              <a:lnSpc>
                <a:spcPct val="110000"/>
              </a:lnSpc>
              <a:buNone/>
            </a:pPr>
            <a:endParaRPr lang="en-US" sz="2000" dirty="0"/>
          </a:p>
        </p:txBody>
      </p:sp>
    </p:spTree>
    <p:extLst>
      <p:ext uri="{BB962C8B-B14F-4D97-AF65-F5344CB8AC3E}">
        <p14:creationId xmlns:p14="http://schemas.microsoft.com/office/powerpoint/2010/main" val="244382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D777-A521-8E42-8224-F882AD7EE000}"/>
              </a:ext>
            </a:extLst>
          </p:cNvPr>
          <p:cNvSpPr>
            <a:spLocks noGrp="1"/>
          </p:cNvSpPr>
          <p:nvPr>
            <p:ph type="title"/>
          </p:nvPr>
        </p:nvSpPr>
        <p:spPr/>
        <p:txBody>
          <a:bodyPr/>
          <a:lstStyle/>
          <a:p>
            <a:r>
              <a:rPr lang="en-GB" dirty="0"/>
              <a:t>Big Question 3</a:t>
            </a:r>
          </a:p>
        </p:txBody>
      </p:sp>
      <p:sp>
        <p:nvSpPr>
          <p:cNvPr id="4" name="Content Placeholder 3">
            <a:extLst>
              <a:ext uri="{FF2B5EF4-FFF2-40B4-BE49-F238E27FC236}">
                <a16:creationId xmlns:a16="http://schemas.microsoft.com/office/drawing/2014/main" id="{4996D846-C499-5B4C-83B5-A3B5F1B67D24}"/>
              </a:ext>
            </a:extLst>
          </p:cNvPr>
          <p:cNvSpPr>
            <a:spLocks noGrp="1"/>
          </p:cNvSpPr>
          <p:nvPr>
            <p:ph idx="1"/>
          </p:nvPr>
        </p:nvSpPr>
        <p:spPr>
          <a:xfrm>
            <a:off x="765810" y="365126"/>
            <a:ext cx="7886700" cy="4824000"/>
          </a:xfrm>
        </p:spPr>
        <p:txBody>
          <a:bodyPr anchor="b">
            <a:normAutofit fontScale="77500" lnSpcReduction="20000"/>
          </a:bodyPr>
          <a:lstStyle/>
          <a:p>
            <a:pPr marL="0" indent="0" algn="r">
              <a:buNone/>
            </a:pPr>
            <a:r>
              <a:rPr lang="en-GB" sz="8800" dirty="0"/>
              <a:t>“What opportunities are there for career progression and what might these involve?”</a:t>
            </a:r>
          </a:p>
        </p:txBody>
      </p:sp>
    </p:spTree>
    <p:extLst>
      <p:ext uri="{BB962C8B-B14F-4D97-AF65-F5344CB8AC3E}">
        <p14:creationId xmlns:p14="http://schemas.microsoft.com/office/powerpoint/2010/main" val="324111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66F4-1BE1-9C4D-A6D8-002553180253}"/>
              </a:ext>
            </a:extLst>
          </p:cNvPr>
          <p:cNvSpPr>
            <a:spLocks noGrp="1"/>
          </p:cNvSpPr>
          <p:nvPr>
            <p:ph type="title"/>
          </p:nvPr>
        </p:nvSpPr>
        <p:spPr>
          <a:xfrm>
            <a:off x="506730" y="372754"/>
            <a:ext cx="7886700" cy="900000"/>
          </a:xfrm>
        </p:spPr>
        <p:txBody>
          <a:bodyPr>
            <a:normAutofit/>
          </a:bodyPr>
          <a:lstStyle/>
          <a:p>
            <a:r>
              <a:rPr lang="en-US" sz="4000" dirty="0">
                <a:solidFill>
                  <a:schemeClr val="tx1"/>
                </a:solidFill>
                <a:latin typeface="+mj-lt"/>
                <a:cs typeface="+mj-cs"/>
              </a:rPr>
              <a:t>Career progression</a:t>
            </a:r>
            <a:endParaRPr lang="en-GB" sz="4000" dirty="0">
              <a:solidFill>
                <a:schemeClr val="tx1"/>
              </a:solidFill>
              <a:latin typeface="+mj-lt"/>
              <a:cs typeface="+mj-cs"/>
            </a:endParaRPr>
          </a:p>
        </p:txBody>
      </p:sp>
      <p:sp>
        <p:nvSpPr>
          <p:cNvPr id="3" name="Content Placeholder 2">
            <a:extLst>
              <a:ext uri="{FF2B5EF4-FFF2-40B4-BE49-F238E27FC236}">
                <a16:creationId xmlns:a16="http://schemas.microsoft.com/office/drawing/2014/main" id="{67FC5E30-10EC-BA48-9F0B-00F3F8FF4C7F}"/>
              </a:ext>
            </a:extLst>
          </p:cNvPr>
          <p:cNvSpPr>
            <a:spLocks noGrp="1"/>
          </p:cNvSpPr>
          <p:nvPr>
            <p:ph idx="1"/>
          </p:nvPr>
        </p:nvSpPr>
        <p:spPr>
          <a:xfrm>
            <a:off x="506730" y="1272754"/>
            <a:ext cx="8271510" cy="4762492"/>
          </a:xfrm>
        </p:spPr>
        <p:txBody>
          <a:bodyPr>
            <a:noAutofit/>
          </a:bodyPr>
          <a:lstStyle/>
          <a:p>
            <a:pPr marL="0" lvl="0" indent="0">
              <a:lnSpc>
                <a:spcPct val="110000"/>
              </a:lnSpc>
              <a:buNone/>
            </a:pPr>
            <a:r>
              <a:rPr lang="en-US" sz="2000" dirty="0"/>
              <a:t>This could include:</a:t>
            </a:r>
          </a:p>
          <a:p>
            <a:pPr>
              <a:lnSpc>
                <a:spcPct val="110000"/>
              </a:lnSpc>
            </a:pPr>
            <a:r>
              <a:rPr lang="en-US" sz="2000" dirty="0"/>
              <a:t>Subject or area coordinator </a:t>
            </a:r>
          </a:p>
          <a:p>
            <a:pPr>
              <a:lnSpc>
                <a:spcPct val="110000"/>
              </a:lnSpc>
            </a:pPr>
            <a:r>
              <a:rPr lang="en-US" sz="2000" dirty="0"/>
              <a:t>Lead practitioner</a:t>
            </a:r>
          </a:p>
          <a:p>
            <a:pPr>
              <a:lnSpc>
                <a:spcPct val="110000"/>
              </a:lnSpc>
            </a:pPr>
            <a:r>
              <a:rPr lang="en-US" sz="2000" dirty="0"/>
              <a:t>Head of department/curriculum lead</a:t>
            </a:r>
          </a:p>
          <a:p>
            <a:pPr>
              <a:lnSpc>
                <a:spcPct val="110000"/>
              </a:lnSpc>
            </a:pPr>
            <a:endParaRPr lang="en-US" sz="2000" dirty="0"/>
          </a:p>
          <a:p>
            <a:pPr marL="0" indent="0">
              <a:lnSpc>
                <a:spcPct val="110000"/>
              </a:lnSpc>
              <a:buNone/>
            </a:pPr>
            <a:r>
              <a:rPr lang="en-US" sz="2000" dirty="0"/>
              <a:t>What roles do you have in the schools you have been in? </a:t>
            </a:r>
          </a:p>
          <a:p>
            <a:pPr marL="0" indent="0">
              <a:lnSpc>
                <a:spcPct val="110000"/>
              </a:lnSpc>
              <a:buNone/>
            </a:pPr>
            <a:r>
              <a:rPr lang="en-US" sz="2000" dirty="0"/>
              <a:t>What responsibilities do these roles typically involve?</a:t>
            </a:r>
          </a:p>
          <a:p>
            <a:pPr marL="0" indent="0">
              <a:lnSpc>
                <a:spcPct val="110000"/>
              </a:lnSpc>
              <a:buNone/>
            </a:pPr>
            <a:r>
              <a:rPr lang="en-US" sz="2000" dirty="0"/>
              <a:t>What skills/knowledge do you think are important to develop to work in one of these roles?</a:t>
            </a:r>
          </a:p>
          <a:p>
            <a:pPr marL="0" indent="0">
              <a:lnSpc>
                <a:spcPct val="110000"/>
              </a:lnSpc>
              <a:buNone/>
            </a:pPr>
            <a:endParaRPr lang="en-US" sz="2000" dirty="0"/>
          </a:p>
          <a:p>
            <a:pPr>
              <a:lnSpc>
                <a:spcPct val="110000"/>
              </a:lnSpc>
            </a:pPr>
            <a:endParaRPr lang="en-US" sz="2000" dirty="0"/>
          </a:p>
        </p:txBody>
      </p:sp>
    </p:spTree>
    <p:extLst>
      <p:ext uri="{BB962C8B-B14F-4D97-AF65-F5344CB8AC3E}">
        <p14:creationId xmlns:p14="http://schemas.microsoft.com/office/powerpoint/2010/main" val="88984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B4E1-C5E3-F14A-B45A-7ED265704A2C}"/>
              </a:ext>
            </a:extLst>
          </p:cNvPr>
          <p:cNvSpPr>
            <a:spLocks noGrp="1"/>
          </p:cNvSpPr>
          <p:nvPr>
            <p:ph type="title"/>
          </p:nvPr>
        </p:nvSpPr>
        <p:spPr/>
        <p:txBody>
          <a:bodyPr>
            <a:normAutofit/>
          </a:bodyPr>
          <a:lstStyle/>
          <a:p>
            <a:r>
              <a:rPr lang="en-GB" sz="4000" dirty="0"/>
              <a:t>Summary</a:t>
            </a:r>
          </a:p>
        </p:txBody>
      </p:sp>
      <p:sp>
        <p:nvSpPr>
          <p:cNvPr id="3" name="Content Placeholder 2">
            <a:extLst>
              <a:ext uri="{FF2B5EF4-FFF2-40B4-BE49-F238E27FC236}">
                <a16:creationId xmlns:a16="http://schemas.microsoft.com/office/drawing/2014/main" id="{A2DA83C0-8849-7D45-9181-C729163D3834}"/>
              </a:ext>
            </a:extLst>
          </p:cNvPr>
          <p:cNvSpPr>
            <a:spLocks noGrp="1"/>
          </p:cNvSpPr>
          <p:nvPr>
            <p:ph idx="1"/>
          </p:nvPr>
        </p:nvSpPr>
        <p:spPr/>
        <p:txBody>
          <a:bodyPr>
            <a:normAutofit/>
          </a:bodyPr>
          <a:lstStyle/>
          <a:p>
            <a:r>
              <a:rPr lang="en-US" sz="2400" dirty="0"/>
              <a:t>Have clear goals and a clear focus for each stage of your career.</a:t>
            </a:r>
          </a:p>
          <a:p>
            <a:r>
              <a:rPr lang="en-US" sz="2400" dirty="0"/>
              <a:t>Know your strengths and areas for further development and be honest about these and how you will develop.</a:t>
            </a:r>
          </a:p>
          <a:p>
            <a:r>
              <a:rPr lang="en-US" sz="2400" dirty="0"/>
              <a:t>Professional development is a continual on-going, long-term learning process.</a:t>
            </a:r>
          </a:p>
          <a:p>
            <a:r>
              <a:rPr lang="en-US" sz="2400" dirty="0"/>
              <a:t>Search for opportunities both in and out of school.</a:t>
            </a:r>
            <a:endParaRPr lang="en-GB" sz="2400" dirty="0"/>
          </a:p>
        </p:txBody>
      </p:sp>
    </p:spTree>
    <p:extLst>
      <p:ext uri="{BB962C8B-B14F-4D97-AF65-F5344CB8AC3E}">
        <p14:creationId xmlns:p14="http://schemas.microsoft.com/office/powerpoint/2010/main" val="3586432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426B3-C830-9648-8583-8A6CDE869544}"/>
              </a:ext>
            </a:extLst>
          </p:cNvPr>
          <p:cNvSpPr>
            <a:spLocks noGrp="1"/>
          </p:cNvSpPr>
          <p:nvPr>
            <p:ph type="title"/>
          </p:nvPr>
        </p:nvSpPr>
        <p:spPr/>
        <p:txBody>
          <a:bodyPr/>
          <a:lstStyle/>
          <a:p>
            <a:r>
              <a:rPr lang="en-US" dirty="0"/>
              <a:t>About the author</a:t>
            </a:r>
          </a:p>
        </p:txBody>
      </p:sp>
      <p:sp>
        <p:nvSpPr>
          <p:cNvPr id="3" name="Content Placeholder 2">
            <a:extLst>
              <a:ext uri="{FF2B5EF4-FFF2-40B4-BE49-F238E27FC236}">
                <a16:creationId xmlns:a16="http://schemas.microsoft.com/office/drawing/2014/main" id="{EBCD21DD-B919-2B41-9B3A-9F16B5B4E25C}"/>
              </a:ext>
            </a:extLst>
          </p:cNvPr>
          <p:cNvSpPr>
            <a:spLocks noGrp="1"/>
          </p:cNvSpPr>
          <p:nvPr>
            <p:ph sz="half" idx="1"/>
          </p:nvPr>
        </p:nvSpPr>
        <p:spPr>
          <a:xfrm>
            <a:off x="628650" y="1371599"/>
            <a:ext cx="3806190" cy="4824000"/>
          </a:xfrm>
        </p:spPr>
        <p:txBody>
          <a:bodyPr>
            <a:normAutofit/>
          </a:bodyPr>
          <a:lstStyle/>
          <a:p>
            <a:pPr marL="0" indent="0">
              <a:buNone/>
            </a:pPr>
            <a:r>
              <a:rPr lang="en-GB" sz="2400" dirty="0"/>
              <a:t>Liam is a design and technology teacher in his sixth year of teaching and is currently head of design and technology in an 11-18 comprehensive secondary in Berkshire. Liam studied at Nottingham Trent University, graduating in 2015 from the BSc Secondary Design and Technology Education course with first class honours.</a:t>
            </a:r>
          </a:p>
          <a:p>
            <a:pPr marL="0" indent="0">
              <a:buNone/>
            </a:pPr>
            <a:endParaRPr lang="en-US" sz="2400" dirty="0"/>
          </a:p>
        </p:txBody>
      </p:sp>
      <p:sp>
        <p:nvSpPr>
          <p:cNvPr id="4" name="Content Placeholder 3">
            <a:extLst>
              <a:ext uri="{FF2B5EF4-FFF2-40B4-BE49-F238E27FC236}">
                <a16:creationId xmlns:a16="http://schemas.microsoft.com/office/drawing/2014/main" id="{B379BE0D-4C78-DC47-85E7-9116BD9ADEFD}"/>
              </a:ext>
            </a:extLst>
          </p:cNvPr>
          <p:cNvSpPr>
            <a:spLocks noGrp="1"/>
          </p:cNvSpPr>
          <p:nvPr>
            <p:ph sz="half" idx="2"/>
          </p:nvPr>
        </p:nvSpPr>
        <p:spPr>
          <a:xfrm>
            <a:off x="4690110" y="1405475"/>
            <a:ext cx="5002530" cy="4805363"/>
          </a:xfrm>
        </p:spPr>
        <p:txBody>
          <a:bodyPr>
            <a:noAutofit/>
          </a:bodyPr>
          <a:lstStyle/>
          <a:p>
            <a:pPr marL="0" indent="0">
              <a:lnSpc>
                <a:spcPct val="114000"/>
              </a:lnSpc>
              <a:buNone/>
              <a:tabLst>
                <a:tab pos="971550" algn="l"/>
              </a:tabLst>
            </a:pPr>
            <a:r>
              <a:rPr lang="en-GB" sz="1400" b="1" dirty="0"/>
              <a:t>Email:         </a:t>
            </a:r>
            <a:r>
              <a:rPr lang="en-GB" sz="1400" dirty="0">
                <a:hlinkClick r:id="rId2"/>
              </a:rPr>
              <a:t>landerson@trinity.newburyacademytrust.org</a:t>
            </a:r>
            <a:endParaRPr lang="en-GB" sz="1400" dirty="0"/>
          </a:p>
          <a:p>
            <a:pPr marL="0" indent="0">
              <a:lnSpc>
                <a:spcPct val="114000"/>
              </a:lnSpc>
              <a:buNone/>
              <a:tabLst>
                <a:tab pos="971550" algn="l"/>
              </a:tabLst>
            </a:pPr>
            <a:r>
              <a:rPr lang="en-GB" sz="1400" b="1" dirty="0"/>
              <a:t>Twitter:</a:t>
            </a:r>
            <a:r>
              <a:rPr lang="en-GB" sz="1400" dirty="0"/>
              <a:t>      </a:t>
            </a:r>
            <a:r>
              <a:rPr lang="en-GB" sz="1400" dirty="0">
                <a:solidFill>
                  <a:srgbClr val="0070C0"/>
                </a:solidFill>
              </a:rPr>
              <a:t>@</a:t>
            </a:r>
            <a:r>
              <a:rPr lang="en-GB" sz="1400" dirty="0" err="1">
                <a:solidFill>
                  <a:srgbClr val="0070C0"/>
                </a:solidFill>
              </a:rPr>
              <a:t>LiamTAnderson</a:t>
            </a:r>
            <a:r>
              <a:rPr lang="en-GB" sz="1400" dirty="0">
                <a:solidFill>
                  <a:srgbClr val="0070C0"/>
                </a:solidFill>
              </a:rPr>
              <a:t> </a:t>
            </a:r>
          </a:p>
        </p:txBody>
      </p:sp>
    </p:spTree>
    <p:extLst>
      <p:ext uri="{BB962C8B-B14F-4D97-AF65-F5344CB8AC3E}">
        <p14:creationId xmlns:p14="http://schemas.microsoft.com/office/powerpoint/2010/main" val="2081146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D7A0-5046-4D41-9426-834CA41B8EAF}"/>
              </a:ext>
            </a:extLst>
          </p:cNvPr>
          <p:cNvSpPr>
            <a:spLocks noGrp="1"/>
          </p:cNvSpPr>
          <p:nvPr>
            <p:ph type="title"/>
          </p:nvPr>
        </p:nvSpPr>
        <p:spPr/>
        <p:txBody>
          <a:bodyPr/>
          <a:lstStyle/>
          <a:p>
            <a:r>
              <a:rPr lang="en-GB" dirty="0"/>
              <a:t>About the book</a:t>
            </a:r>
          </a:p>
        </p:txBody>
      </p:sp>
      <p:sp>
        <p:nvSpPr>
          <p:cNvPr id="4" name="Content Placeholder 3">
            <a:extLst>
              <a:ext uri="{FF2B5EF4-FFF2-40B4-BE49-F238E27FC236}">
                <a16:creationId xmlns:a16="http://schemas.microsoft.com/office/drawing/2014/main" id="{93318F48-55ED-6F48-ACD8-BD838492C275}"/>
              </a:ext>
            </a:extLst>
          </p:cNvPr>
          <p:cNvSpPr>
            <a:spLocks noGrp="1"/>
          </p:cNvSpPr>
          <p:nvPr>
            <p:ph sz="half" idx="1"/>
          </p:nvPr>
        </p:nvSpPr>
        <p:spPr/>
        <p:txBody>
          <a:bodyPr>
            <a:normAutofit/>
          </a:bodyPr>
          <a:lstStyle/>
          <a:p>
            <a:pPr marL="0" indent="0">
              <a:buNone/>
            </a:pPr>
            <a:r>
              <a:rPr lang="en-GB" sz="2400" b="1" dirty="0"/>
              <a:t>Editor: </a:t>
            </a:r>
            <a:r>
              <a:rPr lang="en-GB" sz="2400" dirty="0">
                <a:hlinkClick r:id="rId3"/>
              </a:rPr>
              <a:t>Dr Alison Hardy</a:t>
            </a:r>
            <a:endParaRPr lang="en-GB" sz="2400" dirty="0"/>
          </a:p>
          <a:p>
            <a:pPr marL="0" indent="0">
              <a:buNone/>
            </a:pPr>
            <a:endParaRPr lang="en-GB" sz="2400" dirty="0"/>
          </a:p>
          <a:p>
            <a:pPr marL="0" indent="0">
              <a:buNone/>
            </a:pPr>
            <a:r>
              <a:rPr lang="en-GB" sz="2400" dirty="0"/>
              <a:t>Click </a:t>
            </a:r>
            <a:r>
              <a:rPr lang="en-GB" sz="2400" b="1" dirty="0">
                <a:hlinkClick r:id="rId4"/>
              </a:rPr>
              <a:t>here</a:t>
            </a:r>
            <a:r>
              <a:rPr lang="en-GB" sz="2400" dirty="0"/>
              <a:t>,</a:t>
            </a:r>
            <a:r>
              <a:rPr lang="en-GB" sz="2400" b="1" dirty="0"/>
              <a:t> </a:t>
            </a:r>
            <a:r>
              <a:rPr lang="en-GB" sz="2400" dirty="0"/>
              <a:t>or scan the QR code below, for the full contents or to order the book…</a:t>
            </a:r>
          </a:p>
          <a:p>
            <a:pPr marL="0" indent="0">
              <a:buNone/>
            </a:pPr>
            <a:endParaRPr lang="en-GB" sz="1100" dirty="0"/>
          </a:p>
        </p:txBody>
      </p:sp>
      <p:pic>
        <p:nvPicPr>
          <p:cNvPr id="6" name="Content Placeholder 5">
            <a:extLst>
              <a:ext uri="{FF2B5EF4-FFF2-40B4-BE49-F238E27FC236}">
                <a16:creationId xmlns:a16="http://schemas.microsoft.com/office/drawing/2014/main" id="{C280856E-F689-834A-8A86-017E559FC095}"/>
              </a:ext>
            </a:extLst>
          </p:cNvPr>
          <p:cNvPicPr>
            <a:picLocks noGrp="1" noChangeAspect="1"/>
          </p:cNvPicPr>
          <p:nvPr>
            <p:ph sz="half" idx="2"/>
          </p:nvPr>
        </p:nvPicPr>
        <p:blipFill>
          <a:blip r:embed="rId5"/>
          <a:stretch>
            <a:fillRect/>
          </a:stretch>
        </p:blipFill>
        <p:spPr>
          <a:xfrm>
            <a:off x="4872792" y="1371600"/>
            <a:ext cx="3398915" cy="4805363"/>
          </a:xfrm>
          <a:prstGeom prst="rect">
            <a:avLst/>
          </a:prstGeom>
          <a:ln>
            <a:noFill/>
          </a:ln>
          <a:effectLst>
            <a:outerShdw blurRad="292100" dist="139700" dir="2700000" algn="tl" rotWithShape="0">
              <a:srgbClr val="333333">
                <a:alpha val="65000"/>
              </a:srgbClr>
            </a:outerShdw>
          </a:effectLst>
        </p:spPr>
      </p:pic>
      <p:pic>
        <p:nvPicPr>
          <p:cNvPr id="9" name="Picture 8" descr="Scan for information about the book...">
            <a:extLst>
              <a:ext uri="{FF2B5EF4-FFF2-40B4-BE49-F238E27FC236}">
                <a16:creationId xmlns:a16="http://schemas.microsoft.com/office/drawing/2014/main" id="{C55D2AD4-3F00-6949-BAC3-1E2A2385C2C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628650" y="3783599"/>
            <a:ext cx="1905000" cy="1905000"/>
          </a:xfrm>
          <a:prstGeom prst="rect">
            <a:avLst/>
          </a:prstGeom>
        </p:spPr>
      </p:pic>
    </p:spTree>
    <p:extLst>
      <p:ext uri="{BB962C8B-B14F-4D97-AF65-F5344CB8AC3E}">
        <p14:creationId xmlns:p14="http://schemas.microsoft.com/office/powerpoint/2010/main" val="181510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7313-2A2E-6548-966D-CD2C2292467D}"/>
              </a:ext>
            </a:extLst>
          </p:cNvPr>
          <p:cNvSpPr>
            <a:spLocks noGrp="1"/>
          </p:cNvSpPr>
          <p:nvPr>
            <p:ph type="title"/>
          </p:nvPr>
        </p:nvSpPr>
        <p:spPr/>
        <p:txBody>
          <a:bodyPr>
            <a:normAutofit/>
          </a:bodyPr>
          <a:lstStyle/>
          <a:p>
            <a:r>
              <a:rPr lang="en-GB" sz="4000" dirty="0">
                <a:solidFill>
                  <a:schemeClr val="tx1"/>
                </a:solidFill>
                <a:latin typeface="+mj-lt"/>
                <a:cs typeface="+mj-cs"/>
              </a:rPr>
              <a:t>Objectives</a:t>
            </a:r>
          </a:p>
        </p:txBody>
      </p:sp>
      <p:sp>
        <p:nvSpPr>
          <p:cNvPr id="3" name="Content Placeholder 2">
            <a:extLst>
              <a:ext uri="{FF2B5EF4-FFF2-40B4-BE49-F238E27FC236}">
                <a16:creationId xmlns:a16="http://schemas.microsoft.com/office/drawing/2014/main" id="{6EA0BBD2-4B32-1B49-AF56-235FD3F66116}"/>
              </a:ext>
            </a:extLst>
          </p:cNvPr>
          <p:cNvSpPr>
            <a:spLocks noGrp="1"/>
          </p:cNvSpPr>
          <p:nvPr>
            <p:ph idx="1"/>
          </p:nvPr>
        </p:nvSpPr>
        <p:spPr/>
        <p:txBody>
          <a:bodyPr>
            <a:normAutofit/>
          </a:bodyPr>
          <a:lstStyle/>
          <a:p>
            <a:pPr lvl="0"/>
            <a:r>
              <a:rPr lang="en-GB" sz="2400" dirty="0"/>
              <a:t>Be able to prepare for your first teaching post and induction year.</a:t>
            </a:r>
          </a:p>
          <a:p>
            <a:pPr lvl="0"/>
            <a:r>
              <a:rPr lang="en-GB" sz="2400" dirty="0"/>
              <a:t>As a new or established design and technology teacher and career pathways open to you, be aware of what opportunities there are to develop:</a:t>
            </a:r>
          </a:p>
          <a:p>
            <a:pPr lvl="1"/>
            <a:r>
              <a:rPr lang="en-GB" sz="2000" dirty="0"/>
              <a:t> your experience</a:t>
            </a:r>
          </a:p>
          <a:p>
            <a:pPr lvl="1"/>
            <a:r>
              <a:rPr lang="en-GB" sz="2000" dirty="0"/>
              <a:t>skills </a:t>
            </a:r>
          </a:p>
          <a:p>
            <a:pPr lvl="1"/>
            <a:r>
              <a:rPr lang="en-GB" sz="2000" dirty="0"/>
              <a:t>subject and professional knowledge. </a:t>
            </a:r>
          </a:p>
          <a:p>
            <a:pPr marL="0" indent="0">
              <a:buNone/>
            </a:pPr>
            <a:endParaRPr lang="en-GB" sz="2400" dirty="0"/>
          </a:p>
        </p:txBody>
      </p:sp>
    </p:spTree>
    <p:extLst>
      <p:ext uri="{BB962C8B-B14F-4D97-AF65-F5344CB8AC3E}">
        <p14:creationId xmlns:p14="http://schemas.microsoft.com/office/powerpoint/2010/main" val="74038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4330-6486-694E-A74E-F7D80715755B}"/>
              </a:ext>
            </a:extLst>
          </p:cNvPr>
          <p:cNvSpPr>
            <a:spLocks noGrp="1"/>
          </p:cNvSpPr>
          <p:nvPr>
            <p:ph type="title"/>
          </p:nvPr>
        </p:nvSpPr>
        <p:spPr>
          <a:xfrm>
            <a:off x="628650" y="384176"/>
            <a:ext cx="7886700" cy="900000"/>
          </a:xfrm>
        </p:spPr>
        <p:txBody>
          <a:bodyPr>
            <a:normAutofit/>
          </a:bodyPr>
          <a:lstStyle/>
          <a:p>
            <a:r>
              <a:rPr lang="en-GB" sz="4000" dirty="0">
                <a:solidFill>
                  <a:schemeClr val="tx1"/>
                </a:solidFill>
                <a:latin typeface="+mj-lt"/>
                <a:cs typeface="+mj-cs"/>
              </a:rPr>
              <a:t>Introduction</a:t>
            </a:r>
          </a:p>
        </p:txBody>
      </p:sp>
      <p:sp>
        <p:nvSpPr>
          <p:cNvPr id="3" name="Content Placeholder 2">
            <a:extLst>
              <a:ext uri="{FF2B5EF4-FFF2-40B4-BE49-F238E27FC236}">
                <a16:creationId xmlns:a16="http://schemas.microsoft.com/office/drawing/2014/main" id="{BA08A0B6-3711-AC43-A23A-2CE1827EA8E1}"/>
              </a:ext>
            </a:extLst>
          </p:cNvPr>
          <p:cNvSpPr>
            <a:spLocks noGrp="1"/>
          </p:cNvSpPr>
          <p:nvPr>
            <p:ph idx="1"/>
          </p:nvPr>
        </p:nvSpPr>
        <p:spPr>
          <a:xfrm>
            <a:off x="628650" y="1373986"/>
            <a:ext cx="7886700" cy="4824000"/>
          </a:xfrm>
        </p:spPr>
        <p:txBody>
          <a:bodyPr>
            <a:normAutofit fontScale="55000" lnSpcReduction="20000"/>
          </a:bodyPr>
          <a:lstStyle/>
          <a:p>
            <a:pPr marL="0" indent="0">
              <a:lnSpc>
                <a:spcPct val="110000"/>
              </a:lnSpc>
              <a:buNone/>
            </a:pPr>
            <a:r>
              <a:rPr lang="en-US" sz="3600" dirty="0"/>
              <a:t>Your development as a teacher does not stop at the end of the period of initial teacher training or induction year, but is a </a:t>
            </a:r>
            <a:r>
              <a:rPr lang="en-US" sz="3600" b="1" dirty="0"/>
              <a:t>long-term</a:t>
            </a:r>
            <a:r>
              <a:rPr lang="en-US" sz="3600" dirty="0"/>
              <a:t>, </a:t>
            </a:r>
            <a:r>
              <a:rPr lang="en-US" sz="3600" b="1" dirty="0"/>
              <a:t>ongoing, professional learning</a:t>
            </a:r>
            <a:r>
              <a:rPr lang="en-US" sz="3600" dirty="0"/>
              <a:t> process that will continue throughout your teaching career. </a:t>
            </a:r>
            <a:endParaRPr lang="en-GB" sz="3600" dirty="0"/>
          </a:p>
          <a:p>
            <a:pPr marL="0" indent="0">
              <a:lnSpc>
                <a:spcPct val="110000"/>
              </a:lnSpc>
              <a:buNone/>
            </a:pPr>
            <a:endParaRPr lang="en-GB" sz="3600" dirty="0"/>
          </a:p>
          <a:p>
            <a:pPr marL="0" indent="0">
              <a:lnSpc>
                <a:spcPct val="110000"/>
              </a:lnSpc>
              <a:buNone/>
            </a:pPr>
            <a:r>
              <a:rPr lang="en-GB" sz="3600" dirty="0"/>
              <a:t>You will likely use and experience professional development in many different ways during your career to…</a:t>
            </a:r>
          </a:p>
          <a:p>
            <a:pPr>
              <a:lnSpc>
                <a:spcPct val="110000"/>
              </a:lnSpc>
            </a:pPr>
            <a:r>
              <a:rPr lang="en-GB" sz="3600" dirty="0"/>
              <a:t>Develop your pedagogy and skills as a classroom teacher.</a:t>
            </a:r>
          </a:p>
          <a:p>
            <a:pPr>
              <a:lnSpc>
                <a:spcPct val="110000"/>
              </a:lnSpc>
            </a:pPr>
            <a:r>
              <a:rPr lang="en-GB" sz="3600" dirty="0"/>
              <a:t>Further progress your subject specific knowledge and skills and keeping up to date with changing subject content and technological developments.</a:t>
            </a:r>
          </a:p>
          <a:p>
            <a:pPr>
              <a:lnSpc>
                <a:spcPct val="110000"/>
              </a:lnSpc>
            </a:pPr>
            <a:r>
              <a:rPr lang="en-GB" sz="3600" dirty="0"/>
              <a:t>Look further forward to progress your career beyond a classroom teacher and developing wider skills needed for further career progression opportunities or to take on leadership responsibilities.</a:t>
            </a:r>
          </a:p>
          <a:p>
            <a:pPr marL="0" indent="0">
              <a:buNone/>
            </a:pPr>
            <a:endParaRPr lang="en-GB" sz="2400" dirty="0"/>
          </a:p>
        </p:txBody>
      </p:sp>
    </p:spTree>
    <p:extLst>
      <p:ext uri="{BB962C8B-B14F-4D97-AF65-F5344CB8AC3E}">
        <p14:creationId xmlns:p14="http://schemas.microsoft.com/office/powerpoint/2010/main" val="1562007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D777-A521-8E42-8224-F882AD7EE000}"/>
              </a:ext>
            </a:extLst>
          </p:cNvPr>
          <p:cNvSpPr>
            <a:spLocks noGrp="1"/>
          </p:cNvSpPr>
          <p:nvPr>
            <p:ph type="title"/>
          </p:nvPr>
        </p:nvSpPr>
        <p:spPr/>
        <p:txBody>
          <a:bodyPr/>
          <a:lstStyle/>
          <a:p>
            <a:r>
              <a:rPr lang="en-US" dirty="0"/>
              <a:t>Big question 1</a:t>
            </a:r>
            <a:endParaRPr lang="en-GB" dirty="0"/>
          </a:p>
        </p:txBody>
      </p:sp>
      <p:sp>
        <p:nvSpPr>
          <p:cNvPr id="4" name="Content Placeholder 3">
            <a:extLst>
              <a:ext uri="{FF2B5EF4-FFF2-40B4-BE49-F238E27FC236}">
                <a16:creationId xmlns:a16="http://schemas.microsoft.com/office/drawing/2014/main" id="{4996D846-C499-5B4C-83B5-A3B5F1B67D24}"/>
              </a:ext>
            </a:extLst>
          </p:cNvPr>
          <p:cNvSpPr>
            <a:spLocks noGrp="1"/>
          </p:cNvSpPr>
          <p:nvPr>
            <p:ph idx="1"/>
          </p:nvPr>
        </p:nvSpPr>
        <p:spPr>
          <a:xfrm>
            <a:off x="628650" y="1008226"/>
            <a:ext cx="7886700" cy="4824000"/>
          </a:xfrm>
        </p:spPr>
        <p:txBody>
          <a:bodyPr anchor="b">
            <a:normAutofit fontScale="77500" lnSpcReduction="20000"/>
          </a:bodyPr>
          <a:lstStyle/>
          <a:p>
            <a:pPr marL="0" indent="0" algn="r">
              <a:lnSpc>
                <a:spcPct val="110000"/>
              </a:lnSpc>
              <a:buNone/>
            </a:pPr>
            <a:r>
              <a:rPr lang="en-GB" sz="8800" dirty="0"/>
              <a:t>“How can you successfully prepare for your first teaching post?”</a:t>
            </a:r>
          </a:p>
        </p:txBody>
      </p:sp>
    </p:spTree>
    <p:extLst>
      <p:ext uri="{BB962C8B-B14F-4D97-AF65-F5344CB8AC3E}">
        <p14:creationId xmlns:p14="http://schemas.microsoft.com/office/powerpoint/2010/main" val="80390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66F4-1BE1-9C4D-A6D8-002553180253}"/>
              </a:ext>
            </a:extLst>
          </p:cNvPr>
          <p:cNvSpPr>
            <a:spLocks noGrp="1"/>
          </p:cNvSpPr>
          <p:nvPr>
            <p:ph type="title"/>
          </p:nvPr>
        </p:nvSpPr>
        <p:spPr>
          <a:xfrm>
            <a:off x="445770" y="258446"/>
            <a:ext cx="7886700" cy="900000"/>
          </a:xfrm>
        </p:spPr>
        <p:txBody>
          <a:bodyPr>
            <a:normAutofit/>
          </a:bodyPr>
          <a:lstStyle/>
          <a:p>
            <a:r>
              <a:rPr lang="en-GB" sz="4000" dirty="0">
                <a:solidFill>
                  <a:schemeClr val="tx1"/>
                </a:solidFill>
                <a:latin typeface="+mj-lt"/>
                <a:cs typeface="+mj-cs"/>
              </a:rPr>
              <a:t>Looking at teaching posts</a:t>
            </a:r>
          </a:p>
        </p:txBody>
      </p:sp>
      <p:sp>
        <p:nvSpPr>
          <p:cNvPr id="3" name="Content Placeholder 2">
            <a:extLst>
              <a:ext uri="{FF2B5EF4-FFF2-40B4-BE49-F238E27FC236}">
                <a16:creationId xmlns:a16="http://schemas.microsoft.com/office/drawing/2014/main" id="{67FC5E30-10EC-BA48-9F0B-00F3F8FF4C7F}"/>
              </a:ext>
            </a:extLst>
          </p:cNvPr>
          <p:cNvSpPr>
            <a:spLocks noGrp="1"/>
          </p:cNvSpPr>
          <p:nvPr>
            <p:ph idx="1"/>
          </p:nvPr>
        </p:nvSpPr>
        <p:spPr>
          <a:xfrm>
            <a:off x="445770" y="1158446"/>
            <a:ext cx="8317230" cy="4824000"/>
          </a:xfrm>
        </p:spPr>
        <p:txBody>
          <a:bodyPr>
            <a:normAutofit fontScale="25000" lnSpcReduction="20000"/>
          </a:bodyPr>
          <a:lstStyle/>
          <a:p>
            <a:pPr marL="0" lvl="0" indent="0">
              <a:lnSpc>
                <a:spcPct val="110000"/>
              </a:lnSpc>
              <a:buNone/>
            </a:pPr>
            <a:r>
              <a:rPr lang="en-US" sz="8000" dirty="0"/>
              <a:t>It is important to think about the type of school and department that you want to work in.</a:t>
            </a:r>
          </a:p>
          <a:p>
            <a:pPr marL="0" lvl="0" indent="0">
              <a:lnSpc>
                <a:spcPct val="110000"/>
              </a:lnSpc>
              <a:buNone/>
            </a:pPr>
            <a:r>
              <a:rPr lang="en-US" sz="8000" dirty="0"/>
              <a:t>The school:</a:t>
            </a:r>
            <a:endParaRPr lang="en-GB" sz="8000" dirty="0"/>
          </a:p>
          <a:p>
            <a:pPr lvl="0">
              <a:lnSpc>
                <a:spcPct val="110000"/>
              </a:lnSpc>
            </a:pPr>
            <a:r>
              <a:rPr lang="en-GB" sz="8000" dirty="0"/>
              <a:t>What type of school is it? </a:t>
            </a:r>
          </a:p>
          <a:p>
            <a:pPr lvl="0">
              <a:lnSpc>
                <a:spcPct val="110000"/>
              </a:lnSpc>
            </a:pPr>
            <a:r>
              <a:rPr lang="en-US" sz="8000" dirty="0"/>
              <a:t>What is the age range?</a:t>
            </a:r>
            <a:endParaRPr lang="en-GB" sz="8000" dirty="0"/>
          </a:p>
          <a:p>
            <a:pPr lvl="0">
              <a:lnSpc>
                <a:spcPct val="110000"/>
              </a:lnSpc>
            </a:pPr>
            <a:r>
              <a:rPr lang="en-GB" sz="8000" dirty="0"/>
              <a:t>What is the school’s ethos? </a:t>
            </a:r>
          </a:p>
          <a:p>
            <a:pPr lvl="0">
              <a:lnSpc>
                <a:spcPct val="110000"/>
              </a:lnSpc>
            </a:pPr>
            <a:endParaRPr lang="en-US" sz="8000" dirty="0"/>
          </a:p>
          <a:p>
            <a:pPr marL="0" lvl="0" indent="0">
              <a:lnSpc>
                <a:spcPct val="110000"/>
              </a:lnSpc>
              <a:buNone/>
            </a:pPr>
            <a:r>
              <a:rPr lang="en-US" sz="8000" dirty="0"/>
              <a:t>The D&amp;T department:</a:t>
            </a:r>
          </a:p>
          <a:p>
            <a:pPr lvl="0">
              <a:lnSpc>
                <a:spcPct val="110000"/>
              </a:lnSpc>
            </a:pPr>
            <a:r>
              <a:rPr lang="en-GB" sz="8000" dirty="0"/>
              <a:t>What are the facilities in the department like?</a:t>
            </a:r>
          </a:p>
          <a:p>
            <a:pPr lvl="0">
              <a:lnSpc>
                <a:spcPct val="110000"/>
              </a:lnSpc>
            </a:pPr>
            <a:r>
              <a:rPr lang="en-GB" sz="8000" dirty="0"/>
              <a:t>How many hours of curriculum time is allocated to design and technology? </a:t>
            </a:r>
          </a:p>
          <a:p>
            <a:pPr lvl="0">
              <a:lnSpc>
                <a:spcPct val="110000"/>
              </a:lnSpc>
            </a:pPr>
            <a:r>
              <a:rPr lang="en-GB" sz="8000" dirty="0"/>
              <a:t>How is the design and technology curriculum structured?</a:t>
            </a:r>
          </a:p>
          <a:p>
            <a:pPr lvl="0">
              <a:lnSpc>
                <a:spcPct val="110000"/>
              </a:lnSpc>
            </a:pPr>
            <a:r>
              <a:rPr lang="en-GB" sz="8000" dirty="0"/>
              <a:t>What units of work are taught? </a:t>
            </a:r>
            <a:endParaRPr lang="en-US" sz="8000" b="1" dirty="0"/>
          </a:p>
          <a:p>
            <a:pPr marL="0" lvl="0" indent="0">
              <a:buNone/>
            </a:pPr>
            <a:endParaRPr lang="en-US" sz="8000" b="1" dirty="0"/>
          </a:p>
          <a:p>
            <a:pPr marL="0" indent="0">
              <a:buNone/>
            </a:pPr>
            <a:endParaRPr lang="en-GB" sz="2000" dirty="0"/>
          </a:p>
        </p:txBody>
      </p:sp>
    </p:spTree>
    <p:extLst>
      <p:ext uri="{BB962C8B-B14F-4D97-AF65-F5344CB8AC3E}">
        <p14:creationId xmlns:p14="http://schemas.microsoft.com/office/powerpoint/2010/main" val="688066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66F4-1BE1-9C4D-A6D8-002553180253}"/>
              </a:ext>
            </a:extLst>
          </p:cNvPr>
          <p:cNvSpPr>
            <a:spLocks noGrp="1"/>
          </p:cNvSpPr>
          <p:nvPr>
            <p:ph type="title"/>
          </p:nvPr>
        </p:nvSpPr>
        <p:spPr>
          <a:xfrm>
            <a:off x="506730" y="167006"/>
            <a:ext cx="7886700" cy="900000"/>
          </a:xfrm>
        </p:spPr>
        <p:txBody>
          <a:bodyPr/>
          <a:lstStyle/>
          <a:p>
            <a:r>
              <a:rPr lang="en-GB" sz="4000" dirty="0">
                <a:solidFill>
                  <a:schemeClr val="tx1"/>
                </a:solidFill>
                <a:latin typeface="+mj-lt"/>
                <a:cs typeface="+mj-cs"/>
              </a:rPr>
              <a:t>Preparing for your first post</a:t>
            </a:r>
          </a:p>
        </p:txBody>
      </p:sp>
      <p:sp>
        <p:nvSpPr>
          <p:cNvPr id="3" name="Content Placeholder 2">
            <a:extLst>
              <a:ext uri="{FF2B5EF4-FFF2-40B4-BE49-F238E27FC236}">
                <a16:creationId xmlns:a16="http://schemas.microsoft.com/office/drawing/2014/main" id="{67FC5E30-10EC-BA48-9F0B-00F3F8FF4C7F}"/>
              </a:ext>
            </a:extLst>
          </p:cNvPr>
          <p:cNvSpPr>
            <a:spLocks noGrp="1"/>
          </p:cNvSpPr>
          <p:nvPr>
            <p:ph idx="1"/>
          </p:nvPr>
        </p:nvSpPr>
        <p:spPr>
          <a:xfrm>
            <a:off x="506730" y="1067006"/>
            <a:ext cx="8271510" cy="4998514"/>
          </a:xfrm>
        </p:spPr>
        <p:txBody>
          <a:bodyPr>
            <a:noAutofit/>
          </a:bodyPr>
          <a:lstStyle/>
          <a:p>
            <a:pPr marL="0" lvl="0" indent="0">
              <a:lnSpc>
                <a:spcPct val="110000"/>
              </a:lnSpc>
              <a:buNone/>
            </a:pPr>
            <a:r>
              <a:rPr lang="en-US" sz="2000" dirty="0"/>
              <a:t>At interview, you will likely be asked a range of questions, some more general to do with your personal skills and teaching and some perhaps more specific to your D&amp;T knowledge and skills. </a:t>
            </a:r>
          </a:p>
          <a:p>
            <a:pPr marL="0" lvl="0" indent="0">
              <a:lnSpc>
                <a:spcPct val="110000"/>
              </a:lnSpc>
              <a:buNone/>
            </a:pPr>
            <a:r>
              <a:rPr lang="en-US" sz="2000" dirty="0"/>
              <a:t>These questions might be around:</a:t>
            </a:r>
          </a:p>
          <a:p>
            <a:pPr lvl="0">
              <a:lnSpc>
                <a:spcPct val="110000"/>
              </a:lnSpc>
            </a:pPr>
            <a:r>
              <a:rPr lang="en-US" sz="2000" dirty="0"/>
              <a:t>Subject and curriculum knowledge</a:t>
            </a:r>
          </a:p>
          <a:p>
            <a:pPr lvl="0">
              <a:lnSpc>
                <a:spcPct val="110000"/>
              </a:lnSpc>
            </a:pPr>
            <a:r>
              <a:rPr lang="en-US" sz="2000" dirty="0"/>
              <a:t>Pedagogy/teaching and learning</a:t>
            </a:r>
          </a:p>
          <a:p>
            <a:pPr lvl="0">
              <a:lnSpc>
                <a:spcPct val="110000"/>
              </a:lnSpc>
            </a:pPr>
            <a:r>
              <a:rPr lang="en-US" sz="2000" dirty="0"/>
              <a:t>Practical skills</a:t>
            </a:r>
          </a:p>
          <a:p>
            <a:pPr lvl="0">
              <a:lnSpc>
                <a:spcPct val="110000"/>
              </a:lnSpc>
            </a:pPr>
            <a:r>
              <a:rPr lang="en-US" sz="2000" dirty="0"/>
              <a:t>Health and safety</a:t>
            </a:r>
          </a:p>
          <a:p>
            <a:pPr lvl="0">
              <a:lnSpc>
                <a:spcPct val="110000"/>
              </a:lnSpc>
            </a:pPr>
            <a:r>
              <a:rPr lang="en-US" sz="2000" dirty="0"/>
              <a:t>Classroom management </a:t>
            </a:r>
          </a:p>
          <a:p>
            <a:pPr lvl="0">
              <a:lnSpc>
                <a:spcPct val="110000"/>
              </a:lnSpc>
            </a:pPr>
            <a:r>
              <a:rPr lang="en-US" sz="2000" dirty="0"/>
              <a:t>Pupil learning/progress</a:t>
            </a:r>
          </a:p>
          <a:p>
            <a:pPr lvl="0">
              <a:lnSpc>
                <a:spcPct val="110000"/>
              </a:lnSpc>
            </a:pPr>
            <a:r>
              <a:rPr lang="en-US" sz="2000" dirty="0"/>
              <a:t>Support or training needs</a:t>
            </a:r>
            <a:endParaRPr lang="en-US" sz="2000" b="1" dirty="0"/>
          </a:p>
        </p:txBody>
      </p:sp>
    </p:spTree>
    <p:extLst>
      <p:ext uri="{BB962C8B-B14F-4D97-AF65-F5344CB8AC3E}">
        <p14:creationId xmlns:p14="http://schemas.microsoft.com/office/powerpoint/2010/main" val="411211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66F4-1BE1-9C4D-A6D8-002553180253}"/>
              </a:ext>
            </a:extLst>
          </p:cNvPr>
          <p:cNvSpPr>
            <a:spLocks noGrp="1"/>
          </p:cNvSpPr>
          <p:nvPr>
            <p:ph type="title"/>
          </p:nvPr>
        </p:nvSpPr>
        <p:spPr>
          <a:xfrm>
            <a:off x="506730" y="312000"/>
            <a:ext cx="7886700" cy="900000"/>
          </a:xfrm>
        </p:spPr>
        <p:txBody>
          <a:bodyPr>
            <a:normAutofit/>
          </a:bodyPr>
          <a:lstStyle/>
          <a:p>
            <a:r>
              <a:rPr lang="en-GB" sz="4000" dirty="0">
                <a:solidFill>
                  <a:schemeClr val="tx1"/>
                </a:solidFill>
                <a:latin typeface="+mj-lt"/>
                <a:cs typeface="+mj-cs"/>
              </a:rPr>
              <a:t>Post-interview</a:t>
            </a:r>
            <a:r>
              <a:rPr lang="en-GB" dirty="0"/>
              <a:t> </a:t>
            </a:r>
          </a:p>
        </p:txBody>
      </p:sp>
      <p:sp>
        <p:nvSpPr>
          <p:cNvPr id="3" name="Content Placeholder 2">
            <a:extLst>
              <a:ext uri="{FF2B5EF4-FFF2-40B4-BE49-F238E27FC236}">
                <a16:creationId xmlns:a16="http://schemas.microsoft.com/office/drawing/2014/main" id="{67FC5E30-10EC-BA48-9F0B-00F3F8FF4C7F}"/>
              </a:ext>
            </a:extLst>
          </p:cNvPr>
          <p:cNvSpPr>
            <a:spLocks noGrp="1"/>
          </p:cNvSpPr>
          <p:nvPr>
            <p:ph idx="1"/>
          </p:nvPr>
        </p:nvSpPr>
        <p:spPr>
          <a:xfrm>
            <a:off x="506730" y="1547486"/>
            <a:ext cx="8271510" cy="4998514"/>
          </a:xfrm>
        </p:spPr>
        <p:txBody>
          <a:bodyPr>
            <a:noAutofit/>
          </a:bodyPr>
          <a:lstStyle/>
          <a:p>
            <a:pPr marL="0" indent="0">
              <a:buNone/>
            </a:pPr>
            <a:r>
              <a:rPr lang="en-GB" sz="2000" dirty="0"/>
              <a:t>To prepare for induction year, find out about: </a:t>
            </a:r>
          </a:p>
          <a:p>
            <a:r>
              <a:rPr lang="en-GB" sz="2000" dirty="0"/>
              <a:t>Timings of the school day, any particular staff procedures, for example – signing in, staff briefings.</a:t>
            </a:r>
          </a:p>
          <a:p>
            <a:pPr lvl="0"/>
            <a:r>
              <a:rPr lang="en-GB" sz="2000" dirty="0"/>
              <a:t>School policies and general procedures – behaviour, classroom routines etc.</a:t>
            </a:r>
          </a:p>
          <a:p>
            <a:pPr lvl="0"/>
            <a:r>
              <a:rPr lang="en-GB" sz="2000" dirty="0"/>
              <a:t>Location of your teaching room, or rooms.</a:t>
            </a:r>
          </a:p>
          <a:p>
            <a:pPr lvl="0"/>
            <a:r>
              <a:rPr lang="en-GB" sz="2000" dirty="0"/>
              <a:t>What materials, tools and equipment the department has, where these are and any booking procedures.</a:t>
            </a:r>
          </a:p>
          <a:p>
            <a:pPr lvl="0"/>
            <a:r>
              <a:rPr lang="en-GB" sz="2000" dirty="0"/>
              <a:t>Technician support available and the process for job requests etc. </a:t>
            </a:r>
          </a:p>
          <a:p>
            <a:pPr lvl="0"/>
            <a:r>
              <a:rPr lang="en-GB" sz="2000" dirty="0"/>
              <a:t>Specific practical space routines - e.g. workshop or food room &amp; health and safety information. </a:t>
            </a:r>
          </a:p>
          <a:p>
            <a:pPr lvl="0"/>
            <a:r>
              <a:rPr lang="en-US" sz="2000" dirty="0"/>
              <a:t>Information on induction year – what training sessions/support there will be during induction year.</a:t>
            </a:r>
            <a:endParaRPr lang="en-GB" sz="2000" dirty="0"/>
          </a:p>
        </p:txBody>
      </p:sp>
    </p:spTree>
    <p:extLst>
      <p:ext uri="{BB962C8B-B14F-4D97-AF65-F5344CB8AC3E}">
        <p14:creationId xmlns:p14="http://schemas.microsoft.com/office/powerpoint/2010/main" val="1782923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D777-A521-8E42-8224-F882AD7EE000}"/>
              </a:ext>
            </a:extLst>
          </p:cNvPr>
          <p:cNvSpPr>
            <a:spLocks noGrp="1"/>
          </p:cNvSpPr>
          <p:nvPr>
            <p:ph type="title"/>
          </p:nvPr>
        </p:nvSpPr>
        <p:spPr/>
        <p:txBody>
          <a:bodyPr/>
          <a:lstStyle/>
          <a:p>
            <a:r>
              <a:rPr lang="en-GB" dirty="0"/>
              <a:t>Big Question 2</a:t>
            </a:r>
          </a:p>
        </p:txBody>
      </p:sp>
      <p:sp>
        <p:nvSpPr>
          <p:cNvPr id="4" name="Content Placeholder 3">
            <a:extLst>
              <a:ext uri="{FF2B5EF4-FFF2-40B4-BE49-F238E27FC236}">
                <a16:creationId xmlns:a16="http://schemas.microsoft.com/office/drawing/2014/main" id="{4996D846-C499-5B4C-83B5-A3B5F1B67D24}"/>
              </a:ext>
            </a:extLst>
          </p:cNvPr>
          <p:cNvSpPr>
            <a:spLocks noGrp="1"/>
          </p:cNvSpPr>
          <p:nvPr>
            <p:ph idx="1"/>
          </p:nvPr>
        </p:nvSpPr>
        <p:spPr/>
        <p:txBody>
          <a:bodyPr anchor="b">
            <a:normAutofit fontScale="92500" lnSpcReduction="20000"/>
          </a:bodyPr>
          <a:lstStyle/>
          <a:p>
            <a:pPr marL="0" indent="0" algn="r">
              <a:buNone/>
            </a:pPr>
            <a:r>
              <a:rPr lang="en-GB" sz="8800" dirty="0"/>
              <a:t>“What is on-going professional development and why is it important?”</a:t>
            </a:r>
          </a:p>
        </p:txBody>
      </p:sp>
    </p:spTree>
    <p:extLst>
      <p:ext uri="{BB962C8B-B14F-4D97-AF65-F5344CB8AC3E}">
        <p14:creationId xmlns:p14="http://schemas.microsoft.com/office/powerpoint/2010/main" val="132951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66F4-1BE1-9C4D-A6D8-002553180253}"/>
              </a:ext>
            </a:extLst>
          </p:cNvPr>
          <p:cNvSpPr>
            <a:spLocks noGrp="1"/>
          </p:cNvSpPr>
          <p:nvPr>
            <p:ph type="title"/>
          </p:nvPr>
        </p:nvSpPr>
        <p:spPr>
          <a:xfrm>
            <a:off x="436245" y="365126"/>
            <a:ext cx="8271510" cy="900000"/>
          </a:xfrm>
        </p:spPr>
        <p:txBody>
          <a:bodyPr>
            <a:normAutofit fontScale="90000"/>
          </a:bodyPr>
          <a:lstStyle/>
          <a:p>
            <a:r>
              <a:rPr lang="en-US" sz="4400" dirty="0">
                <a:solidFill>
                  <a:schemeClr val="tx1"/>
                </a:solidFill>
                <a:latin typeface="+mj-lt"/>
                <a:cs typeface="+mj-cs"/>
              </a:rPr>
              <a:t>Purpose of professional development</a:t>
            </a:r>
            <a:endParaRPr lang="en-GB" sz="4400" dirty="0">
              <a:solidFill>
                <a:schemeClr val="tx1"/>
              </a:solidFill>
              <a:latin typeface="+mj-lt"/>
              <a:cs typeface="+mj-cs"/>
            </a:endParaRPr>
          </a:p>
        </p:txBody>
      </p:sp>
      <p:sp>
        <p:nvSpPr>
          <p:cNvPr id="3" name="Content Placeholder 2">
            <a:extLst>
              <a:ext uri="{FF2B5EF4-FFF2-40B4-BE49-F238E27FC236}">
                <a16:creationId xmlns:a16="http://schemas.microsoft.com/office/drawing/2014/main" id="{67FC5E30-10EC-BA48-9F0B-00F3F8FF4C7F}"/>
              </a:ext>
            </a:extLst>
          </p:cNvPr>
          <p:cNvSpPr>
            <a:spLocks noGrp="1"/>
          </p:cNvSpPr>
          <p:nvPr>
            <p:ph idx="1"/>
          </p:nvPr>
        </p:nvSpPr>
        <p:spPr>
          <a:xfrm>
            <a:off x="436245" y="1494360"/>
            <a:ext cx="8271510" cy="4998514"/>
          </a:xfrm>
        </p:spPr>
        <p:txBody>
          <a:bodyPr>
            <a:noAutofit/>
          </a:bodyPr>
          <a:lstStyle/>
          <a:p>
            <a:pPr>
              <a:lnSpc>
                <a:spcPct val="110000"/>
              </a:lnSpc>
            </a:pPr>
            <a:r>
              <a:rPr lang="en-GB" sz="2000" dirty="0"/>
              <a:t>Developing your pedagogy and skills as a classroom teacher.</a:t>
            </a:r>
          </a:p>
          <a:p>
            <a:pPr>
              <a:lnSpc>
                <a:spcPct val="110000"/>
              </a:lnSpc>
            </a:pPr>
            <a:r>
              <a:rPr lang="en-GB" sz="2000" dirty="0"/>
              <a:t>Further progressing your subject specific knowledge and skills </a:t>
            </a:r>
          </a:p>
          <a:p>
            <a:pPr>
              <a:lnSpc>
                <a:spcPct val="110000"/>
              </a:lnSpc>
            </a:pPr>
            <a:r>
              <a:rPr lang="en-GB" sz="2000" dirty="0"/>
              <a:t>Keeping up to date with changing subject content and technological developments.</a:t>
            </a:r>
          </a:p>
          <a:p>
            <a:pPr>
              <a:lnSpc>
                <a:spcPct val="110000"/>
              </a:lnSpc>
            </a:pPr>
            <a:r>
              <a:rPr lang="en-GB" sz="2000" dirty="0"/>
              <a:t>Looking further forward to progress your career beyond a classroom teacher </a:t>
            </a:r>
          </a:p>
          <a:p>
            <a:pPr>
              <a:lnSpc>
                <a:spcPct val="110000"/>
              </a:lnSpc>
            </a:pPr>
            <a:r>
              <a:rPr lang="en-GB" sz="2000" dirty="0"/>
              <a:t>Developing wider skills needed for further career progression opportunities or to take on leadership responsibilities.</a:t>
            </a:r>
          </a:p>
        </p:txBody>
      </p:sp>
    </p:spTree>
    <p:extLst>
      <p:ext uri="{BB962C8B-B14F-4D97-AF65-F5344CB8AC3E}">
        <p14:creationId xmlns:p14="http://schemas.microsoft.com/office/powerpoint/2010/main" val="2213703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13 Key Pedagogied in Design and Technology" id="{0D63EDE8-BFDE-2941-A31C-E3248D3426A0}" vid="{318B9732-69D1-CE4A-8485-F3E4049561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5797</TotalTime>
  <Words>1577</Words>
  <Application>Microsoft Macintosh PowerPoint</Application>
  <PresentationFormat>On-screen Show (4:3)</PresentationFormat>
  <Paragraphs>130</Paragraphs>
  <Slides>16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Chapter 19 Your professional development</vt:lpstr>
      <vt:lpstr>Objectives</vt:lpstr>
      <vt:lpstr>Introduction</vt:lpstr>
      <vt:lpstr>Big question 1</vt:lpstr>
      <vt:lpstr>Looking at teaching posts</vt:lpstr>
      <vt:lpstr>Preparing for your first post</vt:lpstr>
      <vt:lpstr>Post-interview </vt:lpstr>
      <vt:lpstr>Big Question 2</vt:lpstr>
      <vt:lpstr>Purpose of professional development</vt:lpstr>
      <vt:lpstr>Reflecting on your development</vt:lpstr>
      <vt:lpstr>Opportunities for professional development</vt:lpstr>
      <vt:lpstr>Big Question 3</vt:lpstr>
      <vt:lpstr>Career progression</vt:lpstr>
      <vt:lpstr>Summary</vt:lpstr>
      <vt:lpstr>About the author</vt:lpstr>
      <vt:lpstr>About the book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Key Pedagogies</dc:title>
  <dc:subject/>
  <dc:creator>McLain, Matt</dc:creator>
  <cp:keywords/>
  <dc:description/>
  <cp:lastModifiedBy>McLain, Matt</cp:lastModifiedBy>
  <cp:revision>73</cp:revision>
  <dcterms:created xsi:type="dcterms:W3CDTF">2020-06-15T16:25:51Z</dcterms:created>
  <dcterms:modified xsi:type="dcterms:W3CDTF">2020-08-29T08:37:00Z</dcterms:modified>
  <cp:category/>
</cp:coreProperties>
</file>