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56" r:id="rId3"/>
    <p:sldId id="272" r:id="rId4"/>
    <p:sldId id="273" r:id="rId5"/>
    <p:sldId id="274" r:id="rId6"/>
    <p:sldId id="275" r:id="rId7"/>
    <p:sldId id="277" r:id="rId8"/>
    <p:sldId id="278" r:id="rId9"/>
    <p:sldId id="276" r:id="rId10"/>
    <p:sldId id="279" r:id="rId11"/>
    <p:sldId id="280" r:id="rId12"/>
    <p:sldId id="281" r:id="rId13"/>
    <p:sldId id="283" r:id="rId14"/>
    <p:sldId id="282" r:id="rId15"/>
    <p:sldId id="284" r:id="rId16"/>
    <p:sldId id="285" r:id="rId17"/>
    <p:sldId id="287" r:id="rId18"/>
    <p:sldId id="271" r:id="rId19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/>
    <p:restoredTop sz="94660"/>
  </p:normalViewPr>
  <p:slideViewPr>
    <p:cSldViewPr snapToGrid="0" showGuides="1">
      <p:cViewPr varScale="1">
        <p:scale>
          <a:sx n="74" d="100"/>
          <a:sy n="74" d="100"/>
        </p:scale>
        <p:origin x="528" y="72"/>
      </p:cViewPr>
      <p:guideLst>
        <p:guide orient="horz" pos="215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E8CEE-CC90-4593-8BEC-29DF5FE17536}" type="doc">
      <dgm:prSet loTypeId="urn:microsoft.com/office/officeart/2005/8/layout/orgChart1#1" loCatId="hierarchy" qsTypeId="urn:microsoft.com/office/officeart/2005/8/quickstyle/3d3#1" qsCatId="3D" csTypeId="urn:microsoft.com/office/officeart/2005/8/colors/accent1_2#1" csCatId="accent1" phldr="1"/>
      <dgm:spPr/>
      <dgm:t>
        <a:bodyPr/>
        <a:lstStyle/>
        <a:p>
          <a:endParaRPr lang="id-ID"/>
        </a:p>
      </dgm:t>
    </dgm:pt>
    <dgm:pt modelId="{A765C1E3-3155-48DC-9FCD-A52D4B2BBD43}">
      <dgm:prSet phldrT="[Text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  <a:innerShdw blurRad="114300">
            <a:prstClr val="black"/>
          </a:innerShdw>
        </a:effectLst>
      </dgm:spPr>
      <dgm:t>
        <a:bodyPr/>
        <a:lstStyle/>
        <a:p>
          <a:r>
            <a:rPr lang="id-ID" sz="17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False</a:t>
          </a:r>
          <a:r>
            <a:rPr lang="en-US" sz="17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-</a:t>
          </a:r>
          <a:r>
            <a:rPr lang="id-ID" sz="17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positive and negative</a:t>
          </a:r>
          <a:r>
            <a:rPr lang="en-US" sz="17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detection</a:t>
          </a:r>
          <a:r>
            <a:rPr lang="id-ID" sz="17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in this study can be </a:t>
          </a:r>
          <a:r>
            <a:rPr lang="en-ID" sz="1700" dirty="0" smtClean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predicted </a:t>
          </a:r>
          <a:r>
            <a:rPr lang="id-ID" sz="1700" dirty="0" smtClean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because</a:t>
          </a:r>
          <a:r>
            <a:rPr lang="en-ID" sz="1700" dirty="0" smtClean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of</a:t>
          </a:r>
          <a:r>
            <a:rPr lang="id-ID" sz="1700" dirty="0" smtClean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:</a:t>
          </a:r>
          <a:endParaRPr lang="id-ID" sz="1700" dirty="0">
            <a:solidFill>
              <a:srgbClr val="FF0000"/>
            </a:solidFill>
          </a:endParaRPr>
        </a:p>
      </dgm:t>
    </dgm:pt>
    <dgm:pt modelId="{E1691DA7-936F-4795-8E8D-18F86AA4C19C}" type="parTrans" cxnId="{168B1A39-017E-4306-B4E3-C7826CD47029}">
      <dgm:prSet/>
      <dgm:spPr/>
      <dgm:t>
        <a:bodyPr/>
        <a:lstStyle/>
        <a:p>
          <a:endParaRPr lang="id-ID"/>
        </a:p>
      </dgm:t>
    </dgm:pt>
    <dgm:pt modelId="{1EEF44E4-6287-4F82-986F-BC6FB69178BC}" type="sibTrans" cxnId="{168B1A39-017E-4306-B4E3-C7826CD47029}">
      <dgm:prSet/>
      <dgm:spPr/>
      <dgm:t>
        <a:bodyPr/>
        <a:lstStyle/>
        <a:p>
          <a:endParaRPr lang="id-ID"/>
        </a:p>
      </dgm:t>
    </dgm:pt>
    <dgm:pt modelId="{EBF17357-D39F-4153-89C0-8969C096E7DC}">
      <dgm:prSet phldrT="[Text]" custT="1"/>
      <dgm:spPr>
        <a:solidFill>
          <a:schemeClr val="accent6">
            <a:lumMod val="40000"/>
            <a:lumOff val="60000"/>
          </a:schemeClr>
        </a:solidFill>
        <a:effectLst>
          <a:glow rad="101600">
            <a:schemeClr val="accent6">
              <a:satMod val="175000"/>
              <a:alpha val="40000"/>
            </a:schemeClr>
          </a:glow>
          <a:innerShdw blurRad="114300">
            <a:prstClr val="black"/>
          </a:innerShdw>
        </a:effectLst>
      </dgm:spPr>
      <dgm:t>
        <a:bodyPr/>
        <a:lstStyle/>
        <a:p>
          <a:pPr algn="just">
            <a:spcAft>
              <a:spcPts val="0"/>
            </a:spcAft>
          </a:pPr>
          <a:r>
            <a:rPr lang="id-ID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the </a:t>
          </a:r>
          <a:r>
            <a: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collection of water samples were</a:t>
          </a:r>
          <a:r>
            <a:rPr lang="id-ID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no</a:t>
          </a:r>
          <a:r>
            <a: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t</a:t>
          </a:r>
          <a:r>
            <a:rPr lang="id-ID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sufficient to </a:t>
          </a:r>
          <a:r>
            <a: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represent</a:t>
          </a:r>
          <a:r>
            <a:rPr lang="id-ID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all </a:t>
          </a:r>
          <a:r>
            <a: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the e</a:t>
          </a:r>
          <a:r>
            <a:rPr lang="id-ID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DNA targets</a:t>
          </a:r>
          <a:r>
            <a: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;</a:t>
          </a:r>
          <a:r>
            <a:rPr lang="id-ID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thus</a:t>
          </a:r>
          <a:r>
            <a: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,</a:t>
          </a:r>
          <a:r>
            <a:rPr lang="id-ID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the increasing of sampling sites, depths, and </a:t>
          </a:r>
          <a:r>
            <a: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replications are</a:t>
          </a:r>
          <a:r>
            <a:rPr lang="id-ID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needed to cover all </a:t>
          </a:r>
          <a:r>
            <a:rPr lang="en-ID" sz="16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fish </a:t>
          </a:r>
          <a:r>
            <a:rPr lang="id-ID" sz="16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diversity </a:t>
          </a:r>
          <a:endParaRPr lang="id-ID" sz="1600" dirty="0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  <a:p>
          <a:pPr algn="just">
            <a:spcAft>
              <a:spcPct val="35000"/>
            </a:spcAft>
          </a:pPr>
          <a:r>
            <a:rPr lang="id-ID" sz="16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id-ID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in Maninjau Lake.</a:t>
          </a:r>
          <a:endParaRPr lang="id-ID" sz="1600" dirty="0">
            <a:solidFill>
              <a:schemeClr val="tx1"/>
            </a:solidFill>
          </a:endParaRPr>
        </a:p>
      </dgm:t>
    </dgm:pt>
    <dgm:pt modelId="{73418BEE-63D5-4B0C-A8E1-859431C5704D}" type="parTrans" cxnId="{0186DEFD-0FD1-42E0-9463-690782AB1AAD}">
      <dgm:prSet/>
      <dgm:spPr/>
      <dgm:t>
        <a:bodyPr/>
        <a:lstStyle/>
        <a:p>
          <a:endParaRPr lang="id-ID"/>
        </a:p>
      </dgm:t>
    </dgm:pt>
    <dgm:pt modelId="{264871B7-F297-413B-BEFA-475CDB2C842D}" type="sibTrans" cxnId="{0186DEFD-0FD1-42E0-9463-690782AB1AAD}">
      <dgm:prSet/>
      <dgm:spPr/>
      <dgm:t>
        <a:bodyPr/>
        <a:lstStyle/>
        <a:p>
          <a:endParaRPr lang="id-ID"/>
        </a:p>
      </dgm:t>
    </dgm:pt>
    <dgm:pt modelId="{72046A25-1936-427B-BE6A-3251D266B47E}">
      <dgm:prSet phldrT="[Text]" custT="1"/>
      <dgm:spPr>
        <a:solidFill>
          <a:schemeClr val="accent6">
            <a:lumMod val="40000"/>
            <a:lumOff val="60000"/>
          </a:schemeClr>
        </a:solidFill>
        <a:effectLst>
          <a:glow rad="101600">
            <a:schemeClr val="accent6">
              <a:satMod val="175000"/>
              <a:alpha val="40000"/>
            </a:schemeClr>
          </a:glow>
          <a:innerShdw blurRad="114300">
            <a:prstClr val="black"/>
          </a:inn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contamination in the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samples collection and in the molecular process: presence of </a:t>
          </a:r>
          <a:r>
            <a: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non-</a:t>
          </a:r>
          <a:r>
            <a:rPr lang="id-ID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target</a:t>
          </a:r>
          <a:r>
            <a: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DNA which </a:t>
          </a:r>
          <a:r>
            <a:rPr lang="id-ID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disturbed the PCR reaction</a:t>
          </a:r>
          <a:r>
            <a:rPr lang="id-ID" sz="16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.</a:t>
          </a:r>
          <a:endParaRPr lang="id-ID" sz="1600" dirty="0">
            <a:solidFill>
              <a:schemeClr val="tx1"/>
            </a:solidFill>
          </a:endParaRPr>
        </a:p>
      </dgm:t>
    </dgm:pt>
    <dgm:pt modelId="{049238F2-97ED-4369-B303-1ECF5F348B63}" type="parTrans" cxnId="{AD3FDB58-5425-4F22-9ABC-97B3C69679BB}">
      <dgm:prSet/>
      <dgm:spPr/>
      <dgm:t>
        <a:bodyPr/>
        <a:lstStyle/>
        <a:p>
          <a:endParaRPr lang="id-ID"/>
        </a:p>
      </dgm:t>
    </dgm:pt>
    <dgm:pt modelId="{0F179DAD-C5C7-456D-B446-73905BBCB442}" type="sibTrans" cxnId="{AD3FDB58-5425-4F22-9ABC-97B3C69679BB}">
      <dgm:prSet/>
      <dgm:spPr/>
      <dgm:t>
        <a:bodyPr/>
        <a:lstStyle/>
        <a:p>
          <a:endParaRPr lang="id-ID"/>
        </a:p>
      </dgm:t>
    </dgm:pt>
    <dgm:pt modelId="{1A3CAE3B-AF54-4B6E-97C8-BFD86BDD30C0}">
      <dgm:prSet phldrT="[Text]" custT="1"/>
      <dgm:spPr>
        <a:solidFill>
          <a:schemeClr val="accent6">
            <a:lumMod val="40000"/>
            <a:lumOff val="60000"/>
          </a:schemeClr>
        </a:solidFill>
        <a:effectLst>
          <a:glow rad="101600">
            <a:schemeClr val="accent6">
              <a:satMod val="175000"/>
              <a:alpha val="40000"/>
            </a:schemeClr>
          </a:glow>
          <a:innerShdw blurRad="114300">
            <a:prstClr val="black"/>
          </a:innerShdw>
        </a:effectLst>
      </dgm:spPr>
      <dgm:t>
        <a:bodyPr/>
        <a:lstStyle/>
        <a:p>
          <a:pPr algn="ctr">
            <a:spcAft>
              <a:spcPts val="0"/>
            </a:spcAft>
          </a:pPr>
          <a:r>
            <a:rPr lang="id-ID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the </a:t>
          </a:r>
          <a:r>
            <a: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unavailability of a </a:t>
          </a:r>
          <a:r>
            <a:rPr lang="id-ID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complete freshwater fish database </a:t>
          </a:r>
          <a:r>
            <a: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t</a:t>
          </a:r>
          <a:r>
            <a:rPr lang="id-ID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o determine the </a:t>
          </a:r>
          <a:r>
            <a: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proper taxa identification</a:t>
          </a:r>
          <a:r>
            <a:rPr lang="id-ID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, </a:t>
          </a:r>
          <a:r>
            <a: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mainly</a:t>
          </a:r>
          <a:r>
            <a:rPr lang="id-ID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fish</a:t>
          </a:r>
          <a:r>
            <a:rPr lang="en-US" sz="1600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es</a:t>
          </a:r>
          <a:r>
            <a:rPr lang="id-ID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in West Sumatra.</a:t>
          </a:r>
          <a:endParaRPr lang="id-ID" sz="1600" dirty="0">
            <a:solidFill>
              <a:schemeClr val="tx1"/>
            </a:solidFill>
          </a:endParaRPr>
        </a:p>
      </dgm:t>
    </dgm:pt>
    <dgm:pt modelId="{9944C9F1-B982-4130-AFD1-EC4672F91F0F}" type="parTrans" cxnId="{4E477CED-7B1C-4CEF-8030-D629DF5BB309}">
      <dgm:prSet/>
      <dgm:spPr/>
      <dgm:t>
        <a:bodyPr/>
        <a:lstStyle/>
        <a:p>
          <a:endParaRPr lang="id-ID"/>
        </a:p>
      </dgm:t>
    </dgm:pt>
    <dgm:pt modelId="{04960D17-4381-4C56-9A61-B61385E42969}" type="sibTrans" cxnId="{4E477CED-7B1C-4CEF-8030-D629DF5BB309}">
      <dgm:prSet/>
      <dgm:spPr/>
      <dgm:t>
        <a:bodyPr/>
        <a:lstStyle/>
        <a:p>
          <a:endParaRPr lang="id-ID"/>
        </a:p>
      </dgm:t>
    </dgm:pt>
    <dgm:pt modelId="{C4280C4A-8676-4140-A83D-D181E333712A}" type="pres">
      <dgm:prSet presAssocID="{D2BE8CEE-CC90-4593-8BEC-29DF5FE175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DB39E9D-2EC8-48FC-8880-4C399CA52AFC}" type="pres">
      <dgm:prSet presAssocID="{A765C1E3-3155-48DC-9FCD-A52D4B2BBD43}" presName="hierRoot1" presStyleCnt="0">
        <dgm:presLayoutVars>
          <dgm:hierBranch val="init"/>
        </dgm:presLayoutVars>
      </dgm:prSet>
      <dgm:spPr/>
    </dgm:pt>
    <dgm:pt modelId="{86AB18F6-1AC4-4417-9440-60A80A5E0139}" type="pres">
      <dgm:prSet presAssocID="{A765C1E3-3155-48DC-9FCD-A52D4B2BBD43}" presName="rootComposite1" presStyleCnt="0"/>
      <dgm:spPr/>
    </dgm:pt>
    <dgm:pt modelId="{8FC84479-3204-4561-8B8B-F106578C95C9}" type="pres">
      <dgm:prSet presAssocID="{A765C1E3-3155-48DC-9FCD-A52D4B2BBD43}" presName="rootText1" presStyleLbl="node0" presStyleIdx="0" presStyleCnt="1" custScaleX="130394" custScaleY="121225" custLinFactNeighborX="2535" custLinFactNeighborY="-322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3F127B-53DD-46E2-8E41-17C0438EF7DA}" type="pres">
      <dgm:prSet presAssocID="{A765C1E3-3155-48DC-9FCD-A52D4B2BBD4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BED2E41-B7D7-4C08-AB00-F4F92455AAB0}" type="pres">
      <dgm:prSet presAssocID="{A765C1E3-3155-48DC-9FCD-A52D4B2BBD43}" presName="hierChild2" presStyleCnt="0"/>
      <dgm:spPr/>
    </dgm:pt>
    <dgm:pt modelId="{47FF5DA8-B35D-45C1-BDEF-FF066D84F3F1}" type="pres">
      <dgm:prSet presAssocID="{73418BEE-63D5-4B0C-A8E1-859431C5704D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6BBA652-6561-4D8C-8813-93F05C510CA0}" type="pres">
      <dgm:prSet presAssocID="{EBF17357-D39F-4153-89C0-8969C096E7DC}" presName="hierRoot2" presStyleCnt="0">
        <dgm:presLayoutVars>
          <dgm:hierBranch val="init"/>
        </dgm:presLayoutVars>
      </dgm:prSet>
      <dgm:spPr/>
    </dgm:pt>
    <dgm:pt modelId="{3FFA1BB2-4432-4BC3-9954-CF89518AE589}" type="pres">
      <dgm:prSet presAssocID="{EBF17357-D39F-4153-89C0-8969C096E7DC}" presName="rootComposite" presStyleCnt="0"/>
      <dgm:spPr/>
    </dgm:pt>
    <dgm:pt modelId="{C3A60E5F-07CA-4E42-BB78-CE5027169A0C}" type="pres">
      <dgm:prSet presAssocID="{EBF17357-D39F-4153-89C0-8969C096E7DC}" presName="rootText" presStyleLbl="node2" presStyleIdx="0" presStyleCnt="3" custScaleX="173208" custScaleY="214468" custLinFactNeighborX="-1555" custLinFactNeighborY="14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F57D53-762F-412C-B5FE-3575127FDF1D}" type="pres">
      <dgm:prSet presAssocID="{EBF17357-D39F-4153-89C0-8969C096E7DC}" presName="rootConnector" presStyleLbl="node2" presStyleIdx="0" presStyleCnt="3"/>
      <dgm:spPr/>
      <dgm:t>
        <a:bodyPr/>
        <a:lstStyle/>
        <a:p>
          <a:endParaRPr lang="en-US"/>
        </a:p>
      </dgm:t>
    </dgm:pt>
    <dgm:pt modelId="{F5D21CC2-9A4B-4951-93E2-2324E7837539}" type="pres">
      <dgm:prSet presAssocID="{EBF17357-D39F-4153-89C0-8969C096E7DC}" presName="hierChild4" presStyleCnt="0"/>
      <dgm:spPr/>
    </dgm:pt>
    <dgm:pt modelId="{2FC87F8E-82F6-4D6D-93E4-4594CF523714}" type="pres">
      <dgm:prSet presAssocID="{EBF17357-D39F-4153-89C0-8969C096E7DC}" presName="hierChild5" presStyleCnt="0"/>
      <dgm:spPr/>
    </dgm:pt>
    <dgm:pt modelId="{8B36BBF6-147B-43FE-829F-FB1ED66EEF5A}" type="pres">
      <dgm:prSet presAssocID="{049238F2-97ED-4369-B303-1ECF5F348B6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60B754B7-6803-40AB-A5B2-F7F36B2D0538}" type="pres">
      <dgm:prSet presAssocID="{72046A25-1936-427B-BE6A-3251D266B47E}" presName="hierRoot2" presStyleCnt="0">
        <dgm:presLayoutVars>
          <dgm:hierBranch val="init"/>
        </dgm:presLayoutVars>
      </dgm:prSet>
      <dgm:spPr/>
    </dgm:pt>
    <dgm:pt modelId="{0DCAB2A4-69C1-4A6D-8A1A-540E4832BAC1}" type="pres">
      <dgm:prSet presAssocID="{72046A25-1936-427B-BE6A-3251D266B47E}" presName="rootComposite" presStyleCnt="0"/>
      <dgm:spPr/>
    </dgm:pt>
    <dgm:pt modelId="{63EABDDC-B706-45F3-A2B8-0106E383FB02}" type="pres">
      <dgm:prSet presAssocID="{72046A25-1936-427B-BE6A-3251D266B47E}" presName="rootText" presStyleLbl="node2" presStyleIdx="1" presStyleCnt="3" custAng="0" custScaleX="134357" custScaleY="215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E1B7A3-984A-4892-B27B-5DEFEFC356DC}" type="pres">
      <dgm:prSet presAssocID="{72046A25-1936-427B-BE6A-3251D266B47E}" presName="rootConnector" presStyleLbl="node2" presStyleIdx="1" presStyleCnt="3"/>
      <dgm:spPr/>
      <dgm:t>
        <a:bodyPr/>
        <a:lstStyle/>
        <a:p>
          <a:endParaRPr lang="en-US"/>
        </a:p>
      </dgm:t>
    </dgm:pt>
    <dgm:pt modelId="{CBB09201-7926-496C-9A42-38C4E967026F}" type="pres">
      <dgm:prSet presAssocID="{72046A25-1936-427B-BE6A-3251D266B47E}" presName="hierChild4" presStyleCnt="0"/>
      <dgm:spPr/>
    </dgm:pt>
    <dgm:pt modelId="{013F5F13-90DF-4195-B715-241D40F7FC2C}" type="pres">
      <dgm:prSet presAssocID="{72046A25-1936-427B-BE6A-3251D266B47E}" presName="hierChild5" presStyleCnt="0"/>
      <dgm:spPr/>
    </dgm:pt>
    <dgm:pt modelId="{E549DBB0-02AB-4BA3-895A-1AEE0DA4C3DD}" type="pres">
      <dgm:prSet presAssocID="{9944C9F1-B982-4130-AFD1-EC4672F91F0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6288AE1F-6C2A-4E36-BDB1-F400F40CE011}" type="pres">
      <dgm:prSet presAssocID="{1A3CAE3B-AF54-4B6E-97C8-BFD86BDD30C0}" presName="hierRoot2" presStyleCnt="0">
        <dgm:presLayoutVars>
          <dgm:hierBranch val="init"/>
        </dgm:presLayoutVars>
      </dgm:prSet>
      <dgm:spPr/>
    </dgm:pt>
    <dgm:pt modelId="{83B4859C-3DF1-4DD7-A384-2AFADBCF8C47}" type="pres">
      <dgm:prSet presAssocID="{1A3CAE3B-AF54-4B6E-97C8-BFD86BDD30C0}" presName="rootComposite" presStyleCnt="0"/>
      <dgm:spPr/>
    </dgm:pt>
    <dgm:pt modelId="{DE69B771-9E76-455C-B6A4-A4F31B257008}" type="pres">
      <dgm:prSet presAssocID="{1A3CAE3B-AF54-4B6E-97C8-BFD86BDD30C0}" presName="rootText" presStyleLbl="node2" presStyleIdx="2" presStyleCnt="3" custScaleX="131983" custScaleY="188171" custLinFactNeighborX="-18" custLinFactNeighborY="54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EA9843-B7A2-43FE-A10A-3AD680A17A2E}" type="pres">
      <dgm:prSet presAssocID="{1A3CAE3B-AF54-4B6E-97C8-BFD86BDD30C0}" presName="rootConnector" presStyleLbl="node2" presStyleIdx="2" presStyleCnt="3"/>
      <dgm:spPr/>
      <dgm:t>
        <a:bodyPr/>
        <a:lstStyle/>
        <a:p>
          <a:endParaRPr lang="en-US"/>
        </a:p>
      </dgm:t>
    </dgm:pt>
    <dgm:pt modelId="{16B089E7-24ED-47EE-B10E-A93D322133AC}" type="pres">
      <dgm:prSet presAssocID="{1A3CAE3B-AF54-4B6E-97C8-BFD86BDD30C0}" presName="hierChild4" presStyleCnt="0"/>
      <dgm:spPr/>
    </dgm:pt>
    <dgm:pt modelId="{DAE5FBB7-4441-4359-9581-3E30F3B35839}" type="pres">
      <dgm:prSet presAssocID="{1A3CAE3B-AF54-4B6E-97C8-BFD86BDD30C0}" presName="hierChild5" presStyleCnt="0"/>
      <dgm:spPr/>
    </dgm:pt>
    <dgm:pt modelId="{828EDF75-4AA0-49F7-9C5C-35DF0BF6EFB4}" type="pres">
      <dgm:prSet presAssocID="{A765C1E3-3155-48DC-9FCD-A52D4B2BBD43}" presName="hierChild3" presStyleCnt="0"/>
      <dgm:spPr/>
    </dgm:pt>
  </dgm:ptLst>
  <dgm:cxnLst>
    <dgm:cxn modelId="{5A0320B4-BB61-4A10-A0EE-6BF1BFC125B8}" type="presOf" srcId="{1A3CAE3B-AF54-4B6E-97C8-BFD86BDD30C0}" destId="{03EA9843-B7A2-43FE-A10A-3AD680A17A2E}" srcOrd="1" destOrd="0" presId="urn:microsoft.com/office/officeart/2005/8/layout/orgChart1#1"/>
    <dgm:cxn modelId="{E8AB3783-F974-4535-936C-80F982FD55B9}" type="presOf" srcId="{049238F2-97ED-4369-B303-1ECF5F348B63}" destId="{8B36BBF6-147B-43FE-829F-FB1ED66EEF5A}" srcOrd="0" destOrd="0" presId="urn:microsoft.com/office/officeart/2005/8/layout/orgChart1#1"/>
    <dgm:cxn modelId="{ADF95691-0B9A-48A3-8B16-39FEA342EBA1}" type="presOf" srcId="{EBF17357-D39F-4153-89C0-8969C096E7DC}" destId="{C3A60E5F-07CA-4E42-BB78-CE5027169A0C}" srcOrd="0" destOrd="0" presId="urn:microsoft.com/office/officeart/2005/8/layout/orgChart1#1"/>
    <dgm:cxn modelId="{FCE4575B-8062-4732-B6EA-269FA289B051}" type="presOf" srcId="{A765C1E3-3155-48DC-9FCD-A52D4B2BBD43}" destId="{073F127B-53DD-46E2-8E41-17C0438EF7DA}" srcOrd="1" destOrd="0" presId="urn:microsoft.com/office/officeart/2005/8/layout/orgChart1#1"/>
    <dgm:cxn modelId="{64E8F09C-BB04-4251-96E1-65DE83FFAB73}" type="presOf" srcId="{D2BE8CEE-CC90-4593-8BEC-29DF5FE17536}" destId="{C4280C4A-8676-4140-A83D-D181E333712A}" srcOrd="0" destOrd="0" presId="urn:microsoft.com/office/officeart/2005/8/layout/orgChart1#1"/>
    <dgm:cxn modelId="{447DABEB-C499-49D0-9FCA-77D3FC006473}" type="presOf" srcId="{9944C9F1-B982-4130-AFD1-EC4672F91F0F}" destId="{E549DBB0-02AB-4BA3-895A-1AEE0DA4C3DD}" srcOrd="0" destOrd="0" presId="urn:microsoft.com/office/officeart/2005/8/layout/orgChart1#1"/>
    <dgm:cxn modelId="{AD3FDB58-5425-4F22-9ABC-97B3C69679BB}" srcId="{A765C1E3-3155-48DC-9FCD-A52D4B2BBD43}" destId="{72046A25-1936-427B-BE6A-3251D266B47E}" srcOrd="1" destOrd="0" parTransId="{049238F2-97ED-4369-B303-1ECF5F348B63}" sibTransId="{0F179DAD-C5C7-456D-B446-73905BBCB442}"/>
    <dgm:cxn modelId="{3750B727-4199-4248-91E3-334779CA1CBA}" type="presOf" srcId="{A765C1E3-3155-48DC-9FCD-A52D4B2BBD43}" destId="{8FC84479-3204-4561-8B8B-F106578C95C9}" srcOrd="0" destOrd="0" presId="urn:microsoft.com/office/officeart/2005/8/layout/orgChart1#1"/>
    <dgm:cxn modelId="{E0A4F875-D2C1-49B5-81FD-1610C8D3FB79}" type="presOf" srcId="{1A3CAE3B-AF54-4B6E-97C8-BFD86BDD30C0}" destId="{DE69B771-9E76-455C-B6A4-A4F31B257008}" srcOrd="0" destOrd="0" presId="urn:microsoft.com/office/officeart/2005/8/layout/orgChart1#1"/>
    <dgm:cxn modelId="{59A74933-B4DC-468A-8167-F7A75D972E59}" type="presOf" srcId="{EBF17357-D39F-4153-89C0-8969C096E7DC}" destId="{01F57D53-762F-412C-B5FE-3575127FDF1D}" srcOrd="1" destOrd="0" presId="urn:microsoft.com/office/officeart/2005/8/layout/orgChart1#1"/>
    <dgm:cxn modelId="{37C6E5B7-AF18-4BB1-A6DE-27894C29893F}" type="presOf" srcId="{72046A25-1936-427B-BE6A-3251D266B47E}" destId="{50E1B7A3-984A-4892-B27B-5DEFEFC356DC}" srcOrd="1" destOrd="0" presId="urn:microsoft.com/office/officeart/2005/8/layout/orgChart1#1"/>
    <dgm:cxn modelId="{D502FCD6-2315-42B7-8ED9-3E59C9B94924}" type="presOf" srcId="{73418BEE-63D5-4B0C-A8E1-859431C5704D}" destId="{47FF5DA8-B35D-45C1-BDEF-FF066D84F3F1}" srcOrd="0" destOrd="0" presId="urn:microsoft.com/office/officeart/2005/8/layout/orgChart1#1"/>
    <dgm:cxn modelId="{0186DEFD-0FD1-42E0-9463-690782AB1AAD}" srcId="{A765C1E3-3155-48DC-9FCD-A52D4B2BBD43}" destId="{EBF17357-D39F-4153-89C0-8969C096E7DC}" srcOrd="0" destOrd="0" parTransId="{73418BEE-63D5-4B0C-A8E1-859431C5704D}" sibTransId="{264871B7-F297-413B-BEFA-475CDB2C842D}"/>
    <dgm:cxn modelId="{4E477CED-7B1C-4CEF-8030-D629DF5BB309}" srcId="{A765C1E3-3155-48DC-9FCD-A52D4B2BBD43}" destId="{1A3CAE3B-AF54-4B6E-97C8-BFD86BDD30C0}" srcOrd="2" destOrd="0" parTransId="{9944C9F1-B982-4130-AFD1-EC4672F91F0F}" sibTransId="{04960D17-4381-4C56-9A61-B61385E42969}"/>
    <dgm:cxn modelId="{E1C783BC-E901-4E6A-9EEE-2BD32CEE3E98}" type="presOf" srcId="{72046A25-1936-427B-BE6A-3251D266B47E}" destId="{63EABDDC-B706-45F3-A2B8-0106E383FB02}" srcOrd="0" destOrd="0" presId="urn:microsoft.com/office/officeart/2005/8/layout/orgChart1#1"/>
    <dgm:cxn modelId="{168B1A39-017E-4306-B4E3-C7826CD47029}" srcId="{D2BE8CEE-CC90-4593-8BEC-29DF5FE17536}" destId="{A765C1E3-3155-48DC-9FCD-A52D4B2BBD43}" srcOrd="0" destOrd="0" parTransId="{E1691DA7-936F-4795-8E8D-18F86AA4C19C}" sibTransId="{1EEF44E4-6287-4F82-986F-BC6FB69178BC}"/>
    <dgm:cxn modelId="{79D66DCA-4965-4BFE-A82B-0E047E3F5979}" type="presParOf" srcId="{C4280C4A-8676-4140-A83D-D181E333712A}" destId="{5DB39E9D-2EC8-48FC-8880-4C399CA52AFC}" srcOrd="0" destOrd="0" presId="urn:microsoft.com/office/officeart/2005/8/layout/orgChart1#1"/>
    <dgm:cxn modelId="{A9DB9E86-87DF-48F1-A07C-F707DC66D408}" type="presParOf" srcId="{5DB39E9D-2EC8-48FC-8880-4C399CA52AFC}" destId="{86AB18F6-1AC4-4417-9440-60A80A5E0139}" srcOrd="0" destOrd="0" presId="urn:microsoft.com/office/officeart/2005/8/layout/orgChart1#1"/>
    <dgm:cxn modelId="{13843C0D-B309-48AC-8AEB-59F9DA83FF8C}" type="presParOf" srcId="{86AB18F6-1AC4-4417-9440-60A80A5E0139}" destId="{8FC84479-3204-4561-8B8B-F106578C95C9}" srcOrd="0" destOrd="0" presId="urn:microsoft.com/office/officeart/2005/8/layout/orgChart1#1"/>
    <dgm:cxn modelId="{FC4E6F7C-3660-4E95-8DEC-7E6D93FD2DAA}" type="presParOf" srcId="{86AB18F6-1AC4-4417-9440-60A80A5E0139}" destId="{073F127B-53DD-46E2-8E41-17C0438EF7DA}" srcOrd="1" destOrd="0" presId="urn:microsoft.com/office/officeart/2005/8/layout/orgChart1#1"/>
    <dgm:cxn modelId="{B7719C26-E396-477D-A4CB-AFFA712D6619}" type="presParOf" srcId="{5DB39E9D-2EC8-48FC-8880-4C399CA52AFC}" destId="{1BED2E41-B7D7-4C08-AB00-F4F92455AAB0}" srcOrd="1" destOrd="0" presId="urn:microsoft.com/office/officeart/2005/8/layout/orgChart1#1"/>
    <dgm:cxn modelId="{3F626493-0381-4DBD-B858-2E322A08F633}" type="presParOf" srcId="{1BED2E41-B7D7-4C08-AB00-F4F92455AAB0}" destId="{47FF5DA8-B35D-45C1-BDEF-FF066D84F3F1}" srcOrd="0" destOrd="0" presId="urn:microsoft.com/office/officeart/2005/8/layout/orgChart1#1"/>
    <dgm:cxn modelId="{A3F576E5-0179-40CE-B8E1-6200EECCA1BE}" type="presParOf" srcId="{1BED2E41-B7D7-4C08-AB00-F4F92455AAB0}" destId="{56BBA652-6561-4D8C-8813-93F05C510CA0}" srcOrd="1" destOrd="0" presId="urn:microsoft.com/office/officeart/2005/8/layout/orgChart1#1"/>
    <dgm:cxn modelId="{132DF551-ABD2-4858-A9A7-AAD0D225D98C}" type="presParOf" srcId="{56BBA652-6561-4D8C-8813-93F05C510CA0}" destId="{3FFA1BB2-4432-4BC3-9954-CF89518AE589}" srcOrd="0" destOrd="0" presId="urn:microsoft.com/office/officeart/2005/8/layout/orgChart1#1"/>
    <dgm:cxn modelId="{A1B6D295-D6EB-4943-B60B-BF59146AB84A}" type="presParOf" srcId="{3FFA1BB2-4432-4BC3-9954-CF89518AE589}" destId="{C3A60E5F-07CA-4E42-BB78-CE5027169A0C}" srcOrd="0" destOrd="0" presId="urn:microsoft.com/office/officeart/2005/8/layout/orgChart1#1"/>
    <dgm:cxn modelId="{E183BCEE-A8A6-4F4B-AD44-B2E5A289F86A}" type="presParOf" srcId="{3FFA1BB2-4432-4BC3-9954-CF89518AE589}" destId="{01F57D53-762F-412C-B5FE-3575127FDF1D}" srcOrd="1" destOrd="0" presId="urn:microsoft.com/office/officeart/2005/8/layout/orgChart1#1"/>
    <dgm:cxn modelId="{D6B35EAC-32EB-4CFE-B800-74E4FCB64164}" type="presParOf" srcId="{56BBA652-6561-4D8C-8813-93F05C510CA0}" destId="{F5D21CC2-9A4B-4951-93E2-2324E7837539}" srcOrd="1" destOrd="0" presId="urn:microsoft.com/office/officeart/2005/8/layout/orgChart1#1"/>
    <dgm:cxn modelId="{6AD469D9-6EE6-4C35-9B5D-6956648884CB}" type="presParOf" srcId="{56BBA652-6561-4D8C-8813-93F05C510CA0}" destId="{2FC87F8E-82F6-4D6D-93E4-4594CF523714}" srcOrd="2" destOrd="0" presId="urn:microsoft.com/office/officeart/2005/8/layout/orgChart1#1"/>
    <dgm:cxn modelId="{B31407A9-D30E-4089-9823-CA1214A47EFF}" type="presParOf" srcId="{1BED2E41-B7D7-4C08-AB00-F4F92455AAB0}" destId="{8B36BBF6-147B-43FE-829F-FB1ED66EEF5A}" srcOrd="2" destOrd="0" presId="urn:microsoft.com/office/officeart/2005/8/layout/orgChart1#1"/>
    <dgm:cxn modelId="{54491812-9F6B-4DFE-A18D-E87BEB82A3CD}" type="presParOf" srcId="{1BED2E41-B7D7-4C08-AB00-F4F92455AAB0}" destId="{60B754B7-6803-40AB-A5B2-F7F36B2D0538}" srcOrd="3" destOrd="0" presId="urn:microsoft.com/office/officeart/2005/8/layout/orgChart1#1"/>
    <dgm:cxn modelId="{F8D5E6AD-43AC-4AD8-8587-F35C5451B355}" type="presParOf" srcId="{60B754B7-6803-40AB-A5B2-F7F36B2D0538}" destId="{0DCAB2A4-69C1-4A6D-8A1A-540E4832BAC1}" srcOrd="0" destOrd="0" presId="urn:microsoft.com/office/officeart/2005/8/layout/orgChart1#1"/>
    <dgm:cxn modelId="{BDC91C44-B1D4-469C-A86D-1D916BEF2705}" type="presParOf" srcId="{0DCAB2A4-69C1-4A6D-8A1A-540E4832BAC1}" destId="{63EABDDC-B706-45F3-A2B8-0106E383FB02}" srcOrd="0" destOrd="0" presId="urn:microsoft.com/office/officeart/2005/8/layout/orgChart1#1"/>
    <dgm:cxn modelId="{F220B65E-0A78-4D64-AF84-A64869E20962}" type="presParOf" srcId="{0DCAB2A4-69C1-4A6D-8A1A-540E4832BAC1}" destId="{50E1B7A3-984A-4892-B27B-5DEFEFC356DC}" srcOrd="1" destOrd="0" presId="urn:microsoft.com/office/officeart/2005/8/layout/orgChart1#1"/>
    <dgm:cxn modelId="{890EC1F7-3B53-42E7-8CF8-A0B2E2EC9C2C}" type="presParOf" srcId="{60B754B7-6803-40AB-A5B2-F7F36B2D0538}" destId="{CBB09201-7926-496C-9A42-38C4E967026F}" srcOrd="1" destOrd="0" presId="urn:microsoft.com/office/officeart/2005/8/layout/orgChart1#1"/>
    <dgm:cxn modelId="{3B7863FB-296E-402E-8945-6C2F20E2401B}" type="presParOf" srcId="{60B754B7-6803-40AB-A5B2-F7F36B2D0538}" destId="{013F5F13-90DF-4195-B715-241D40F7FC2C}" srcOrd="2" destOrd="0" presId="urn:microsoft.com/office/officeart/2005/8/layout/orgChart1#1"/>
    <dgm:cxn modelId="{4E260745-6A33-4C77-917C-0A7C1A905506}" type="presParOf" srcId="{1BED2E41-B7D7-4C08-AB00-F4F92455AAB0}" destId="{E549DBB0-02AB-4BA3-895A-1AEE0DA4C3DD}" srcOrd="4" destOrd="0" presId="urn:microsoft.com/office/officeart/2005/8/layout/orgChart1#1"/>
    <dgm:cxn modelId="{36C6BA2F-B78B-41EC-9FE1-5AB6E99F545F}" type="presParOf" srcId="{1BED2E41-B7D7-4C08-AB00-F4F92455AAB0}" destId="{6288AE1F-6C2A-4E36-BDB1-F400F40CE011}" srcOrd="5" destOrd="0" presId="urn:microsoft.com/office/officeart/2005/8/layout/orgChart1#1"/>
    <dgm:cxn modelId="{977F2522-1049-4A25-8BC1-14FA96591880}" type="presParOf" srcId="{6288AE1F-6C2A-4E36-BDB1-F400F40CE011}" destId="{83B4859C-3DF1-4DD7-A384-2AFADBCF8C47}" srcOrd="0" destOrd="0" presId="urn:microsoft.com/office/officeart/2005/8/layout/orgChart1#1"/>
    <dgm:cxn modelId="{963D087F-2766-4925-84F2-E7CBBF1DAA16}" type="presParOf" srcId="{83B4859C-3DF1-4DD7-A384-2AFADBCF8C47}" destId="{DE69B771-9E76-455C-B6A4-A4F31B257008}" srcOrd="0" destOrd="0" presId="urn:microsoft.com/office/officeart/2005/8/layout/orgChart1#1"/>
    <dgm:cxn modelId="{0B7CF5CC-EC05-47DD-B687-9DCC1C5AF678}" type="presParOf" srcId="{83B4859C-3DF1-4DD7-A384-2AFADBCF8C47}" destId="{03EA9843-B7A2-43FE-A10A-3AD680A17A2E}" srcOrd="1" destOrd="0" presId="urn:microsoft.com/office/officeart/2005/8/layout/orgChart1#1"/>
    <dgm:cxn modelId="{2D0A2C94-377E-4C23-A0A9-EA65B11744C3}" type="presParOf" srcId="{6288AE1F-6C2A-4E36-BDB1-F400F40CE011}" destId="{16B089E7-24ED-47EE-B10E-A93D322133AC}" srcOrd="1" destOrd="0" presId="urn:microsoft.com/office/officeart/2005/8/layout/orgChart1#1"/>
    <dgm:cxn modelId="{ED59802A-9C06-45CE-B889-A911CBA765CD}" type="presParOf" srcId="{6288AE1F-6C2A-4E36-BDB1-F400F40CE011}" destId="{DAE5FBB7-4441-4359-9581-3E30F3B35839}" srcOrd="2" destOrd="0" presId="urn:microsoft.com/office/officeart/2005/8/layout/orgChart1#1"/>
    <dgm:cxn modelId="{EB379E6A-3305-449B-AFDA-F58965DF7D04}" type="presParOf" srcId="{5DB39E9D-2EC8-48FC-8880-4C399CA52AFC}" destId="{828EDF75-4AA0-49F7-9C5C-35DF0BF6EFB4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9DBB0-02AB-4BA3-895A-1AEE0DA4C3DD}">
      <dsp:nvSpPr>
        <dsp:cNvPr id="0" name=""/>
        <dsp:cNvSpPr/>
      </dsp:nvSpPr>
      <dsp:spPr>
        <a:xfrm>
          <a:off x="4546630" y="1131867"/>
          <a:ext cx="3216182" cy="731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194"/>
              </a:lnTo>
              <a:lnTo>
                <a:pt x="3216182" y="535194"/>
              </a:lnTo>
              <a:lnTo>
                <a:pt x="3216182" y="7312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6BBF6-147B-43FE-829F-FB1ED66EEF5A}">
      <dsp:nvSpPr>
        <dsp:cNvPr id="0" name=""/>
        <dsp:cNvSpPr/>
      </dsp:nvSpPr>
      <dsp:spPr>
        <a:xfrm>
          <a:off x="4546630" y="1131867"/>
          <a:ext cx="337576" cy="680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223"/>
              </a:lnTo>
              <a:lnTo>
                <a:pt x="337576" y="484223"/>
              </a:lnTo>
              <a:lnTo>
                <a:pt x="337576" y="6802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F5DA8-B35D-45C1-BDEF-FF066D84F3F1}">
      <dsp:nvSpPr>
        <dsp:cNvPr id="0" name=""/>
        <dsp:cNvSpPr/>
      </dsp:nvSpPr>
      <dsp:spPr>
        <a:xfrm>
          <a:off x="1617227" y="1131867"/>
          <a:ext cx="2929403" cy="694229"/>
        </a:xfrm>
        <a:custGeom>
          <a:avLst/>
          <a:gdLst/>
          <a:ahLst/>
          <a:cxnLst/>
          <a:rect l="0" t="0" r="0" b="0"/>
          <a:pathLst>
            <a:path>
              <a:moveTo>
                <a:pt x="2929403" y="0"/>
              </a:moveTo>
              <a:lnTo>
                <a:pt x="2929403" y="498154"/>
              </a:lnTo>
              <a:lnTo>
                <a:pt x="0" y="498154"/>
              </a:lnTo>
              <a:lnTo>
                <a:pt x="0" y="6942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84479-3204-4561-8B8B-F106578C95C9}">
      <dsp:nvSpPr>
        <dsp:cNvPr id="0" name=""/>
        <dsp:cNvSpPr/>
      </dsp:nvSpPr>
      <dsp:spPr>
        <a:xfrm>
          <a:off x="3329153" y="0"/>
          <a:ext cx="2434954" cy="113186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False</a:t>
          </a:r>
          <a:r>
            <a:rPr lang="en-US" sz="1700" kern="12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-</a:t>
          </a:r>
          <a:r>
            <a:rPr lang="id-ID" sz="1700" kern="12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positive and negative</a:t>
          </a:r>
          <a:r>
            <a:rPr lang="en-US" sz="1700" kern="12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detection</a:t>
          </a:r>
          <a:r>
            <a:rPr lang="id-ID" sz="1700" kern="12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in this study can be </a:t>
          </a:r>
          <a:r>
            <a:rPr lang="en-ID" sz="1700" kern="1200" dirty="0" smtClean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predicted </a:t>
          </a:r>
          <a:r>
            <a:rPr lang="id-ID" sz="1700" kern="1200" dirty="0" smtClean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because</a:t>
          </a:r>
          <a:r>
            <a:rPr lang="en-ID" sz="1700" kern="1200" dirty="0" smtClean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of</a:t>
          </a:r>
          <a:r>
            <a:rPr lang="id-ID" sz="1700" kern="1200" dirty="0" smtClean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:</a:t>
          </a:r>
          <a:endParaRPr lang="id-ID" sz="1700" kern="1200" dirty="0">
            <a:solidFill>
              <a:srgbClr val="FF0000"/>
            </a:solidFill>
          </a:endParaRPr>
        </a:p>
      </dsp:txBody>
      <dsp:txXfrm>
        <a:off x="3329153" y="0"/>
        <a:ext cx="2434954" cy="1131867"/>
      </dsp:txXfrm>
    </dsp:sp>
    <dsp:sp modelId="{C3A60E5F-07CA-4E42-BB78-CE5027169A0C}">
      <dsp:nvSpPr>
        <dsp:cNvPr id="0" name=""/>
        <dsp:cNvSpPr/>
      </dsp:nvSpPr>
      <dsp:spPr>
        <a:xfrm>
          <a:off x="0" y="1826096"/>
          <a:ext cx="3234455" cy="200246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the </a:t>
          </a:r>
          <a:r>
            <a:rPr lang="en-US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collection of water samples were</a:t>
          </a:r>
          <a:r>
            <a:rPr lang="id-ID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no</a:t>
          </a:r>
          <a:r>
            <a:rPr lang="en-US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t</a:t>
          </a:r>
          <a:r>
            <a:rPr lang="id-ID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sufficient to </a:t>
          </a:r>
          <a:r>
            <a:rPr lang="en-US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represent</a:t>
          </a:r>
          <a:r>
            <a:rPr lang="id-ID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all </a:t>
          </a:r>
          <a:r>
            <a:rPr lang="en-US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the e</a:t>
          </a:r>
          <a:r>
            <a:rPr lang="id-ID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DNA targets</a:t>
          </a:r>
          <a:r>
            <a:rPr lang="en-US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;</a:t>
          </a:r>
          <a:r>
            <a:rPr lang="id-ID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thus</a:t>
          </a:r>
          <a:r>
            <a:rPr lang="en-US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,</a:t>
          </a:r>
          <a:r>
            <a:rPr lang="id-ID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the increasing of sampling sites, depths, and </a:t>
          </a:r>
          <a:r>
            <a:rPr lang="en-US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replications are</a:t>
          </a:r>
          <a:r>
            <a:rPr lang="id-ID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needed to cover all </a:t>
          </a:r>
          <a:r>
            <a:rPr lang="en-ID" sz="1600" kern="12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fish </a:t>
          </a:r>
          <a:r>
            <a:rPr lang="id-ID" sz="1600" kern="12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diversity </a:t>
          </a:r>
          <a:endParaRPr lang="id-ID" sz="1600" kern="1200" dirty="0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id-ID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in Maninjau Lake.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0" y="1826096"/>
        <a:ext cx="3234455" cy="2002468"/>
      </dsp:txXfrm>
    </dsp:sp>
    <dsp:sp modelId="{63EABDDC-B706-45F3-A2B8-0106E383FB02}">
      <dsp:nvSpPr>
        <dsp:cNvPr id="0" name=""/>
        <dsp:cNvSpPr/>
      </dsp:nvSpPr>
      <dsp:spPr>
        <a:xfrm>
          <a:off x="3629727" y="1812166"/>
          <a:ext cx="2508958" cy="201512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contamination in the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samples collection and in the molecular process: presence of </a:t>
          </a:r>
          <a:r>
            <a:rPr lang="en-US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non-</a:t>
          </a:r>
          <a:r>
            <a:rPr lang="id-ID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target</a:t>
          </a:r>
          <a:r>
            <a:rPr lang="en-US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DNA which </a:t>
          </a:r>
          <a:r>
            <a:rPr lang="id-ID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disturbed the PCR reaction</a:t>
          </a:r>
          <a:r>
            <a:rPr lang="id-ID" sz="1600" kern="12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.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3629727" y="1812166"/>
        <a:ext cx="2508958" cy="2015120"/>
      </dsp:txXfrm>
    </dsp:sp>
    <dsp:sp modelId="{DE69B771-9E76-455C-B6A4-A4F31B257008}">
      <dsp:nvSpPr>
        <dsp:cNvPr id="0" name=""/>
        <dsp:cNvSpPr/>
      </dsp:nvSpPr>
      <dsp:spPr>
        <a:xfrm>
          <a:off x="6530500" y="1863136"/>
          <a:ext cx="2464626" cy="175693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the </a:t>
          </a:r>
          <a:r>
            <a:rPr lang="en-US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unavailability of a </a:t>
          </a:r>
          <a:r>
            <a:rPr lang="id-ID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complete freshwater fish database </a:t>
          </a:r>
          <a:r>
            <a:rPr lang="en-US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t</a:t>
          </a:r>
          <a:r>
            <a:rPr lang="id-ID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o determine the </a:t>
          </a:r>
          <a:r>
            <a:rPr lang="en-US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proper taxa identification</a:t>
          </a:r>
          <a:r>
            <a:rPr lang="id-ID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, </a:t>
          </a:r>
          <a:r>
            <a:rPr lang="en-US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mainly</a:t>
          </a:r>
          <a:r>
            <a:rPr lang="id-ID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fish</a:t>
          </a:r>
          <a:r>
            <a:rPr lang="en-US" sz="1600" kern="1200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es</a:t>
          </a:r>
          <a:r>
            <a:rPr lang="id-ID" sz="16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in West Sumatra.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6530500" y="1863136"/>
        <a:ext cx="2464626" cy="1756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10-Nov-20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10-Nov-20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10-Nov-20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"/>
          <p:cNvSpPr>
            <a:spLocks noGrp="1"/>
          </p:cNvSpPr>
          <p:nvPr>
            <p:ph type="body" sz="quarter" idx="12"/>
          </p:nvPr>
        </p:nvSpPr>
        <p:spPr>
          <a:xfrm>
            <a:off x="648001" y="1439069"/>
            <a:ext cx="5040000" cy="360362"/>
          </a:xfrm>
        </p:spPr>
        <p:txBody>
          <a:bodyPr/>
          <a:lstStyle>
            <a:lvl1pPr marL="0" indent="0">
              <a:buNone/>
              <a:defRPr sz="23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Left Col"/>
          <p:cNvSpPr>
            <a:spLocks noGrp="1"/>
          </p:cNvSpPr>
          <p:nvPr>
            <p:ph sz="half" idx="1"/>
          </p:nvPr>
        </p:nvSpPr>
        <p:spPr>
          <a:xfrm>
            <a:off x="648000" y="2232000"/>
            <a:ext cx="5040000" cy="3888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62122" y="1618154"/>
            <a:ext cx="4654355" cy="4322762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icon to add picture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a footer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10-Nov-20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10-Nov-20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10-Nov-20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10-Nov-20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10-Nov-20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10-Nov-20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10-Nov-20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10-Nov-20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10-Nov-20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10-Nov-20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 noChangeArrowheads="1"/>
          </p:cNvSpPr>
          <p:nvPr/>
        </p:nvSpPr>
        <p:spPr>
          <a:xfrm>
            <a:off x="1246188" y="1042988"/>
            <a:ext cx="9906000" cy="1250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Fish Diversity </a:t>
            </a:r>
            <a:r>
              <a:rPr lang="en-US" sz="2800" b="1" dirty="0">
                <a:latin typeface="+mn-lt"/>
              </a:rPr>
              <a:t>Monitoring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Maninjau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Lake, West Sumatra using the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eDNA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Method</a:t>
            </a: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with the Next</a:t>
            </a: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Generation Sequencing (NGS) Technique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75" name="Title 1"/>
          <p:cNvSpPr txBox="1"/>
          <p:nvPr/>
        </p:nvSpPr>
        <p:spPr>
          <a:xfrm>
            <a:off x="1142683" y="2294255"/>
            <a:ext cx="9144000" cy="1250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id-ID" altLang="x-none" sz="2400" b="1" dirty="0">
                <a:latin typeface="Calibri" panose="020F0502020204030204" pitchFamily="34" charset="0"/>
              </a:rPr>
              <a:t>Dewi Imelda Roesma* , Djong Hon Tjong, Muhammad Nazri Jandra</a:t>
            </a:r>
            <a:r>
              <a:rPr sz="2400" b="1" dirty="0">
                <a:latin typeface="Calibri" panose="020F0502020204030204" pitchFamily="34" charset="0"/>
              </a:rPr>
              <a:t> </a:t>
            </a:r>
            <a:endParaRPr lang="id-ID" altLang="x-none" sz="2400" dirty="0">
              <a:latin typeface="Calibri" panose="020F0502020204030204" pitchFamily="34" charset="0"/>
            </a:endParaRPr>
          </a:p>
        </p:txBody>
      </p:sp>
      <p:sp>
        <p:nvSpPr>
          <p:cNvPr id="3076" name="Rectangle 2"/>
          <p:cNvSpPr/>
          <p:nvPr/>
        </p:nvSpPr>
        <p:spPr>
          <a:xfrm>
            <a:off x="2901950" y="3668731"/>
            <a:ext cx="6096000" cy="1014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 b="1" dirty="0">
                <a:latin typeface="Calibri" panose="020F0502020204030204" pitchFamily="34" charset="0"/>
              </a:rPr>
              <a:t>Andalas University, West Sumatra, Indonesia</a:t>
            </a:r>
          </a:p>
          <a:p>
            <a:pPr algn="ctr" eaLnBrk="1" hangingPunct="1"/>
            <a:r>
              <a:rPr lang="en-US" altLang="en-US" sz="2000" b="1" dirty="0" smtClean="0">
                <a:latin typeface="Calibri" panose="020F0502020204030204" pitchFamily="34" charset="0"/>
              </a:rPr>
              <a:t>dewiroesma@sci.unand.ac.id</a:t>
            </a:r>
            <a:endParaRPr lang="en-US" altLang="en-US" sz="2000" b="1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en-US" sz="2000" b="1" dirty="0" smtClean="0">
                <a:latin typeface="Calibri" panose="020F0502020204030204" pitchFamily="34" charset="0"/>
              </a:rPr>
              <a:t>dewi_roesma@yahoo.com</a:t>
            </a:r>
            <a:endParaRPr lang="en-US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3077" name="Subtitle 2"/>
          <p:cNvSpPr txBox="1"/>
          <p:nvPr/>
        </p:nvSpPr>
        <p:spPr>
          <a:xfrm>
            <a:off x="1415098" y="5201920"/>
            <a:ext cx="9361487" cy="16557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sz="2600" b="1" dirty="0"/>
              <a:t>2nd International Conference Earth Science </a:t>
            </a:r>
            <a:r>
              <a:rPr lang="id-ID" altLang="x-none" sz="2600" b="1" dirty="0"/>
              <a:t>a</a:t>
            </a:r>
            <a:r>
              <a:rPr sz="2600" b="1" dirty="0"/>
              <a:t>nd Energy</a:t>
            </a:r>
            <a:endParaRPr lang="id-ID" altLang="x-none" sz="2600" b="1" dirty="0"/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id-ID" altLang="x-none" sz="2600" b="1" dirty="0"/>
              <a:t>i</a:t>
            </a:r>
            <a:r>
              <a:rPr sz="2600" b="1" dirty="0"/>
              <a:t>n Collaboration Kresna Nusantara </a:t>
            </a:r>
            <a:r>
              <a:rPr lang="id-ID" altLang="x-none" sz="2600" b="1" dirty="0"/>
              <a:t>w</a:t>
            </a:r>
            <a:r>
              <a:rPr sz="2600" b="1" dirty="0"/>
              <a:t>ith Relawan Jurnal Indonesia</a:t>
            </a:r>
            <a:endParaRPr lang="id-ID" altLang="x-none" sz="2600" b="1" dirty="0"/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id-ID" altLang="x-none" sz="2600" b="1" dirty="0"/>
              <a:t>Padang, 11 November 2020</a:t>
            </a:r>
          </a:p>
        </p:txBody>
      </p:sp>
      <p:pic>
        <p:nvPicPr>
          <p:cNvPr id="2" name="Content Placeholder 1" descr="Lambang_Universitas_Andalas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9840" b="8610"/>
          <a:stretch>
            <a:fillRect/>
          </a:stretch>
        </p:blipFill>
        <p:spPr>
          <a:xfrm>
            <a:off x="167640" y="0"/>
            <a:ext cx="1247775" cy="144462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" name="Content Placeholder 3" descr="lambang dikti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21556" r="18240" b="5310"/>
          <a:stretch>
            <a:fillRect/>
          </a:stretch>
        </p:blipFill>
        <p:spPr>
          <a:xfrm>
            <a:off x="10776585" y="0"/>
            <a:ext cx="1304290" cy="141541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 noChangeArrowheads="1"/>
          </p:cNvSpPr>
          <p:nvPr/>
        </p:nvSpPr>
        <p:spPr>
          <a:xfrm>
            <a:off x="45720" y="2540"/>
            <a:ext cx="2419985" cy="411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Result of study</a:t>
            </a:r>
          </a:p>
        </p:txBody>
      </p:sp>
      <p:sp>
        <p:nvSpPr>
          <p:cNvPr id="12293" name="Rectangle 4"/>
          <p:cNvSpPr/>
          <p:nvPr/>
        </p:nvSpPr>
        <p:spPr>
          <a:xfrm>
            <a:off x="3919220" y="0"/>
            <a:ext cx="4799965" cy="2914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id-ID" altLang="x-none" sz="1300" dirty="0">
                <a:latin typeface="Segoe UI Semibold" panose="020B0702040204020203" pitchFamily="34" charset="0"/>
              </a:rPr>
              <a:t>Table 1. Taxa identified using eDNA </a:t>
            </a:r>
            <a:r>
              <a:rPr lang="en-ID" altLang="x-none" sz="1300" dirty="0" smtClean="0">
                <a:latin typeface="Segoe UI Semibold" panose="020B0702040204020203" pitchFamily="34" charset="0"/>
              </a:rPr>
              <a:t>method with NGS </a:t>
            </a:r>
            <a:endParaRPr lang="id-ID" altLang="x-none" sz="1300" dirty="0">
              <a:latin typeface="Segoe UI Semibold" panose="020B0702040204020203" pitchFamily="34" charset="0"/>
              <a:ea typeface="Segoe UI Semibold" panose="020B0702040204020203" pitchFamily="34" charset="0"/>
            </a:endParaRPr>
          </a:p>
        </p:txBody>
      </p:sp>
      <p:pic>
        <p:nvPicPr>
          <p:cNvPr id="2" name="Content Placeholder 1" descr="jumlah spesie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5705" y="291465"/>
            <a:ext cx="8582025" cy="642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 noChangeArrowheads="1"/>
          </p:cNvSpPr>
          <p:nvPr/>
        </p:nvSpPr>
        <p:spPr>
          <a:xfrm>
            <a:off x="5204460" y="172085"/>
            <a:ext cx="2769235" cy="4876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Result of study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3292475" y="903447"/>
          <a:ext cx="5826125" cy="2693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r:id="rId4" imgW="5004435" imgH="2318385" progId="Excel.Chart.8">
                  <p:embed/>
                </p:oleObj>
              </mc:Choice>
              <mc:Fallback>
                <p:oleObj r:id="rId4" imgW="5004435" imgH="2318385" progId="Excel.Chart.8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3292475" y="903447"/>
                        <a:ext cx="5826125" cy="2693670"/>
                      </a:xfrm>
                      <a:prstGeom prst="rect">
                        <a:avLst/>
                      </a:prstGeom>
                      <a:solidFill>
                        <a:srgbClr val="E2F0D9">
                          <a:alpha val="100000"/>
                        </a:srgbClr>
                      </a:solidFill>
                      <a:ln>
                        <a:solidFill>
                          <a:srgbClr val="A9D18E">
                            <a:alpha val="100000"/>
                          </a:srgbClr>
                        </a:solidFill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 noChangeArrowheads="1"/>
          </p:cNvSpPr>
          <p:nvPr/>
        </p:nvSpPr>
        <p:spPr bwMode="auto">
          <a:xfrm>
            <a:off x="1838325" y="3975100"/>
            <a:ext cx="9461500" cy="24749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T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he result study only detected two species (</a:t>
            </a:r>
            <a:r>
              <a:rPr kumimoji="0" lang="id-ID" sz="19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Oreochromis niloticus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and </a:t>
            </a:r>
            <a:r>
              <a:rPr kumimoji="0" lang="id-ID" sz="19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Cyprinus carpio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) 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in Maninjau Lake (4%), 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which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were 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previously reported using the conventional method.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While, the other fish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groups,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mainly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native fishes in Maninjau lake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such as </a:t>
            </a:r>
            <a:r>
              <a:rPr kumimoji="0" lang="id-ID" sz="19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Rasbora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, </a:t>
            </a:r>
            <a:r>
              <a:rPr kumimoji="0" lang="id-ID" sz="19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Hampala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, </a:t>
            </a:r>
            <a:r>
              <a:rPr kumimoji="0" lang="id-ID" sz="19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Cyclocheilichthys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, and </a:t>
            </a:r>
            <a:r>
              <a:rPr kumimoji="0" lang="id-ID" sz="19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Tor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which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were found in the previous study (Roesma 2010)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,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were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not detected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by</a:t>
            </a: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the eDNA method.</a:t>
            </a:r>
            <a:endParaRPr kumimoji="0" lang="id-ID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 noChangeArrowheads="1"/>
          </p:cNvSpPr>
          <p:nvPr/>
        </p:nvSpPr>
        <p:spPr>
          <a:xfrm>
            <a:off x="5381768" y="1"/>
            <a:ext cx="2765946" cy="5329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Result of study</a:t>
            </a:r>
          </a:p>
        </p:txBody>
      </p:sp>
      <p:sp>
        <p:nvSpPr>
          <p:cNvPr id="14341" name="Content Placeholder 2"/>
          <p:cNvSpPr>
            <a:spLocks noGrp="1"/>
          </p:cNvSpPr>
          <p:nvPr>
            <p:ph sz="half" idx="1"/>
          </p:nvPr>
        </p:nvSpPr>
        <p:spPr>
          <a:xfrm>
            <a:off x="2033588" y="628089"/>
            <a:ext cx="10582141" cy="621162"/>
          </a:xfrm>
        </p:spPr>
        <p:txBody>
          <a:bodyPr vert="horz" wrap="square" lIns="91440" tIns="45720" rIns="91440" bIns="45720" anchor="t"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ID" altLang="x-none" sz="1700" dirty="0" smtClean="0">
                <a:latin typeface="Segoe UI Semibold" panose="020B0702040204020203" pitchFamily="34" charset="0"/>
              </a:rPr>
              <a:t>The different of present result compared to the previous study can be explained with the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ID" altLang="x-none" sz="1700" dirty="0">
                <a:latin typeface="Segoe UI Semibold" panose="020B0702040204020203" pitchFamily="34" charset="0"/>
              </a:rPr>
              <a:t> </a:t>
            </a:r>
            <a:r>
              <a:rPr lang="en-ID" altLang="x-none" sz="1700" dirty="0" smtClean="0">
                <a:latin typeface="Segoe UI Semibold" panose="020B0702040204020203" pitchFamily="34" charset="0"/>
              </a:rPr>
              <a:t> </a:t>
            </a:r>
            <a:r>
              <a:rPr lang="en-ID" altLang="x-none" sz="1700" dirty="0" smtClean="0">
                <a:latin typeface="Segoe UI Semibold" panose="020B0702040204020203" pitchFamily="34" charset="0"/>
              </a:rPr>
              <a:t>theory of </a:t>
            </a:r>
            <a:r>
              <a:rPr lang="id-ID" altLang="x-none" sz="1700" dirty="0" smtClean="0">
                <a:latin typeface="Segoe UI Semibold" panose="020B0702040204020203" pitchFamily="34" charset="0"/>
              </a:rPr>
              <a:t>potential </a:t>
            </a:r>
            <a:r>
              <a:rPr lang="id-ID" altLang="x-none" sz="1700" dirty="0">
                <a:latin typeface="Segoe UI Semibold" panose="020B0702040204020203" pitchFamily="34" charset="0"/>
              </a:rPr>
              <a:t>error detection</a:t>
            </a:r>
            <a:r>
              <a:rPr sz="1700" dirty="0">
                <a:latin typeface="Segoe UI Semibold" panose="020B0702040204020203" pitchFamily="34" charset="0"/>
              </a:rPr>
              <a:t>,</a:t>
            </a:r>
            <a:r>
              <a:rPr lang="id-ID" altLang="x-none" sz="1700" dirty="0">
                <a:latin typeface="Segoe UI Semibold" panose="020B0702040204020203" pitchFamily="34" charset="0"/>
              </a:rPr>
              <a:t> which is known as </a:t>
            </a:r>
            <a:r>
              <a:rPr lang="id-ID" altLang="x-none" sz="1700" dirty="0">
                <a:solidFill>
                  <a:srgbClr val="FF0000"/>
                </a:solidFill>
                <a:latin typeface="Segoe UI Semibold" panose="020B0702040204020203" pitchFamily="34" charset="0"/>
              </a:rPr>
              <a:t>false positive </a:t>
            </a:r>
            <a:r>
              <a:rPr lang="id-ID" altLang="x-none" sz="1700" dirty="0">
                <a:latin typeface="Segoe UI Semibold" panose="020B0702040204020203" pitchFamily="34" charset="0"/>
              </a:rPr>
              <a:t>and </a:t>
            </a:r>
            <a:r>
              <a:rPr lang="id-ID" altLang="x-none" sz="1700" dirty="0">
                <a:solidFill>
                  <a:srgbClr val="FF0000"/>
                </a:solidFill>
                <a:latin typeface="Segoe UI Semibold" panose="020B0702040204020203" pitchFamily="34" charset="0"/>
              </a:rPr>
              <a:t>false </a:t>
            </a:r>
            <a:r>
              <a:rPr lang="id-ID" altLang="x-none" sz="1700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negative </a:t>
            </a:r>
            <a:r>
              <a:rPr lang="id-ID" altLang="x-none" sz="1700" dirty="0">
                <a:latin typeface="Segoe UI Semibold" panose="020B0702040204020203" pitchFamily="34" charset="0"/>
              </a:rPr>
              <a:t>detection.</a:t>
            </a:r>
            <a:endParaRPr lang="id-ID" altLang="x-none" sz="1700" dirty="0">
              <a:latin typeface="Segoe UI Semibold" panose="020B0702040204020203" pitchFamily="34" charset="0"/>
              <a:ea typeface="Segoe UI Semibold" panose="020B0702040204020203" pitchFamily="34" charset="0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2033588" y="5918200"/>
            <a:ext cx="10158412" cy="67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/>
            <a:r>
              <a:rPr lang="id-ID" altLang="x-none" sz="1900" dirty="0">
                <a:latin typeface="Segoe UI Semibold" panose="020B0702040204020203" pitchFamily="34" charset="0"/>
              </a:rPr>
              <a:t>The other study also reported</a:t>
            </a:r>
            <a:r>
              <a:rPr sz="1900" dirty="0">
                <a:latin typeface="Segoe UI Semibold" panose="020B0702040204020203" pitchFamily="34" charset="0"/>
              </a:rPr>
              <a:t> </a:t>
            </a:r>
            <a:r>
              <a:rPr lang="id-ID" altLang="x-none" sz="1900" dirty="0">
                <a:solidFill>
                  <a:srgbClr val="FF0000"/>
                </a:solidFill>
                <a:latin typeface="Segoe UI Semibold" panose="020B0702040204020203" pitchFamily="34" charset="0"/>
              </a:rPr>
              <a:t>false positive </a:t>
            </a:r>
            <a:r>
              <a:rPr lang="id-ID" altLang="x-none" sz="1900" dirty="0">
                <a:latin typeface="Segoe UI Semibold" panose="020B0702040204020203" pitchFamily="34" charset="0"/>
              </a:rPr>
              <a:t>and </a:t>
            </a:r>
            <a:r>
              <a:rPr lang="id-ID" altLang="x-none" sz="1900" dirty="0">
                <a:solidFill>
                  <a:srgbClr val="FF0000"/>
                </a:solidFill>
                <a:latin typeface="Segoe UI Semibold" panose="020B0702040204020203" pitchFamily="34" charset="0"/>
              </a:rPr>
              <a:t>false negative</a:t>
            </a:r>
            <a:r>
              <a:rPr sz="1900" dirty="0">
                <a:solidFill>
                  <a:srgbClr val="FF0000"/>
                </a:solidFill>
                <a:latin typeface="Segoe UI Semibold" panose="020B0702040204020203" pitchFamily="34" charset="0"/>
              </a:rPr>
              <a:t>s</a:t>
            </a:r>
            <a:r>
              <a:rPr lang="id-ID" altLang="x-none" sz="1900" dirty="0">
                <a:solidFill>
                  <a:srgbClr val="FF0000"/>
                </a:solidFill>
                <a:latin typeface="Segoe UI Semibold" panose="020B0702040204020203" pitchFamily="34" charset="0"/>
              </a:rPr>
              <a:t> </a:t>
            </a:r>
            <a:r>
              <a:rPr lang="id-ID" altLang="x-none" sz="1900" dirty="0">
                <a:latin typeface="Segoe UI Semibold" panose="020B0702040204020203" pitchFamily="34" charset="0"/>
              </a:rPr>
              <a:t>from eDNA method (Kelly et al. 2014; Laramie et al. 2015; Hanfling et al. 2016</a:t>
            </a:r>
            <a:r>
              <a:rPr lang="en-ID" altLang="id-ID" sz="1900" dirty="0">
                <a:latin typeface="Segoe UI Semibold" panose="020B0702040204020203" pitchFamily="34" charset="0"/>
              </a:rPr>
              <a:t>; </a:t>
            </a:r>
            <a:r>
              <a:rPr lang="id-ID" altLang="x-none" sz="1900" dirty="0">
                <a:latin typeface="Segoe UI Semibold" panose="020B0702040204020203" pitchFamily="34" charset="0"/>
                <a:sym typeface="+mn-ea"/>
              </a:rPr>
              <a:t>Andruszkiewicz et al. 2017</a:t>
            </a:r>
            <a:r>
              <a:rPr lang="id-ID" altLang="x-none" sz="1900" dirty="0">
                <a:latin typeface="Segoe UI Semibold" panose="020B0702040204020203" pitchFamily="34" charset="0"/>
              </a:rPr>
              <a:t>).</a:t>
            </a:r>
            <a:endParaRPr lang="id-ID" altLang="x-none" sz="1900" dirty="0">
              <a:latin typeface="Segoe UI Semibold" panose="020B0702040204020203" pitchFamily="34" charset="0"/>
              <a:ea typeface="Segoe UI Semibold" panose="020B0702040204020203" pitchFamily="34" charset="0"/>
            </a:endParaRPr>
          </a:p>
        </p:txBody>
      </p:sp>
      <p:pic>
        <p:nvPicPr>
          <p:cNvPr id="16" name="Content Placeholder 15" descr="false negativ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33905" y="4011295"/>
            <a:ext cx="9389745" cy="190690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67560" y="1515110"/>
            <a:ext cx="9265848" cy="2496185"/>
            <a:chOff x="2067560" y="1515110"/>
            <a:chExt cx="9265848" cy="2496185"/>
          </a:xfrm>
        </p:grpSpPr>
        <p:pic>
          <p:nvPicPr>
            <p:cNvPr id="18" name="Picture 17" descr="false positif"/>
            <p:cNvPicPr>
              <a:picLocks noChangeAspect="1"/>
            </p:cNvPicPr>
            <p:nvPr/>
          </p:nvPicPr>
          <p:blipFill rotWithShape="1">
            <a:blip r:embed="rId4"/>
            <a:srcRect r="26425"/>
            <a:stretch/>
          </p:blipFill>
          <p:spPr>
            <a:xfrm>
              <a:off x="2067560" y="1515110"/>
              <a:ext cx="6793105" cy="249618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8894320" y="1790996"/>
              <a:ext cx="2439088" cy="17120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2000" dirty="0" smtClean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Case in our study:</a:t>
              </a:r>
            </a:p>
            <a:p>
              <a:pPr algn="ctr"/>
              <a:r>
                <a:rPr lang="en-ID" sz="2000" dirty="0" smtClean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35% </a:t>
              </a:r>
              <a:r>
                <a:rPr lang="en-ID" sz="2000" dirty="0" smtClean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  <a:sym typeface="Wingdings" panose="05000000000000000000" pitchFamily="2" charset="2"/>
                </a:rPr>
                <a:t> Europe, America, and Africa native species</a:t>
              </a:r>
              <a:r>
                <a:rPr lang="en-ID" sz="2000" dirty="0" smtClean="0">
                  <a:latin typeface="Segoe UI Semibold" panose="020B0702040204020203" pitchFamily="34" charset="0"/>
                  <a:cs typeface="Segoe UI Semibold" panose="020B0702040204020203" pitchFamily="34" charset="0"/>
                  <a:sym typeface="Wingdings" panose="05000000000000000000" pitchFamily="2" charset="2"/>
                </a:rPr>
                <a:t>.</a:t>
              </a:r>
              <a:endPara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 noChangeArrowheads="1"/>
          </p:cNvSpPr>
          <p:nvPr>
            <p:ph type="title"/>
          </p:nvPr>
        </p:nvSpPr>
        <p:spPr>
          <a:xfrm>
            <a:off x="3830955" y="170815"/>
            <a:ext cx="5061585" cy="422275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False Positive and False Negative detections</a:t>
            </a:r>
          </a:p>
        </p:txBody>
      </p:sp>
      <p:pic>
        <p:nvPicPr>
          <p:cNvPr id="15363" name="Picture 2"/>
          <p:cNvPicPr>
            <a:picLocks noGrp="1" noChangeAspect="1"/>
          </p:cNvPicPr>
          <p:nvPr>
            <p:ph idx="1"/>
          </p:nvPr>
        </p:nvPicPr>
        <p:blipFill>
          <a:blip r:embed="rId3"/>
          <a:srcRect l="28069" t="15710" r="13191" b="8400"/>
          <a:stretch>
            <a:fillRect/>
          </a:stretch>
        </p:blipFill>
        <p:spPr>
          <a:xfrm>
            <a:off x="1285875" y="768350"/>
            <a:ext cx="10001250" cy="6089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 noChangeArrowheads="1"/>
          </p:cNvSpPr>
          <p:nvPr/>
        </p:nvSpPr>
        <p:spPr>
          <a:xfrm>
            <a:off x="5266055" y="0"/>
            <a:ext cx="2902585" cy="5753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Result of study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552313137"/>
              </p:ext>
            </p:extLst>
          </p:nvPr>
        </p:nvGraphicFramePr>
        <p:xfrm>
          <a:off x="2267585" y="697230"/>
          <a:ext cx="8998585" cy="411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68761" y="4934529"/>
            <a:ext cx="9097407" cy="6461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is 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study confirmed the ability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of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the eDNA method with NGS technique as a tool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of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rapid biodiversity monitoring. 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168761" y="5801105"/>
            <a:ext cx="9097407" cy="923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Although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the result do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not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showed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100% success,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many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eDNA metabarcoding studies 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the 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aquatic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system have shown that their 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effectiveness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is characterized by the absence of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false positive and false negative. 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5"/>
          <p:cNvGrpSpPr/>
          <p:nvPr/>
        </p:nvGrpSpPr>
        <p:grpSpPr>
          <a:xfrm>
            <a:off x="2020888" y="539750"/>
            <a:ext cx="9851391" cy="5072380"/>
            <a:chOff x="-238135" y="390525"/>
            <a:chExt cx="9851788" cy="5072380"/>
          </a:xfrm>
        </p:grpSpPr>
        <p:grpSp>
          <p:nvGrpSpPr>
            <p:cNvPr id="17417" name="Group 15"/>
            <p:cNvGrpSpPr/>
            <p:nvPr/>
          </p:nvGrpSpPr>
          <p:grpSpPr>
            <a:xfrm>
              <a:off x="3372140" y="1865313"/>
              <a:ext cx="2249488" cy="2462212"/>
              <a:chOff x="3558037" y="1604076"/>
              <a:chExt cx="2376264" cy="309914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558037" y="2527226"/>
                <a:ext cx="2376264" cy="1368739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rPr>
                  <a:t>eDNA and NGS </a:t>
                </a:r>
              </a:p>
            </p:txBody>
          </p:sp>
          <p:sp>
            <p:nvSpPr>
              <p:cNvPr id="18" name="Curved Down Arrow 17"/>
              <p:cNvSpPr/>
              <p:nvPr/>
            </p:nvSpPr>
            <p:spPr>
              <a:xfrm>
                <a:off x="3646917" y="1604076"/>
                <a:ext cx="2159935" cy="863205"/>
              </a:xfrm>
              <a:prstGeom prst="curvedDownArrow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Curved Up Arrow 18"/>
              <p:cNvSpPr/>
              <p:nvPr/>
            </p:nvSpPr>
            <p:spPr>
              <a:xfrm>
                <a:off x="3685487" y="3788064"/>
                <a:ext cx="2121365" cy="915157"/>
              </a:xfrm>
              <a:prstGeom prst="curvedUpArrow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7418" name="Group 7"/>
            <p:cNvGrpSpPr/>
            <p:nvPr/>
          </p:nvGrpSpPr>
          <p:grpSpPr>
            <a:xfrm>
              <a:off x="-238135" y="390525"/>
              <a:ext cx="3946684" cy="4779010"/>
              <a:chOff x="-238135" y="390525"/>
              <a:chExt cx="3946684" cy="4779010"/>
            </a:xfrm>
          </p:grpSpPr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033186" y="390525"/>
                <a:ext cx="1988900" cy="4298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+mn-cs"/>
                  </a:rPr>
                  <a:t>ADVANTAGES</a:t>
                </a:r>
              </a:p>
            </p:txBody>
          </p:sp>
          <p:sp>
            <p:nvSpPr>
              <p:cNvPr id="13" name="Chord 12"/>
              <p:cNvSpPr/>
              <p:nvPr/>
            </p:nvSpPr>
            <p:spPr>
              <a:xfrm>
                <a:off x="-238135" y="1115060"/>
                <a:ext cx="3946684" cy="4054475"/>
              </a:xfrm>
              <a:prstGeom prst="chord">
                <a:avLst>
                  <a:gd name="adj1" fmla="val 2393685"/>
                  <a:gd name="adj2" fmla="val 1920182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45720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lvl="3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lvl="4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</a:lstStyle>
              <a:p>
                <a:pPr marL="285750" lvl="0" indent="-285750" algn="just" eaLnBrk="1" hangingPunct="1">
                  <a:buFont typeface="Arial" panose="020B0604020202020204" pitchFamily="34" charset="0"/>
                  <a:buChar char="•"/>
                </a:pPr>
                <a:endParaRPr lang="id-ID" altLang="zh-CN" dirty="0">
                  <a:solidFill>
                    <a:srgbClr val="FFFFFF"/>
                  </a:solidFill>
                  <a:latin typeface="Calibri" panose="020F0502020204030204" pitchFamily="34" charset="0"/>
                  <a:ea typeface="SimSun" panose="02010600030101010101" pitchFamily="2" charset="-122"/>
                </a:endParaRPr>
              </a:p>
              <a:p>
                <a:pPr marL="285750" lvl="0" indent="-285750" algn="just" eaLnBrk="1" hangingPunct="1">
                  <a:buFont typeface="Arial" panose="020B0604020202020204" pitchFamily="34" charset="0"/>
                  <a:buChar char="•"/>
                </a:pPr>
                <a:endParaRPr lang="id-ID" altLang="zh-CN" dirty="0">
                  <a:solidFill>
                    <a:srgbClr val="FFFFFF"/>
                  </a:solidFill>
                  <a:latin typeface="Calibri" panose="020F0502020204030204" pitchFamily="34" charset="0"/>
                  <a:ea typeface="SimSun" panose="02010600030101010101" pitchFamily="2" charset="-122"/>
                </a:endParaRPr>
              </a:p>
              <a:p>
                <a:pPr marL="285750" lvl="0" indent="-285750" algn="just" eaLnBrk="1" hangingPunct="1">
                  <a:buFont typeface="Arial" panose="020B0604020202020204" pitchFamily="34" charset="0"/>
                  <a:buChar char="•"/>
                </a:pPr>
                <a:endParaRPr lang="id-ID" altLang="zh-CN" dirty="0">
                  <a:solidFill>
                    <a:srgbClr val="FFFFFF"/>
                  </a:solidFill>
                  <a:latin typeface="Calibri" panose="020F0502020204030204" pitchFamily="34" charset="0"/>
                  <a:ea typeface="SimSun" panose="02010600030101010101" pitchFamily="2" charset="-122"/>
                </a:endParaRPr>
              </a:p>
              <a:p>
                <a:pPr marL="285750" lvl="0" indent="-285750" algn="just" eaLnBrk="1" hangingPunct="1">
                  <a:buFont typeface="Arial" panose="020B0604020202020204" pitchFamily="34" charset="0"/>
                  <a:buChar char="•"/>
                </a:pPr>
                <a:endParaRPr lang="id-ID" altLang="zh-CN" sz="1650" dirty="0">
                  <a:solidFill>
                    <a:srgbClr val="FFFF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lvl="0" indent="-285750" algn="just" eaLnBrk="1" hangingPunct="1">
                  <a:buFont typeface="Arial" panose="020B0604020202020204" pitchFamily="34" charset="0"/>
                  <a:buChar char="•"/>
                </a:pPr>
                <a:r>
                  <a:rPr lang="id-ID" altLang="zh-CN" sz="165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Non</a:t>
                </a:r>
                <a:r>
                  <a:rPr lang="en-US" altLang="zh-CN" sz="165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id-ID" altLang="zh-CN" sz="165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invansive.</a:t>
                </a:r>
              </a:p>
              <a:p>
                <a:pPr marL="285750" lvl="0" indent="-285750" algn="just" eaLnBrk="1" hangingPunct="1">
                  <a:buFont typeface="Arial" panose="020B0604020202020204" pitchFamily="34" charset="0"/>
                  <a:buChar char="•"/>
                </a:pPr>
                <a:r>
                  <a:rPr lang="en-US" altLang="zh-CN" sz="165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</a:t>
                </a:r>
                <a:r>
                  <a:rPr sz="16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higher</a:t>
                </a:r>
                <a:r>
                  <a:rPr lang="zh-CN" altLang="en-US" sz="165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5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ability to detected </a:t>
                </a:r>
                <a:r>
                  <a:rPr lang="id-ID" altLang="zh-CN" sz="165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multiple </a:t>
                </a:r>
                <a:r>
                  <a:rPr lang="en-US" altLang="zh-CN" sz="165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species</a:t>
                </a:r>
                <a:r>
                  <a:rPr lang="id-ID" altLang="zh-CN" sz="165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5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can be used</a:t>
                </a:r>
                <a:r>
                  <a:rPr lang="id-ID" altLang="zh-CN" sz="165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for monitoring biodiversity.</a:t>
                </a:r>
              </a:p>
              <a:p>
                <a:pPr marL="285750" lvl="0" indent="-285750" algn="just" eaLnBrk="1" hangingPunct="1">
                  <a:buFont typeface="Arial" panose="020B0604020202020204" pitchFamily="34" charset="0"/>
                  <a:buChar char="•"/>
                </a:pPr>
                <a:r>
                  <a:rPr lang="en-US" altLang="zh-CN" sz="165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Short</a:t>
                </a:r>
                <a:r>
                  <a:rPr lang="id-ID" altLang="zh-CN" sz="165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time and </a:t>
                </a:r>
                <a:r>
                  <a:rPr lang="en-US" altLang="zh-CN" sz="165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low </a:t>
                </a:r>
                <a:r>
                  <a:rPr lang="id-ID" altLang="zh-CN" sz="165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cost.</a:t>
                </a:r>
              </a:p>
              <a:p>
                <a:pPr marL="285750" lvl="0" indent="-285750" algn="just" eaLnBrk="1" hangingPunct="1">
                  <a:buFont typeface="Arial" panose="020B0604020202020204" pitchFamily="34" charset="0"/>
                  <a:buChar char="•"/>
                </a:pPr>
                <a:r>
                  <a:rPr lang="en-US" altLang="zh-CN" sz="165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Allows t</a:t>
                </a:r>
                <a:r>
                  <a:rPr sz="16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</a:t>
                </a:r>
                <a:r>
                  <a:rPr lang="zh-CN" altLang="en-US" sz="165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5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detection without to knowing the</a:t>
                </a:r>
                <a:r>
                  <a:rPr lang="id-ID" altLang="zh-CN" sz="165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5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presence </a:t>
                </a:r>
                <a:r>
                  <a:rPr lang="id-ID" altLang="zh-CN" sz="165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species </a:t>
                </a:r>
                <a:r>
                  <a:rPr lang="en-US" altLang="zh-CN" sz="165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 the </a:t>
                </a:r>
                <a:r>
                  <a:rPr sz="16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environm</a:t>
                </a:r>
                <a:r>
                  <a:rPr lang="id-ID" altLang="x-none" sz="16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sz="16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</a:t>
                </a:r>
                <a:r>
                  <a:rPr lang="id-ID" altLang="x-none" sz="16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id-ID" altLang="zh-CN" sz="165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lvl="0" indent="-285750" algn="just" eaLnBrk="1" hangingPunct="1">
                  <a:buFont typeface="Arial" panose="020B0604020202020204" pitchFamily="34" charset="0"/>
                  <a:buChar char="•"/>
                </a:pPr>
                <a:endParaRPr lang="id-ID" altLang="zh-CN" dirty="0">
                  <a:solidFill>
                    <a:srgbClr val="FFFFFF"/>
                  </a:solidFill>
                  <a:latin typeface="Calibri" panose="020F0502020204030204" pitchFamily="34" charset="0"/>
                  <a:ea typeface="SimSun" panose="02010600030101010101" pitchFamily="2" charset="-122"/>
                </a:endParaRPr>
              </a:p>
              <a:p>
                <a:pPr marL="285750" lvl="0" indent="-285750" algn="just" eaLnBrk="1" hangingPunct="1">
                  <a:buNone/>
                </a:pPr>
                <a:endParaRPr lang="id-ID" altLang="zh-CN" dirty="0">
                  <a:solidFill>
                    <a:srgbClr val="FFFFFF"/>
                  </a:solidFill>
                  <a:latin typeface="Calibri" panose="020F0502020204030204" pitchFamily="34" charset="0"/>
                  <a:ea typeface="SimSun" panose="02010600030101010101" pitchFamily="2" charset="-122"/>
                </a:endParaRPr>
              </a:p>
              <a:p>
                <a:pPr marL="285750" lvl="0" indent="-285750" algn="just" eaLnBrk="1" hangingPunct="1">
                  <a:buNone/>
                </a:pPr>
                <a:endParaRPr lang="id-ID" altLang="zh-CN" dirty="0">
                  <a:solidFill>
                    <a:srgbClr val="FFFFFF"/>
                  </a:solidFill>
                  <a:latin typeface="Calibri" panose="020F0502020204030204" pitchFamily="34" charset="0"/>
                  <a:ea typeface="SimSun" panose="02010600030101010101" pitchFamily="2" charset="-122"/>
                </a:endParaRPr>
              </a:p>
              <a:p>
                <a:pPr marL="285750" lvl="0" indent="-285750" algn="just" eaLnBrk="1" hangingPunct="1">
                  <a:buNone/>
                </a:pPr>
                <a:endParaRPr lang="id-ID" altLang="x-none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" name="Chord 10"/>
            <p:cNvSpPr/>
            <p:nvPr/>
          </p:nvSpPr>
          <p:spPr>
            <a:xfrm flipH="1">
              <a:off x="5310719" y="1125220"/>
              <a:ext cx="4302934" cy="4337685"/>
            </a:xfrm>
            <a:prstGeom prst="chord">
              <a:avLst>
                <a:gd name="adj1" fmla="val 2393685"/>
                <a:gd name="adj2" fmla="val 1920937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marL="285750" lvl="0" indent="-285750" algn="just" eaLnBrk="1" hangingPunct="1">
                <a:buFont typeface="Arial" panose="020B0604020202020204" pitchFamily="34" charset="0"/>
                <a:buChar char="•"/>
              </a:pPr>
              <a:endParaRPr lang="id-ID" altLang="zh-CN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  <a:p>
              <a:pPr marL="285750" lvl="0" indent="-285750" algn="just" eaLnBrk="1" hangingPunct="1">
                <a:buFont typeface="Arial" panose="020B0604020202020204" pitchFamily="34" charset="0"/>
                <a:buChar char="•"/>
              </a:pPr>
              <a:endParaRPr lang="id-ID" altLang="zh-CN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  <a:p>
              <a:pPr marL="285750" lvl="0" indent="-285750" algn="just" eaLnBrk="1" hangingPunct="1">
                <a:buFont typeface="Arial" panose="020B0604020202020204" pitchFamily="34" charset="0"/>
                <a:buChar char="•"/>
              </a:pPr>
              <a:endParaRPr lang="id-ID" altLang="zh-CN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  <a:p>
              <a:pPr marL="285750" lvl="0" indent="-285750" algn="just" eaLnBrk="1" hangingPunct="1">
                <a:buFont typeface="Arial" panose="020B0604020202020204" pitchFamily="34" charset="0"/>
                <a:buChar char="•"/>
              </a:pPr>
              <a:endParaRPr lang="id-ID" altLang="zh-CN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  <a:p>
              <a:pPr marL="285750" lvl="0" indent="-285750" algn="just" eaLnBrk="1" hangingPunct="1">
                <a:buFont typeface="Arial" panose="020B0604020202020204" pitchFamily="34" charset="0"/>
                <a:buChar char="•"/>
              </a:pPr>
              <a:endParaRPr lang="id-ID" altLang="zh-CN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285750" lvl="0" indent="-285750" algn="just" eaLnBrk="1" hangingPunct="1">
                <a:buFont typeface="Arial" panose="020B0604020202020204" pitchFamily="34" charset="0"/>
                <a:buChar char="•"/>
              </a:pPr>
              <a:r>
                <a:rPr sz="16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id-ID" altLang="x-none" sz="16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ontamination</a:t>
              </a:r>
              <a:r>
                <a:rPr sz="16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d-ID" altLang="x-none" sz="16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lead</a:t>
              </a:r>
              <a:r>
                <a:rPr sz="16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id-ID" altLang="x-none" sz="16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the false positive and negative detections and the errors </a:t>
              </a:r>
              <a:r>
                <a:rPr sz="16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id-ID" altLang="x-none" sz="16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determin</a:t>
              </a:r>
              <a:r>
                <a:rPr sz="16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ing</a:t>
              </a:r>
              <a:r>
                <a:rPr lang="id-ID" altLang="x-none" sz="16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the species richness.</a:t>
              </a:r>
            </a:p>
            <a:p>
              <a:pPr marL="285750" lvl="0" indent="-285750" algn="just" eaLnBrk="1" hangingPunct="1">
                <a:buFont typeface="Arial" panose="020B0604020202020204" pitchFamily="34" charset="0"/>
                <a:buChar char="•"/>
              </a:pPr>
              <a:r>
                <a:rPr sz="16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id-ID" altLang="x-none" sz="16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his method</a:t>
              </a:r>
              <a:r>
                <a:rPr sz="16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does</a:t>
              </a:r>
              <a:r>
                <a:rPr lang="id-ID" altLang="x-none" sz="16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no provided the size information, the developmental stage, and sex of the </a:t>
              </a:r>
              <a:r>
                <a:rPr sz="16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target </a:t>
              </a:r>
              <a:r>
                <a:rPr lang="id-ID" altLang="x-none" sz="16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DNA.</a:t>
              </a:r>
            </a:p>
            <a:p>
              <a:pPr marL="285750" lvl="0" indent="-285750" algn="just" eaLnBrk="1" hangingPunct="1">
                <a:buFont typeface="Arial" panose="020B0604020202020204" pitchFamily="34" charset="0"/>
                <a:buChar char="•"/>
              </a:pPr>
              <a:r>
                <a:rPr sz="16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d-ID" altLang="x-none" sz="16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ot able to distinguish hybrid from their maternal species.</a:t>
              </a:r>
            </a:p>
            <a:p>
              <a:pPr marL="285750" lvl="0" indent="-285750" algn="just" eaLnBrk="1" hangingPunct="1">
                <a:buFont typeface="Arial" panose="020B0604020202020204" pitchFamily="34" charset="0"/>
                <a:buChar char="•"/>
              </a:pPr>
              <a:endParaRPr lang="id-ID" altLang="zh-CN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  <a:p>
              <a:pPr marL="285750" lvl="0" indent="-285750" algn="just" eaLnBrk="1" hangingPunct="1">
                <a:buNone/>
              </a:pPr>
              <a:endParaRPr lang="id-ID" altLang="zh-CN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  <a:p>
              <a:pPr marL="285750" lvl="0" indent="-285750" algn="just" eaLnBrk="1" hangingPunct="1">
                <a:buNone/>
              </a:pPr>
              <a:endParaRPr lang="id-ID" altLang="zh-CN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  <a:p>
              <a:pPr marL="285750" lvl="0" indent="-285750" algn="just" eaLnBrk="1" hangingPunct="1">
                <a:buNone/>
              </a:pPr>
              <a:endParaRPr lang="id-ID" altLang="x-none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021840" y="5950585"/>
            <a:ext cx="9961880" cy="675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Thus, some effort to decreased the eDNA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method’s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limitations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can be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carried out before 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the monitoring to obtain the </a:t>
            </a:r>
            <a:r>
              <a:rPr kumimoji="0" lang="en-US" altLang="zh-CN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maximum 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result (Rees et al. 2014; </a:t>
            </a:r>
            <a:r>
              <a:rPr kumimoji="0" lang="en-US" altLang="zh-CN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Valentini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et al. 2016).</a:t>
            </a:r>
            <a:endParaRPr kumimoji="0" lang="id-ID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8849082" y="565480"/>
            <a:ext cx="1880235" cy="4298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 noChangeArrowheads="1"/>
          </p:cNvSpPr>
          <p:nvPr/>
        </p:nvSpPr>
        <p:spPr>
          <a:xfrm>
            <a:off x="5053965" y="74930"/>
            <a:ext cx="2902585" cy="490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Conclusions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074459" y="1426522"/>
            <a:ext cx="9648967" cy="3785652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alibri" panose="020F0502020204030204" pitchFamily="34" charset="0"/>
              <a:buAutoNum type="arabicPeriod"/>
            </a:pPr>
            <a:r>
              <a:rPr lang="id-ID" altLang="x-none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This study represented the eDNA method</a:t>
            </a:r>
            <a:r>
              <a:rPr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’s </a:t>
            </a:r>
            <a:r>
              <a:rPr lang="en-US" altLang="zh-CN" sz="2000" b="1" dirty="0">
                <a:latin typeface="Segoe UI Semibold" panose="020B0702040204020203" pitchFamily="34" charset="0"/>
                <a:ea typeface="SimSun" panose="02010600030101010101" pitchFamily="2" charset="-122"/>
              </a:rPr>
              <a:t>ability </a:t>
            </a:r>
            <a:r>
              <a:rPr lang="id-ID" altLang="x-none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of the NGS technique for monitoring </a:t>
            </a:r>
            <a:r>
              <a:rPr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fish </a:t>
            </a:r>
            <a:r>
              <a:rPr lang="id-ID" altLang="x-none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biodiversity in Maninjau Lake. </a:t>
            </a:r>
          </a:p>
          <a:p>
            <a:pPr marL="342900" indent="-342900" algn="just" eaLnBrk="1" hangingPunct="1">
              <a:buFont typeface="Calibri" panose="020F0502020204030204" pitchFamily="34" charset="0"/>
              <a:buAutoNum type="arabicPeriod"/>
            </a:pPr>
            <a:endParaRPr lang="id-ID" altLang="x-none" sz="20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 algn="just" eaLnBrk="1" hangingPunct="1">
              <a:buFont typeface="Calibri" panose="020F0502020204030204" pitchFamily="34" charset="0"/>
              <a:buAutoNum type="arabicPeriod"/>
            </a:pPr>
            <a:r>
              <a:rPr lang="id-ID" altLang="x-none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results study has detected 92 </a:t>
            </a:r>
            <a:r>
              <a:rPr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fish </a:t>
            </a:r>
            <a:r>
              <a:rPr lang="id-ID" altLang="x-none" sz="20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individuals consists of 56 species </a:t>
            </a:r>
            <a:r>
              <a:rPr lang="id-ID" altLang="x-none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from 24 genera, 16 families, and 12 </a:t>
            </a:r>
            <a:r>
              <a:rPr lang="id-ID" altLang="x-none" sz="20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order</a:t>
            </a:r>
            <a:r>
              <a:rPr lang="en-ID" altLang="x-none" sz="20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  <a:r>
              <a:rPr lang="id-ID" altLang="x-none" sz="20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id-ID" altLang="x-none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with the highest number of species detected </a:t>
            </a:r>
            <a:r>
              <a:rPr lang="en-ID" altLang="x-none" sz="20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were</a:t>
            </a:r>
            <a:r>
              <a:rPr lang="id-ID" altLang="x-none" sz="20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id-ID" altLang="x-none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Cyprinidae and Salmonidae with four species, respectively.</a:t>
            </a:r>
          </a:p>
          <a:p>
            <a:pPr marL="342900" indent="-342900" algn="just" eaLnBrk="1" hangingPunct="1">
              <a:buFont typeface="Calibri" panose="020F0502020204030204" pitchFamily="34" charset="0"/>
              <a:buAutoNum type="arabicPeriod"/>
            </a:pPr>
            <a:endParaRPr lang="id-ID" altLang="zh-CN" sz="2000" b="1" dirty="0">
              <a:latin typeface="Segoe UI Semibold" panose="020B0702040204020203" pitchFamily="34" charset="0"/>
              <a:ea typeface="SimSun" panose="02010600030101010101" pitchFamily="2" charset="-122"/>
            </a:endParaRPr>
          </a:p>
          <a:p>
            <a:pPr marL="342900" indent="-342900" algn="just" eaLnBrk="1" hangingPunct="1">
              <a:buFont typeface="Calibri" panose="020F0502020204030204" pitchFamily="34" charset="0"/>
              <a:buAutoNum type="arabicPeriod"/>
            </a:pPr>
            <a:r>
              <a:rPr lang="en-US" altLang="zh-CN" sz="2000" b="1" dirty="0">
                <a:latin typeface="Segoe UI Semibold" panose="020B0702040204020203" pitchFamily="34" charset="0"/>
                <a:ea typeface="SimSun" panose="02010600030101010101" pitchFamily="2" charset="-122"/>
              </a:rPr>
              <a:t>The native species were not detected in Maninjau lake </a:t>
            </a:r>
            <a:r>
              <a:rPr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by</a:t>
            </a:r>
            <a:r>
              <a:rPr lang="zh-CN" altLang="en-US" sz="2000" b="1" dirty="0">
                <a:latin typeface="Segoe UI Semibold" panose="020B07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>
                <a:latin typeface="Segoe UI Semibold" panose="020B0702040204020203" pitchFamily="34" charset="0"/>
                <a:ea typeface="SimSun" panose="02010600030101010101" pitchFamily="2" charset="-122"/>
              </a:rPr>
              <a:t>the eDNA</a:t>
            </a:r>
            <a:r>
              <a:rPr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method allegedly</a:t>
            </a:r>
            <a:r>
              <a:rPr lang="zh-CN" altLang="en-US" sz="2000" b="1" dirty="0">
                <a:latin typeface="Segoe UI Semibold" panose="020B07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>
                <a:latin typeface="Segoe UI Semibold" panose="020B0702040204020203" pitchFamily="34" charset="0"/>
                <a:ea typeface="SimSun" panose="02010600030101010101" pitchFamily="2" charset="-122"/>
              </a:rPr>
              <a:t>due to not being captured the native species</a:t>
            </a:r>
            <a:r>
              <a:rPr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DNA</a:t>
            </a:r>
            <a:r>
              <a:rPr lang="zh-CN" altLang="en-US" sz="2000" b="1" dirty="0">
                <a:latin typeface="Segoe UI Semibold" panose="020B07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>
                <a:latin typeface="Segoe UI Semibold" panose="020B0702040204020203" pitchFamily="34" charset="0"/>
                <a:ea typeface="SimSun" panose="02010600030101010101" pitchFamily="2" charset="-122"/>
              </a:rPr>
              <a:t>from the collected </a:t>
            </a:r>
            <a:r>
              <a:rPr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water </a:t>
            </a:r>
            <a:r>
              <a:rPr lang="en-US" altLang="zh-CN" sz="2000" b="1" dirty="0">
                <a:latin typeface="Segoe UI Semibold" panose="020B0702040204020203" pitchFamily="34" charset="0"/>
                <a:ea typeface="SimSun" panose="02010600030101010101" pitchFamily="2" charset="-122"/>
              </a:rPr>
              <a:t>samples or the low DNA concentration which cannot </a:t>
            </a:r>
            <a:r>
              <a:rPr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be </a:t>
            </a:r>
            <a:r>
              <a:rPr lang="en-US" altLang="zh-CN" sz="2000" b="1" dirty="0">
                <a:latin typeface="Segoe UI Semibold" panose="020B0702040204020203" pitchFamily="34" charset="0"/>
                <a:ea typeface="SimSun" panose="02010600030101010101" pitchFamily="2" charset="-122"/>
              </a:rPr>
              <a:t>continue</a:t>
            </a:r>
            <a:r>
              <a:rPr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 to</a:t>
            </a:r>
            <a:r>
              <a:rPr lang="zh-CN" altLang="en-US" sz="2000" b="1" dirty="0">
                <a:latin typeface="Segoe UI Semibold" panose="020B0702040204020203" pitchFamily="34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>
                <a:latin typeface="Segoe UI Semibold" panose="020B0702040204020203" pitchFamily="34" charset="0"/>
                <a:ea typeface="SimSun" panose="02010600030101010101" pitchFamily="2" charset="-122"/>
              </a:rPr>
              <a:t>the PCR process. </a:t>
            </a:r>
            <a:r>
              <a:rPr lang="id-ID" altLang="x-none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Thus, several efforts are needed to reduce the limitations </a:t>
            </a:r>
            <a:r>
              <a:rPr lang="en-US" altLang="zh-CN" sz="2000" b="1" dirty="0">
                <a:latin typeface="Segoe UI Semibold" panose="020B0702040204020203" pitchFamily="34" charset="0"/>
                <a:ea typeface="SimSun" panose="02010600030101010101" pitchFamily="2" charset="-122"/>
              </a:rPr>
              <a:t>in</a:t>
            </a:r>
            <a:r>
              <a:rPr lang="id-ID" altLang="x-none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monitoring </a:t>
            </a:r>
            <a:r>
              <a:rPr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using the</a:t>
            </a:r>
            <a:r>
              <a:rPr lang="id-ID" altLang="x-none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eDNA method to obtain the </a:t>
            </a:r>
            <a:r>
              <a:rPr lang="id-ID" altLang="x-none" sz="20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maxim</a:t>
            </a:r>
            <a:r>
              <a:rPr lang="en-ID" altLang="x-none" sz="20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um</a:t>
            </a:r>
            <a:r>
              <a:rPr lang="id-ID" altLang="x-none" sz="20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id-ID" altLang="x-none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results. </a:t>
            </a:r>
            <a:endParaRPr lang="id-ID" altLang="x-none" sz="2000" b="1" dirty="0">
              <a:latin typeface="Segoe UI Semibold" panose="020B0702040204020203" pitchFamily="34" charset="0"/>
              <a:ea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 noChangeArrowheads="1"/>
          </p:cNvSpPr>
          <p:nvPr/>
        </p:nvSpPr>
        <p:spPr>
          <a:xfrm>
            <a:off x="5054221" y="75064"/>
            <a:ext cx="2902423" cy="3957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Acknowlegment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9747" y="1179095"/>
            <a:ext cx="98177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This work was supported by </a:t>
            </a:r>
            <a:r>
              <a:rPr lang="en-US" sz="2800" dirty="0" err="1"/>
              <a:t>Andalas</a:t>
            </a:r>
            <a:r>
              <a:rPr lang="en-US" sz="2800" dirty="0"/>
              <a:t> University </a:t>
            </a:r>
            <a:r>
              <a:rPr lang="en-ID" sz="2800" dirty="0"/>
              <a:t>under the PDU-KRP2GB-Unand scheme </a:t>
            </a:r>
            <a:r>
              <a:rPr lang="en-US" sz="2800" dirty="0"/>
              <a:t>(No. T/55/UN.16.17/PP.IS-KRP2GB/LPPM/2019). We extend our thanks to the management for the funding support.  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Our thanks also go to Biology Department of </a:t>
            </a:r>
            <a:r>
              <a:rPr lang="en-US" sz="2800" dirty="0" err="1"/>
              <a:t>Andalas</a:t>
            </a:r>
            <a:r>
              <a:rPr lang="en-US" sz="2800" dirty="0"/>
              <a:t> University for field and Laboratory work permit. 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We also would like to thank our students, </a:t>
            </a:r>
            <a:r>
              <a:rPr lang="en-US" sz="2800" dirty="0" err="1"/>
              <a:t>Dyta</a:t>
            </a:r>
            <a:r>
              <a:rPr lang="en-US" sz="2800" dirty="0"/>
              <a:t> and Team  who helped us in sample collection and in laboratory works in Genetic and Biomolecular Laboratory, Faculty of Mathematic and Sciences, </a:t>
            </a:r>
            <a:r>
              <a:rPr lang="en-US" sz="2800" dirty="0" err="1"/>
              <a:t>Andalas</a:t>
            </a:r>
            <a:r>
              <a:rPr lang="en-US" sz="2800" dirty="0"/>
              <a:t> University</a:t>
            </a:r>
            <a:r>
              <a:rPr lang="en-US" sz="2800" b="1" dirty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492250" y="2432050"/>
            <a:ext cx="8229600" cy="1143000"/>
          </a:xfrm>
        </p:spPr>
        <p:txBody>
          <a:bodyPr vert="horz" wrap="square" lIns="91440" tIns="45720" rIns="91440" bIns="45720" anchor="ctr"/>
          <a:lstStyle/>
          <a:p>
            <a:pPr algn="ctr"/>
            <a:r>
              <a:rPr lang="id-ID" altLang="x-none" sz="60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Thank You</a:t>
            </a:r>
            <a:endParaRPr lang="id-ID" altLang="x-none" sz="6000" dirty="0">
              <a:solidFill>
                <a:srgbClr val="FF0000"/>
              </a:solidFill>
              <a:latin typeface="Segoe UI Semibold" panose="020B0702040204020203" pitchFamily="34" charset="0"/>
              <a:ea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ChangeArrowheads="1"/>
          </p:cNvSpPr>
          <p:nvPr/>
        </p:nvSpPr>
        <p:spPr>
          <a:xfrm>
            <a:off x="4331175" y="0"/>
            <a:ext cx="2700338" cy="476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Introduction</a:t>
            </a:r>
          </a:p>
        </p:txBody>
      </p:sp>
      <p:sp>
        <p:nvSpPr>
          <p:cNvPr id="4101" name="Rectangle 7"/>
          <p:cNvSpPr/>
          <p:nvPr/>
        </p:nvSpPr>
        <p:spPr>
          <a:xfrm>
            <a:off x="25400" y="533400"/>
            <a:ext cx="11312525" cy="447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id-ID" altLang="x-none" sz="2300" b="1" dirty="0">
                <a:latin typeface="Calibri" panose="020F0502020204030204" pitchFamily="34" charset="0"/>
              </a:rPr>
              <a:t>Living Planet Index (LPI) reported </a:t>
            </a:r>
            <a:r>
              <a:rPr sz="2300" b="1" dirty="0">
                <a:latin typeface="Calibri" panose="020F0502020204030204" pitchFamily="34" charset="0"/>
              </a:rPr>
              <a:t>that </a:t>
            </a:r>
            <a:r>
              <a:rPr lang="id-ID" altLang="x-none" sz="2300" b="1" dirty="0">
                <a:latin typeface="Calibri" panose="020F0502020204030204" pitchFamily="34" charset="0"/>
              </a:rPr>
              <a:t>biodiversity has decline</a:t>
            </a:r>
            <a:r>
              <a:rPr sz="2300" b="1" dirty="0">
                <a:latin typeface="Calibri" panose="020F0502020204030204" pitchFamily="34" charset="0"/>
              </a:rPr>
              <a:t>d by </a:t>
            </a:r>
            <a:r>
              <a:rPr lang="id-ID" altLang="x-none" sz="2300" b="1" dirty="0">
                <a:latin typeface="Calibri" panose="020F0502020204030204" pitchFamily="34" charset="0"/>
              </a:rPr>
              <a:t>52% in the last 40 years.</a:t>
            </a:r>
          </a:p>
        </p:txBody>
      </p:sp>
      <p:grpSp>
        <p:nvGrpSpPr>
          <p:cNvPr id="4102" name="Group 2"/>
          <p:cNvGrpSpPr/>
          <p:nvPr/>
        </p:nvGrpSpPr>
        <p:grpSpPr>
          <a:xfrm>
            <a:off x="1328103" y="955675"/>
            <a:ext cx="8562975" cy="3163252"/>
            <a:chOff x="-278" y="1435"/>
            <a:chExt cx="13485" cy="4982"/>
          </a:xfrm>
        </p:grpSpPr>
        <p:sp>
          <p:nvSpPr>
            <p:cNvPr id="4107" name="Rectangle 42"/>
            <p:cNvSpPr/>
            <p:nvPr/>
          </p:nvSpPr>
          <p:spPr>
            <a:xfrm>
              <a:off x="-278" y="5813"/>
              <a:ext cx="13242" cy="6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id-ID" altLang="x-none" sz="1900" b="1" dirty="0">
                  <a:latin typeface="Calibri" panose="020F0502020204030204" pitchFamily="34" charset="0"/>
                </a:rPr>
                <a:t>Freshwater ecosystem              </a:t>
              </a:r>
              <a:r>
                <a:rPr lang="en-ID" altLang="id-ID" sz="1900" b="1" dirty="0">
                  <a:latin typeface="Calibri" panose="020F0502020204030204" pitchFamily="34" charset="0"/>
                </a:rPr>
                <a:t>terrestrial</a:t>
              </a:r>
              <a:r>
                <a:rPr lang="id-ID" altLang="x-none" sz="1900" b="1" dirty="0">
                  <a:latin typeface="Calibri" panose="020F0502020204030204" pitchFamily="34" charset="0"/>
                </a:rPr>
                <a:t> ecosystem            </a:t>
              </a:r>
              <a:r>
                <a:rPr lang="en-ID" altLang="id-ID" sz="1900" b="1" dirty="0">
                  <a:latin typeface="Calibri" panose="020F0502020204030204" pitchFamily="34" charset="0"/>
                </a:rPr>
                <a:t>marine</a:t>
              </a:r>
              <a:r>
                <a:rPr lang="id-ID" altLang="x-none" sz="1900" b="1" dirty="0">
                  <a:latin typeface="Calibri" panose="020F0502020204030204" pitchFamily="34" charset="0"/>
                </a:rPr>
                <a:t> ecosystem</a:t>
              </a:r>
            </a:p>
          </p:txBody>
        </p:sp>
        <p:grpSp>
          <p:nvGrpSpPr>
            <p:cNvPr id="4108" name="Group 1"/>
            <p:cNvGrpSpPr/>
            <p:nvPr/>
          </p:nvGrpSpPr>
          <p:grpSpPr>
            <a:xfrm>
              <a:off x="59" y="1435"/>
              <a:ext cx="13148" cy="4407"/>
              <a:chOff x="59" y="1435"/>
              <a:chExt cx="13148" cy="4407"/>
            </a:xfrm>
          </p:grpSpPr>
          <p:grpSp>
            <p:nvGrpSpPr>
              <p:cNvPr id="4109" name="Group 16"/>
              <p:cNvGrpSpPr/>
              <p:nvPr/>
            </p:nvGrpSpPr>
            <p:grpSpPr>
              <a:xfrm>
                <a:off x="3685" y="1435"/>
                <a:ext cx="9522" cy="4407"/>
                <a:chOff x="588122" y="1263082"/>
                <a:chExt cx="6047369" cy="2798554"/>
              </a:xfrm>
            </p:grpSpPr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033696" y="2063711"/>
                  <a:ext cx="2601795" cy="197962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2" name="Picture 4" descr="E:\ICEE conferences\Presentation conferences\PPT\terestrial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249344" y="2045412"/>
                  <a:ext cx="2655141" cy="2016224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588440" y="1263082"/>
                  <a:ext cx="1771913" cy="681133"/>
                </a:xfrm>
                <a:prstGeom prst="line">
                  <a:avLst/>
                </a:prstGeom>
                <a:ln w="571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2360353" y="1263082"/>
                  <a:ext cx="2045004" cy="681133"/>
                </a:xfrm>
                <a:prstGeom prst="line">
                  <a:avLst/>
                </a:prstGeom>
                <a:ln w="571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4" descr="E:\proposal 2019 percepatan guru besar\ppt\ikan-air-tawar-kaya-protein-dan-vitamin-75.jpg"/>
              <p:cNvPicPr>
                <a:picLocks noChangeAspect="1" noChangeArrowheads="1"/>
              </p:cNvPicPr>
              <p:nvPr/>
            </p:nvPicPr>
            <p:blipFill>
              <a:blip r:embed="rId5"/>
              <a:srcRect b="8649"/>
              <a:stretch>
                <a:fillRect/>
              </a:stretch>
            </p:blipFill>
            <p:spPr bwMode="auto">
              <a:xfrm>
                <a:off x="59" y="2723"/>
                <a:ext cx="4460" cy="306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5474594" y="4077461"/>
            <a:ext cx="5275263" cy="28315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ID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Biodiversity has declined as </a:t>
            </a:r>
            <a:r>
              <a:rPr kumimoji="0" lang="id-ID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the 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impact of pressure from a variety of anthropogenic stressors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, 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including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climate changes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ocean acidification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habitat degradation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pollution and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Over exploitation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     (Coll et al. 2008; Dudgeon, 2010; Haigh et al. 2015).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8688" y="4113213"/>
            <a:ext cx="3802062" cy="1755775"/>
            <a:chOff x="928049" y="4113084"/>
            <a:chExt cx="3802694" cy="1756066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>
              <a:off x="2957884" y="4113084"/>
              <a:ext cx="0" cy="91774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6" name="Rectangle 1"/>
            <p:cNvSpPr/>
            <p:nvPr/>
          </p:nvSpPr>
          <p:spPr>
            <a:xfrm>
              <a:off x="928049" y="5192042"/>
              <a:ext cx="3802694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ID" sz="1900" b="1" dirty="0" smtClean="0">
                  <a:solidFill>
                    <a:srgbClr val="FF00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With </a:t>
              </a:r>
              <a:r>
                <a:rPr sz="1900" b="1" dirty="0" smtClean="0">
                  <a:solidFill>
                    <a:srgbClr val="FF00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highest</a:t>
              </a:r>
              <a:r>
                <a:rPr lang="id-ID" altLang="x-none" sz="1900" b="1" dirty="0" smtClean="0">
                  <a:solidFill>
                    <a:srgbClr val="FF00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id-ID" altLang="x-none" sz="1900" b="1" dirty="0">
                  <a:solidFill>
                    <a:srgbClr val="FF00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loss (76%)  compared to other ecosystems.</a:t>
              </a:r>
              <a:endParaRPr lang="id-ID" altLang="x-none" sz="1900" b="1" dirty="0">
                <a:solidFill>
                  <a:srgbClr val="FF0000"/>
                </a:solidFill>
                <a:latin typeface="Segoe UI Semibold" panose="020B0702040204020203" pitchFamily="34" charset="0"/>
                <a:ea typeface="Segoe UI Semibold" panose="020B0702040204020203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/>
          <p:nvPr/>
        </p:nvSpPr>
        <p:spPr>
          <a:xfrm>
            <a:off x="0" y="455613"/>
            <a:ext cx="11026775" cy="5048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id-ID" altLang="x-none" sz="2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biodiversity loss</a:t>
            </a:r>
            <a:r>
              <a:rPr sz="2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is</a:t>
            </a:r>
            <a:r>
              <a:rPr lang="id-ID" altLang="x-none" sz="2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also occurred in West Sumatra</a:t>
            </a:r>
            <a:r>
              <a:rPr sz="2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</a:t>
            </a:r>
            <a:r>
              <a:rPr lang="id-ID" altLang="x-none" sz="2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waters, such as in Maninjau lake. </a:t>
            </a:r>
            <a:endParaRPr lang="id-ID" altLang="x-none" sz="2100" dirty="0">
              <a:latin typeface="Segoe UI Semibold" panose="020B0702040204020203" pitchFamily="34" charset="0"/>
              <a:ea typeface="Segoe UI Semibold" panose="020B0702040204020203" pitchFamily="34" charset="0"/>
            </a:endParaRPr>
          </a:p>
        </p:txBody>
      </p:sp>
      <p:pic>
        <p:nvPicPr>
          <p:cNvPr id="20" name="Picture 3" descr="E:\ICEE conferences\Presentation conferences\PPT\maninjau lake baru.jpg"/>
          <p:cNvPicPr>
            <a:picLocks noChangeAspect="1" noChangeArrowheads="1"/>
          </p:cNvPicPr>
          <p:nvPr/>
        </p:nvPicPr>
        <p:blipFill>
          <a:blip r:embed="rId3"/>
          <a:srcRect l="16681" t="3419" r="22009" b="3381"/>
          <a:stretch>
            <a:fillRect/>
          </a:stretch>
        </p:blipFill>
        <p:spPr>
          <a:xfrm>
            <a:off x="755957" y="960935"/>
            <a:ext cx="4757737" cy="5011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124" name="Group 1"/>
          <p:cNvGrpSpPr/>
          <p:nvPr/>
        </p:nvGrpSpPr>
        <p:grpSpPr>
          <a:xfrm>
            <a:off x="2119313" y="1076325"/>
            <a:ext cx="7778750" cy="3324225"/>
            <a:chOff x="2091" y="807"/>
            <a:chExt cx="11369" cy="5482"/>
          </a:xfrm>
        </p:grpSpPr>
        <p:grpSp>
          <p:nvGrpSpPr>
            <p:cNvPr id="5146" name="Group 39"/>
            <p:cNvGrpSpPr/>
            <p:nvPr/>
          </p:nvGrpSpPr>
          <p:grpSpPr>
            <a:xfrm>
              <a:off x="2091" y="2338"/>
              <a:ext cx="6357" cy="3951"/>
              <a:chOff x="1328023" y="1485247"/>
              <a:chExt cx="4036192" cy="2509419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V="1">
                <a:off x="1328023" y="1485248"/>
                <a:ext cx="2379281" cy="2509418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707304" y="1485247"/>
                <a:ext cx="1656911" cy="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5147" name="Group 12"/>
            <p:cNvGrpSpPr/>
            <p:nvPr/>
          </p:nvGrpSpPr>
          <p:grpSpPr>
            <a:xfrm>
              <a:off x="8447" y="807"/>
              <a:ext cx="5013" cy="3188"/>
              <a:chOff x="82550" y="4502150"/>
              <a:chExt cx="3503721" cy="2547332"/>
            </a:xfrm>
          </p:grpSpPr>
          <p:pic>
            <p:nvPicPr>
              <p:cNvPr id="24" name="Picture 5" descr="E:\ICEE conferences\Presentation conferences\Picture\danau maninjau.jpg"/>
              <p:cNvPicPr>
                <a:picLocks noChangeAspect="1" noChangeArrowheads="1"/>
              </p:cNvPicPr>
              <p:nvPr/>
            </p:nvPicPr>
            <p:blipFill>
              <a:blip r:embed="rId4"/>
              <a:srcRect l="12259" t="11063" r="2438"/>
              <a:stretch>
                <a:fillRect/>
              </a:stretch>
            </p:blipFill>
            <p:spPr bwMode="auto">
              <a:xfrm>
                <a:off x="82550" y="4502150"/>
                <a:ext cx="3503721" cy="218751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5149" name="Rectangle 25"/>
              <p:cNvSpPr/>
              <p:nvPr/>
            </p:nvSpPr>
            <p:spPr>
              <a:xfrm>
                <a:off x="934938" y="6646373"/>
                <a:ext cx="1798945" cy="4031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id-ID" altLang="x-none" sz="1700" b="1" dirty="0">
                    <a:latin typeface="Trebuchet MS" panose="020B0603020202020204" pitchFamily="34" charset="0"/>
                  </a:rPr>
                  <a:t>Maninjau Lake </a:t>
                </a:r>
              </a:p>
            </p:txBody>
          </p:sp>
        </p:grpSp>
      </p:grpSp>
      <p:grpSp>
        <p:nvGrpSpPr>
          <p:cNvPr id="5125" name="Group 2"/>
          <p:cNvGrpSpPr/>
          <p:nvPr/>
        </p:nvGrpSpPr>
        <p:grpSpPr>
          <a:xfrm>
            <a:off x="2119313" y="3136899"/>
            <a:ext cx="8699241" cy="2579448"/>
            <a:chOff x="1657" y="4442"/>
            <a:chExt cx="13697" cy="4061"/>
          </a:xfrm>
        </p:grpSpPr>
        <p:grpSp>
          <p:nvGrpSpPr>
            <p:cNvPr id="5138" name="Group 13"/>
            <p:cNvGrpSpPr/>
            <p:nvPr/>
          </p:nvGrpSpPr>
          <p:grpSpPr>
            <a:xfrm>
              <a:off x="7337" y="4442"/>
              <a:ext cx="8017" cy="4061"/>
              <a:chOff x="4021186" y="1400718"/>
              <a:chExt cx="5521267" cy="2750239"/>
            </a:xfrm>
          </p:grpSpPr>
          <p:pic>
            <p:nvPicPr>
              <p:cNvPr id="35" name="Picture 4" descr="E:\ICEE conferences\Presentation conferences\Picture\KJA danau Maninjau.jpg"/>
              <p:cNvPicPr>
                <a:picLocks noChangeAspect="1" noChangeArrowheads="1"/>
              </p:cNvPicPr>
              <p:nvPr/>
            </p:nvPicPr>
            <p:blipFill>
              <a:blip r:embed="rId5"/>
              <a:srcRect l="7726" t="2" r="8922" b="19031"/>
              <a:stretch>
                <a:fillRect/>
              </a:stretch>
            </p:blipFill>
            <p:spPr bwMode="auto">
              <a:xfrm>
                <a:off x="5057456" y="1400718"/>
                <a:ext cx="3255683" cy="209391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5145" name="Rectangle 10"/>
              <p:cNvSpPr/>
              <p:nvPr/>
            </p:nvSpPr>
            <p:spPr>
              <a:xfrm>
                <a:off x="4021186" y="3494630"/>
                <a:ext cx="5521267" cy="656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700" b="1" dirty="0">
                    <a:latin typeface="Trebuchet MS" panose="020B0603020202020204" pitchFamily="34" charset="0"/>
                  </a:rPr>
                  <a:t>floating net cages </a:t>
                </a:r>
                <a:r>
                  <a:rPr lang="id-ID" altLang="x-none" sz="1700" b="1" dirty="0">
                    <a:latin typeface="Trebuchet MS" panose="020B0603020202020204" pitchFamily="34" charset="0"/>
                  </a:rPr>
                  <a:t>in Maninjau </a:t>
                </a:r>
                <a:r>
                  <a:rPr lang="id-ID" altLang="x-none" sz="1700" b="1" dirty="0" smtClean="0">
                    <a:latin typeface="Trebuchet MS" panose="020B0603020202020204" pitchFamily="34" charset="0"/>
                  </a:rPr>
                  <a:t>Lake </a:t>
                </a:r>
                <a:endParaRPr lang="id-ID" altLang="x-none" sz="1700" b="1" dirty="0">
                  <a:latin typeface="Trebuchet MS" panose="020B0603020202020204" pitchFamily="34" charset="0"/>
                </a:endParaRPr>
              </a:p>
              <a:p>
                <a:pPr algn="ctr" eaLnBrk="1" hangingPunct="1"/>
                <a:endParaRPr lang="en-US" sz="1700" b="1" dirty="0"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5139" name="Group 43"/>
            <p:cNvGrpSpPr/>
            <p:nvPr/>
          </p:nvGrpSpPr>
          <p:grpSpPr>
            <a:xfrm>
              <a:off x="1657" y="5241"/>
              <a:ext cx="7184" cy="1228"/>
              <a:chOff x="1052657" y="3328798"/>
              <a:chExt cx="4562204" cy="781294"/>
            </a:xfrm>
          </p:grpSpPr>
          <p:grpSp>
            <p:nvGrpSpPr>
              <p:cNvPr id="5140" name="Group 40"/>
              <p:cNvGrpSpPr/>
              <p:nvPr/>
            </p:nvGrpSpPr>
            <p:grpSpPr>
              <a:xfrm>
                <a:off x="1052657" y="3693442"/>
                <a:ext cx="4562204" cy="416650"/>
                <a:chOff x="1052657" y="3693442"/>
                <a:chExt cx="4562204" cy="416650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1052657" y="3693442"/>
                  <a:ext cx="2456362" cy="416650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3509020" y="3693442"/>
                  <a:ext cx="2105841" cy="0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41" name="Rectangle 16"/>
              <p:cNvSpPr/>
              <p:nvPr/>
            </p:nvSpPr>
            <p:spPr>
              <a:xfrm>
                <a:off x="3748646" y="3328798"/>
                <a:ext cx="1702710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id-ID" altLang="x-none" b="1" dirty="0">
                    <a:latin typeface="Calibri" panose="020F0502020204030204" pitchFamily="34" charset="0"/>
                  </a:rPr>
                  <a:t>fish </a:t>
                </a:r>
                <a:r>
                  <a:rPr lang="id-ID" altLang="x-none" sz="1700" b="1" dirty="0">
                    <a:latin typeface="Trebuchet MS" panose="020B0603020202020204" pitchFamily="34" charset="0"/>
                  </a:rPr>
                  <a:t>agriculture</a:t>
                </a: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1428750" y="4614863"/>
            <a:ext cx="6754813" cy="2278062"/>
            <a:chOff x="370" y="6833"/>
            <a:chExt cx="11144" cy="3964"/>
          </a:xfrm>
        </p:grpSpPr>
        <p:grpSp>
          <p:nvGrpSpPr>
            <p:cNvPr id="5130" name="Group 42"/>
            <p:cNvGrpSpPr/>
            <p:nvPr/>
          </p:nvGrpSpPr>
          <p:grpSpPr>
            <a:xfrm>
              <a:off x="6913" y="8402"/>
              <a:ext cx="4601" cy="1333"/>
              <a:chOff x="4389550" y="5333201"/>
              <a:chExt cx="2921168" cy="846211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H="1">
                <a:off x="5880978" y="5333201"/>
                <a:ext cx="1429740" cy="834385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4389550" y="6179412"/>
                <a:ext cx="1471376" cy="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131" name="Group 41"/>
            <p:cNvGrpSpPr/>
            <p:nvPr/>
          </p:nvGrpSpPr>
          <p:grpSpPr>
            <a:xfrm>
              <a:off x="370" y="6833"/>
              <a:ext cx="7273" cy="3964"/>
              <a:chOff x="234303" y="4339239"/>
              <a:chExt cx="4618632" cy="2517675"/>
            </a:xfrm>
          </p:grpSpPr>
          <p:grpSp>
            <p:nvGrpSpPr>
              <p:cNvPr id="5132" name="Group 14"/>
              <p:cNvGrpSpPr/>
              <p:nvPr/>
            </p:nvGrpSpPr>
            <p:grpSpPr>
              <a:xfrm>
                <a:off x="234303" y="4341376"/>
                <a:ext cx="4618632" cy="2515538"/>
                <a:chOff x="4190205" y="4553278"/>
                <a:chExt cx="4792537" cy="2785920"/>
              </a:xfrm>
            </p:grpSpPr>
            <p:pic>
              <p:nvPicPr>
                <p:cNvPr id="49" name="Picture 6" descr="E:\ICEE conferences\Presentation conferences\PPT\penurunan spesies 2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t="18182" r="7153" b="8670"/>
                <a:stretch>
                  <a:fillRect/>
                </a:stretch>
              </p:blipFill>
              <p:spPr bwMode="auto">
                <a:xfrm>
                  <a:off x="4190205" y="4553278"/>
                  <a:ext cx="4332288" cy="2198688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5135" name="Rectangle 16"/>
                <p:cNvSpPr/>
                <p:nvPr/>
              </p:nvSpPr>
              <p:spPr>
                <a:xfrm>
                  <a:off x="4190205" y="6887101"/>
                  <a:ext cx="4792537" cy="45209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b="1" dirty="0">
                      <a:latin typeface="Calibri" panose="020F0502020204030204" pitchFamily="34" charset="0"/>
                    </a:rPr>
                    <a:t>decline o</a:t>
                  </a:r>
                  <a:r>
                    <a:rPr lang="id-ID" altLang="x-none" b="1" dirty="0">
                      <a:latin typeface="Calibri" panose="020F0502020204030204" pitchFamily="34" charset="0"/>
                    </a:rPr>
                    <a:t>f fish richness in Maninjau Lake</a:t>
                  </a:r>
                </a:p>
              </p:txBody>
            </p:sp>
          </p:grpSp>
          <p:cxnSp>
            <p:nvCxnSpPr>
              <p:cNvPr id="48" name="Straight Arrow Connector 47"/>
              <p:cNvCxnSpPr/>
              <p:nvPr/>
            </p:nvCxnSpPr>
            <p:spPr>
              <a:xfrm>
                <a:off x="1331290" y="4339239"/>
                <a:ext cx="0" cy="480897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itle 1"/>
          <p:cNvSpPr txBox="1">
            <a:spLocks noChangeArrowheads="1"/>
          </p:cNvSpPr>
          <p:nvPr/>
        </p:nvSpPr>
        <p:spPr>
          <a:xfrm>
            <a:off x="4306471" y="57943"/>
            <a:ext cx="2700338" cy="476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 txBox="1"/>
          <p:nvPr/>
        </p:nvSpPr>
        <p:spPr>
          <a:xfrm>
            <a:off x="195263" y="598488"/>
            <a:ext cx="11996737" cy="711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r>
              <a:rPr lang="id-ID" altLang="x-none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</a:t>
            </a:r>
            <a:r>
              <a:rPr lang="id-ID" altLang="x-none" sz="2000" b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monitoring </a:t>
            </a:r>
            <a:r>
              <a:rPr sz="2000" b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of </a:t>
            </a:r>
            <a:r>
              <a:rPr lang="id-ID" altLang="x-none" sz="2000" b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aquatic biodiversity </a:t>
            </a:r>
            <a:r>
              <a:rPr sz="2000" b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 </a:t>
            </a:r>
            <a:r>
              <a:rPr lang="id-ID" altLang="x-none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needed to detect</a:t>
            </a:r>
            <a:r>
              <a:rPr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id-ID" altLang="x-none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the species diversity for </a:t>
            </a:r>
            <a:r>
              <a:rPr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</a:t>
            </a:r>
            <a:r>
              <a:rPr lang="id-ID" altLang="x-none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management ecosystem. </a:t>
            </a:r>
            <a:endParaRPr lang="id-ID" altLang="x-none" sz="2000" b="1" dirty="0">
              <a:latin typeface="Segoe UI Semibold" panose="020B0702040204020203" pitchFamily="34" charset="0"/>
              <a:ea typeface="Segoe UI Semibold" panose="020B07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5263" y="1212850"/>
            <a:ext cx="5864225" cy="5680075"/>
            <a:chOff x="195263" y="1212850"/>
            <a:chExt cx="5864225" cy="5680075"/>
          </a:xfrm>
        </p:grpSpPr>
        <p:sp>
          <p:nvSpPr>
            <p:cNvPr id="38" name="Rectangle 1"/>
            <p:cNvSpPr>
              <a:spLocks noChangeArrowheads="1"/>
            </p:cNvSpPr>
            <p:nvPr/>
          </p:nvSpPr>
          <p:spPr bwMode="auto">
            <a:xfrm>
              <a:off x="195263" y="1212850"/>
              <a:ext cx="5864225" cy="646113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For a </a:t>
              </a:r>
              <a:r>
                <a: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long time, biodiversity monitoring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is done by</a:t>
              </a:r>
              <a:r>
                <a: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 </a:t>
              </a:r>
              <a:r>
                <a: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 </a:t>
              </a:r>
              <a:r>
                <a: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conventional methods</a:t>
              </a:r>
              <a:r>
                <a: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 through direct capture</a:t>
              </a:r>
              <a:r>
                <a:rPr kumimoji="0" lang="en-ID" alt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.</a:t>
              </a:r>
            </a:p>
          </p:txBody>
        </p:sp>
        <p:grpSp>
          <p:nvGrpSpPr>
            <p:cNvPr id="39" name="Group 12"/>
            <p:cNvGrpSpPr/>
            <p:nvPr/>
          </p:nvGrpSpPr>
          <p:grpSpPr>
            <a:xfrm>
              <a:off x="1304925" y="1858963"/>
              <a:ext cx="3644900" cy="5033962"/>
              <a:chOff x="65" y="2817"/>
              <a:chExt cx="5740" cy="7926"/>
            </a:xfrm>
          </p:grpSpPr>
          <p:grpSp>
            <p:nvGrpSpPr>
              <p:cNvPr id="6155" name="Group 10"/>
              <p:cNvGrpSpPr/>
              <p:nvPr/>
            </p:nvGrpSpPr>
            <p:grpSpPr>
              <a:xfrm>
                <a:off x="184" y="3378"/>
                <a:ext cx="5502" cy="6783"/>
                <a:chOff x="366680" y="1392213"/>
                <a:chExt cx="2705100" cy="4728541"/>
              </a:xfrm>
            </p:grpSpPr>
            <p:pic>
              <p:nvPicPr>
                <p:cNvPr id="43" name="Picture 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66680" y="1392213"/>
                  <a:ext cx="2705100" cy="2027238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53" name="Picture 3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6580" t="4025" r="19148"/>
                <a:stretch>
                  <a:fillRect/>
                </a:stretch>
              </p:blipFill>
              <p:spPr bwMode="auto">
                <a:xfrm>
                  <a:off x="369629" y="3689570"/>
                  <a:ext cx="2629968" cy="2431184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sp>
            <p:nvSpPr>
              <p:cNvPr id="6156" name="Text Box 5"/>
              <p:cNvSpPr txBox="1"/>
              <p:nvPr/>
            </p:nvSpPr>
            <p:spPr>
              <a:xfrm>
                <a:off x="65" y="10163"/>
                <a:ext cx="5740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ID" altLang="id-ID" b="1" dirty="0">
                    <a:latin typeface="Calibri" panose="020F0502020204030204" pitchFamily="34" charset="0"/>
                    <a:cs typeface="Arial" panose="020B0604020202020204" pitchFamily="34" charset="0"/>
                    <a:sym typeface="+mn-ea"/>
                  </a:rPr>
                  <a:t>D</a:t>
                </a:r>
                <a:r>
                  <a:rPr lang="id-ID" altLang="x-none" b="1" dirty="0">
                    <a:latin typeface="Calibri" panose="020F0502020204030204" pitchFamily="34" charset="0"/>
                    <a:cs typeface="Arial" panose="020B0604020202020204" pitchFamily="34" charset="0"/>
                    <a:sym typeface="+mn-ea"/>
                  </a:rPr>
                  <a:t>irect capture </a:t>
                </a:r>
                <a:r>
                  <a:rPr lang="en-ID" altLang="id-ID" b="1" dirty="0">
                    <a:latin typeface="Calibri" panose="020F0502020204030204" pitchFamily="34" charset="0"/>
                    <a:cs typeface="Arial" panose="020B0604020202020204" pitchFamily="34" charset="0"/>
                    <a:sym typeface="+mn-ea"/>
                  </a:rPr>
                  <a:t>using the fishing gear </a:t>
                </a:r>
                <a:endParaRPr lang="en-ID" altLang="id-ID" b="1" dirty="0">
                  <a:latin typeface="Calibri" panose="020F0502020204030204" pitchFamily="34" charset="0"/>
                  <a:ea typeface="Arial" panose="020B0604020202020204" pitchFamily="34" charset="0"/>
                  <a:sym typeface="+mn-ea"/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3078" y="2817"/>
                <a:ext cx="0" cy="63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5053013" y="2401888"/>
            <a:ext cx="5800725" cy="4160837"/>
            <a:chOff x="5263" y="3119"/>
            <a:chExt cx="9136" cy="6551"/>
          </a:xfrm>
        </p:grpSpPr>
        <p:pic>
          <p:nvPicPr>
            <p:cNvPr id="55" name="Picture 11" descr="E:\ICEE conferences\Presentation conferences\PPT\Conventional metod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52" y="3119"/>
              <a:ext cx="7747" cy="4985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6" name="Curved Up Arrow 55"/>
            <p:cNvSpPr/>
            <p:nvPr/>
          </p:nvSpPr>
          <p:spPr>
            <a:xfrm rot="20820000">
              <a:off x="5263" y="8445"/>
              <a:ext cx="3172" cy="1225"/>
            </a:xfrm>
            <a:prstGeom prst="curvedUpArrow">
              <a:avLst>
                <a:gd name="adj1" fmla="val 25000"/>
                <a:gd name="adj2" fmla="val 49603"/>
                <a:gd name="adj3" fmla="val 2489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Title 1"/>
          <p:cNvSpPr txBox="1">
            <a:spLocks noChangeArrowheads="1"/>
          </p:cNvSpPr>
          <p:nvPr/>
        </p:nvSpPr>
        <p:spPr>
          <a:xfrm>
            <a:off x="4224282" y="0"/>
            <a:ext cx="2700338" cy="476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79169" y="643562"/>
            <a:ext cx="12046226" cy="64633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recent technological advances have been resulted in a new method to detects the presence of species, which is known as the </a:t>
            </a:r>
            <a:r>
              <a:rPr lang="en-US" b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environmental DNA (</a:t>
            </a:r>
            <a:r>
              <a:rPr lang="en-US" b="1" dirty="0" err="1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eDNA</a:t>
            </a:r>
            <a:r>
              <a:rPr lang="en-US" b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</a:p>
        </p:txBody>
      </p:sp>
      <p:sp>
        <p:nvSpPr>
          <p:cNvPr id="7171" name="Title 8"/>
          <p:cNvSpPr txBox="1"/>
          <p:nvPr/>
        </p:nvSpPr>
        <p:spPr>
          <a:xfrm>
            <a:off x="533948" y="1604658"/>
            <a:ext cx="11485774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n-US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Environmental </a:t>
            </a:r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DNA </a:t>
            </a:r>
            <a:r>
              <a:rPr lang="en-US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is the </a:t>
            </a:r>
            <a:r>
              <a:rPr lang="id-ID" altLang="x-none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Cellular/extracellular </a:t>
            </a:r>
            <a:r>
              <a:rPr lang="id-ID" altLang="x-none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DNA from organisms</a:t>
            </a:r>
            <a:r>
              <a:rPr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released</a:t>
            </a:r>
            <a:r>
              <a:rPr lang="id-ID" altLang="x-none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into the environment (soil, air, water, and sediment) originate</a:t>
            </a:r>
            <a:r>
              <a:rPr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  <a:r>
              <a:rPr lang="id-ID" altLang="x-none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from feces, urine, mucus, blood, tissue, or sloughed cells.</a:t>
            </a:r>
            <a:endParaRPr lang="id-ID" altLang="x-none" b="1" dirty="0">
              <a:latin typeface="Segoe UI Semibold" panose="020B0702040204020203" pitchFamily="34" charset="0"/>
              <a:ea typeface="Segoe UI Semibold" panose="020B0702040204020203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66721" y="2563360"/>
            <a:ext cx="7454680" cy="4115858"/>
            <a:chOff x="3707" y="3427"/>
            <a:chExt cx="10475" cy="5837"/>
          </a:xfrm>
        </p:grpSpPr>
        <p:grpSp>
          <p:nvGrpSpPr>
            <p:cNvPr id="7177" name="Group 7"/>
            <p:cNvGrpSpPr/>
            <p:nvPr/>
          </p:nvGrpSpPr>
          <p:grpSpPr>
            <a:xfrm>
              <a:off x="6137" y="3427"/>
              <a:ext cx="8045" cy="5422"/>
              <a:chOff x="23398" y="2276872"/>
              <a:chExt cx="5108832" cy="3443417"/>
            </a:xfrm>
          </p:grpSpPr>
          <p:pic>
            <p:nvPicPr>
              <p:cNvPr id="22" name="Picture 2" descr="E:\ICEE conferences\Presentation conferences\PPT\NGS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398" y="2276872"/>
                <a:ext cx="5108832" cy="302433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7180" name="Rectangle 6"/>
              <p:cNvSpPr/>
              <p:nvPr/>
            </p:nvSpPr>
            <p:spPr>
              <a:xfrm>
                <a:off x="252497" y="5381735"/>
                <a:ext cx="4650632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id-ID" altLang="x-none" sz="1600" b="1" dirty="0">
                    <a:latin typeface="Trebuchet MS" panose="020B0603020202020204" pitchFamily="34" charset="0"/>
                  </a:rPr>
                  <a:t>(Darling and Mahon 2011; Dejean et al. 2011).</a:t>
                </a:r>
              </a:p>
            </p:txBody>
          </p:sp>
        </p:grpSp>
        <p:sp>
          <p:nvSpPr>
            <p:cNvPr id="21" name="Curved Up Arrow 20"/>
            <p:cNvSpPr/>
            <p:nvPr/>
          </p:nvSpPr>
          <p:spPr>
            <a:xfrm>
              <a:off x="3707" y="7901"/>
              <a:ext cx="3350" cy="1363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Title 1"/>
          <p:cNvSpPr txBox="1">
            <a:spLocks noChangeArrowheads="1"/>
          </p:cNvSpPr>
          <p:nvPr/>
        </p:nvSpPr>
        <p:spPr>
          <a:xfrm>
            <a:off x="4326632" y="75508"/>
            <a:ext cx="2641727" cy="3843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Introduction</a:t>
            </a:r>
          </a:p>
        </p:txBody>
      </p:sp>
      <p:pic>
        <p:nvPicPr>
          <p:cNvPr id="17" name="Content Placeholder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 l="4852" t="35258" r="74513" b="37753"/>
          <a:stretch>
            <a:fillRect/>
          </a:stretch>
        </p:blipFill>
        <p:spPr>
          <a:xfrm>
            <a:off x="-777977934" y="-2147483648"/>
            <a:ext cx="12529437" cy="14526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1"/>
          <p:cNvGrpSpPr/>
          <p:nvPr/>
        </p:nvGrpSpPr>
        <p:grpSpPr>
          <a:xfrm>
            <a:off x="493848" y="2760317"/>
            <a:ext cx="4104113" cy="3584942"/>
            <a:chOff x="216672" y="2218984"/>
            <a:chExt cx="3141662" cy="3022683"/>
          </a:xfrm>
        </p:grpSpPr>
        <p:pic>
          <p:nvPicPr>
            <p:cNvPr id="3" name="Content Placeholder 3"/>
            <p:cNvPicPr>
              <a:picLocks noGrp="1" noChangeAspect="1" noChangeArrowheads="1"/>
            </p:cNvPicPr>
            <p:nvPr>
              <p:ph sz="half" idx="2"/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2" t="35258" r="74513" b="37753"/>
            <a:stretch>
              <a:fillRect/>
            </a:stretch>
          </p:blipFill>
          <p:spPr>
            <a:xfrm>
              <a:off x="216672" y="2218984"/>
              <a:ext cx="3141662" cy="26400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585208" y="4873367"/>
              <a:ext cx="26495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d-ID" b="1" dirty="0">
                  <a:latin typeface="Arial" panose="020B0604020202020204" pitchFamily="34" charset="0"/>
                </a:rPr>
                <a:t>e</a:t>
              </a:r>
              <a:r>
                <a:rPr lang="en-ID" altLang="id-ID" b="1" dirty="0">
                  <a:latin typeface="Arial" panose="020B0604020202020204" pitchFamily="34" charset="0"/>
                </a:rPr>
                <a:t>DNA sample sources</a:t>
              </a:r>
              <a:r>
                <a:rPr lang="id-ID" b="1" dirty="0">
                  <a:latin typeface="Arial" panose="020B0604020202020204" pitchFamily="34" charset="0"/>
                </a:rPr>
                <a:t> </a:t>
              </a:r>
              <a:endParaRPr lang="en-US" altLang="id-ID" dirty="0"/>
            </a:p>
          </p:txBody>
        </p:sp>
      </p:grpSp>
      <p:sp>
        <p:nvSpPr>
          <p:cNvPr id="4" name="Curved Right Arrow 3"/>
          <p:cNvSpPr/>
          <p:nvPr/>
        </p:nvSpPr>
        <p:spPr>
          <a:xfrm>
            <a:off x="65573" y="1351722"/>
            <a:ext cx="428275" cy="576101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 noChangeArrowheads="1"/>
          </p:cNvSpPr>
          <p:nvPr/>
        </p:nvSpPr>
        <p:spPr>
          <a:xfrm>
            <a:off x="0" y="682625"/>
            <a:ext cx="11928475" cy="57308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miter lim="800000"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For a </a:t>
            </a:r>
            <a:r>
              <a:rPr kumimoji="0" lang="id-ID" sz="18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long time, the DNA was sequencing by </a:t>
            </a:r>
            <a:r>
              <a:rPr kumimoji="0" lang="id-ID" sz="18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sanger sequencing</a:t>
            </a:r>
            <a:r>
              <a:rPr kumimoji="0" lang="id-ID" sz="18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. </a:t>
            </a:r>
            <a:r>
              <a:rPr kumimoji="0" lang="en-US" sz="18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T</a:t>
            </a:r>
            <a:r>
              <a:rPr kumimoji="0" lang="id-ID" sz="18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he eDNA method has </a:t>
            </a:r>
            <a:r>
              <a:rPr kumimoji="0" lang="en-US" sz="18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recently </a:t>
            </a:r>
            <a:r>
              <a:rPr kumimoji="0" lang="id-ID" sz="18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combined </a:t>
            </a:r>
            <a:r>
              <a:rPr kumimoji="0" lang="en-US" sz="18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with</a:t>
            </a:r>
            <a:r>
              <a:rPr kumimoji="0" lang="id-ID" sz="18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one of </a:t>
            </a:r>
            <a:r>
              <a:rPr kumimoji="0" lang="en-US" sz="18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a </a:t>
            </a:r>
            <a:r>
              <a:rPr kumimoji="0" lang="id-ID" sz="18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High throughput sequencing (HTS) techniques </a:t>
            </a:r>
            <a:r>
              <a:rPr kumimoji="0" lang="en-US" sz="18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</a:t>
            </a:r>
            <a:r>
              <a:rPr kumimoji="0" lang="id-ID" sz="18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Next Generation Sequencing (NGS). 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729288" y="1507180"/>
            <a:ext cx="0" cy="518095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Left-Right Arrow 28"/>
          <p:cNvSpPr/>
          <p:nvPr/>
        </p:nvSpPr>
        <p:spPr>
          <a:xfrm>
            <a:off x="5044758" y="3455596"/>
            <a:ext cx="1368425" cy="215926"/>
          </a:xfrm>
          <a:prstGeom prst="left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6238" y="1452563"/>
            <a:ext cx="5006975" cy="5370512"/>
            <a:chOff x="376238" y="1452563"/>
            <a:chExt cx="5006975" cy="5370512"/>
          </a:xfrm>
        </p:grpSpPr>
        <p:pic>
          <p:nvPicPr>
            <p:cNvPr id="8203" name="Picture 7" descr="E:\ICEE conferences\Presentation conferences\PPT\sanger sequencing.jpg"/>
            <p:cNvPicPr>
              <a:picLocks noChangeAspect="1"/>
            </p:cNvPicPr>
            <p:nvPr/>
          </p:nvPicPr>
          <p:blipFill>
            <a:blip r:embed="rId3"/>
            <a:srcRect l="2824" t="6039" r="3101" b="3571"/>
            <a:stretch>
              <a:fillRect/>
            </a:stretch>
          </p:blipFill>
          <p:spPr>
            <a:xfrm>
              <a:off x="376238" y="1452563"/>
              <a:ext cx="4668520" cy="37901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376238" y="5422900"/>
              <a:ext cx="5006975" cy="1400175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en-ID" altLang="id-ID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Gothic" panose="020B0609070205080204" pitchFamily="49" charset="-128"/>
                  <a:cs typeface="+mn-cs"/>
                </a:rPr>
                <a:t>It requires a large </a:t>
              </a:r>
              <a:r>
                <a:rPr kumimoji="0" lang="id-ID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Gothic" panose="020B0609070205080204" pitchFamily="49" charset="-128"/>
                  <a:cs typeface="+mn-cs"/>
                </a:rPr>
                <a:t> </a:t>
              </a:r>
              <a:r>
                <a:rPr kumimoji="0" lang="en-ID" altLang="id-ID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Gothic" panose="020B0609070205080204" pitchFamily="49" charset="-128"/>
                  <a:cs typeface="+mn-cs"/>
                </a:rPr>
                <a:t>number </a:t>
              </a:r>
              <a:r>
                <a:rPr kumimoji="0" lang="id-ID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Gothic" panose="020B0609070205080204" pitchFamily="49" charset="-128"/>
                  <a:cs typeface="+mn-cs"/>
                </a:rPr>
                <a:t>of DNA template</a:t>
              </a:r>
              <a:r>
                <a:rPr kumimoji="0" lang="en-ID" altLang="id-ID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Gothic" panose="020B0609070205080204" pitchFamily="49" charset="-128"/>
                  <a:cs typeface="+mn-cs"/>
                </a:rPr>
                <a:t>s</a:t>
              </a:r>
              <a:r>
                <a:rPr kumimoji="0" lang="id-ID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Gothic" panose="020B0609070205080204" pitchFamily="49" charset="-128"/>
                  <a:cs typeface="+mn-cs"/>
                </a:rPr>
                <a:t>.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Gothic" panose="020B0609070205080204" pitchFamily="49" charset="-128"/>
                  <a:cs typeface="+mn-cs"/>
                </a:rPr>
                <a:t>O</a:t>
              </a:r>
              <a:r>
                <a:rPr kumimoji="0" lang="id-ID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Gothic" panose="020B0609070205080204" pitchFamily="49" charset="-128"/>
                  <a:cs typeface="+mn-cs"/>
                </a:rPr>
                <a:t>nly </a:t>
              </a:r>
              <a:r>
                <a:rPr kumimoji="0" lang="en-ID" altLang="id-ID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Gothic" panose="020B0609070205080204" pitchFamily="49" charset="-128"/>
                  <a:cs typeface="+mn-cs"/>
                </a:rPr>
                <a:t>able to read</a:t>
              </a:r>
              <a:r>
                <a:rPr kumimoji="0" lang="id-ID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Gothic" panose="020B0609070205080204" pitchFamily="49" charset="-128"/>
                  <a:cs typeface="+mn-cs"/>
                </a:rPr>
                <a:t> up to 1 kb from a single species at a time.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en-ID" altLang="id-ID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Gothic" panose="020B0609070205080204" pitchFamily="49" charset="-128"/>
                  <a:cs typeface="+mn-cs"/>
                </a:rPr>
                <a:t>It requires</a:t>
              </a:r>
              <a:r>
                <a:rPr kumimoji="0" lang="id-ID" altLang="zh-CN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Gothic" panose="020B0609070205080204" pitchFamily="49" charset="-128"/>
                  <a:cs typeface="+mn-cs"/>
                </a:rPr>
                <a:t> more expensive </a:t>
              </a:r>
              <a:r>
                <a:rPr kumimoji="0" lang="en-US" altLang="zh-CN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Gothic" panose="020B0609070205080204" pitchFamily="49" charset="-128"/>
                  <a:cs typeface="+mn-cs"/>
                </a:rPr>
                <a:t>cost, </a:t>
              </a:r>
              <a:r>
                <a:rPr kumimoji="0" lang="id-ID" altLang="zh-CN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Gothic" panose="020B0609070205080204" pitchFamily="49" charset="-128"/>
                  <a:cs typeface="+mn-cs"/>
                </a:rPr>
                <a:t>many </a:t>
              </a:r>
              <a:r>
                <a:rPr kumimoji="0" lang="en-US" altLang="zh-CN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Gothic" panose="020B0609070205080204" pitchFamily="49" charset="-128"/>
                  <a:cs typeface="+mn-cs"/>
                </a:rPr>
                <a:t>time, and labor expended</a:t>
              </a:r>
              <a:r>
                <a:rPr kumimoji="0" lang="id-ID" altLang="zh-CN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Gothic" panose="020B0609070205080204" pitchFamily="49" charset="-128"/>
                  <a:cs typeface="+mn-cs"/>
                </a:rPr>
                <a:t>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21425" y="1452563"/>
            <a:ext cx="5294313" cy="5235575"/>
            <a:chOff x="6321425" y="1452563"/>
            <a:chExt cx="5294313" cy="5235575"/>
          </a:xfrm>
        </p:grpSpPr>
        <p:pic>
          <p:nvPicPr>
            <p:cNvPr id="8204" name="Picture 8" descr="E:\ICEE conferences\Presentation conferences\PPT\NGS SEQUENCING.jpg"/>
            <p:cNvPicPr>
              <a:picLocks noChangeAspect="1"/>
            </p:cNvPicPr>
            <p:nvPr/>
          </p:nvPicPr>
          <p:blipFill>
            <a:blip r:embed="rId4"/>
            <a:srcRect l="4572" t="5251"/>
            <a:stretch>
              <a:fillRect/>
            </a:stretch>
          </p:blipFill>
          <p:spPr>
            <a:xfrm>
              <a:off x="6633528" y="1452563"/>
              <a:ext cx="4982210" cy="36643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6321425" y="5548313"/>
              <a:ext cx="5294313" cy="1139825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defRPr/>
              </a:pPr>
              <a:r>
                <a:rPr kumimoji="0" lang="en-ID" altLang="id-ID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Gothic" panose="020B0609070205080204" pitchFamily="49" charset="-128"/>
                  <a:cs typeface="+mn-cs"/>
                </a:rPr>
                <a:t>Requires a small number </a:t>
              </a:r>
              <a:r>
                <a:rPr kumimoji="0" lang="id-ID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+mn-cs"/>
                </a:rPr>
                <a:t>of DNA template</a:t>
              </a:r>
              <a:r>
                <a:rPr kumimoji="0" lang="en-ID" altLang="id-ID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+mn-cs"/>
                </a:rPr>
                <a:t>s</a:t>
              </a:r>
              <a:r>
                <a:rPr kumimoji="0" lang="id-ID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+mn-cs"/>
                </a:rPr>
                <a:t>.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defRPr/>
              </a:pPr>
              <a:r>
                <a:rPr kumimoji="0" lang="en-US" altLang="zh-CN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+mn-cs"/>
                </a:rPr>
                <a:t>Able</a:t>
              </a: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+mn-cs"/>
                </a:rPr>
                <a:t> to</a:t>
              </a:r>
              <a:r>
                <a:rPr kumimoji="0" lang="zh-CN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+mn-cs"/>
                </a:rPr>
                <a:t> </a:t>
              </a:r>
              <a:r>
                <a:rPr kumimoji="0" lang="en-US" altLang="zh-CN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+mn-cs"/>
                </a:rPr>
                <a:t>read</a:t>
              </a: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+mn-cs"/>
                </a:rPr>
                <a:t> hundred</a:t>
              </a:r>
              <a:r>
                <a:rPr kumimoji="0" lang="id-ID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+mn-cs"/>
                </a:rPr>
                <a:t> thousand</a:t>
              </a: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+mn-cs"/>
                </a:rPr>
                <a:t> to millions of </a:t>
              </a:r>
              <a:r>
                <a:rPr kumimoji="0" lang="en-US" altLang="zh-CN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+mn-cs"/>
                </a:rPr>
                <a:t>sequences from multi-species at one time </a:t>
              </a:r>
              <a:r>
                <a:rPr kumimoji="0" lang="id-ID" altLang="zh-CN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+mn-cs"/>
                </a:rPr>
                <a:t>.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defRPr/>
              </a:pPr>
              <a:r>
                <a:rPr kumimoji="0" lang="en-ID" altLang="id-ID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Gothic" panose="020B0609070205080204" pitchFamily="49" charset="-128"/>
                  <a:cs typeface="+mn-cs"/>
                </a:rPr>
                <a:t>It requires</a:t>
              </a:r>
              <a:r>
                <a:rPr kumimoji="0" lang="id-ID" altLang="zh-CN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+mn-cs"/>
                </a:rPr>
                <a:t> </a:t>
              </a:r>
              <a:r>
                <a:rPr kumimoji="0" lang="en-ID" altLang="id-ID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SimSun" panose="02010600030101010101" pitchFamily="2" charset="-122"/>
                  <a:cs typeface="+mn-cs"/>
                </a:rPr>
                <a:t>less </a:t>
              </a:r>
              <a:r>
                <a:rPr kumimoji="0" lang="en-US" altLang="zh-CN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+mn-cs"/>
                </a:rPr>
                <a:t>cost,</a:t>
              </a:r>
              <a:r>
                <a:rPr kumimoji="0" lang="id-ID" altLang="zh-CN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+mn-cs"/>
                </a:rPr>
                <a:t> </a:t>
              </a:r>
              <a:r>
                <a:rPr kumimoji="0" lang="en-US" altLang="zh-CN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+mn-cs"/>
                </a:rPr>
                <a:t>time, and labor expended</a:t>
              </a:r>
              <a:r>
                <a:rPr kumimoji="0" lang="id-ID" altLang="zh-CN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12" name="Title 1"/>
          <p:cNvSpPr txBox="1">
            <a:spLocks noChangeArrowheads="1"/>
          </p:cNvSpPr>
          <p:nvPr/>
        </p:nvSpPr>
        <p:spPr>
          <a:xfrm>
            <a:off x="-1" y="36761"/>
            <a:ext cx="2710195" cy="52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 noChangeArrowheads="1"/>
          </p:cNvSpPr>
          <p:nvPr/>
        </p:nvSpPr>
        <p:spPr>
          <a:xfrm>
            <a:off x="266700" y="2062163"/>
            <a:ext cx="9818688" cy="954088"/>
          </a:xfrm>
          <a:prstGeom prst="rect">
            <a:avLst/>
          </a:prstGeom>
          <a:ln>
            <a:noFill/>
            <a:miter lim="800000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  <a:sym typeface="Wingdings" panose="05000000000000000000" pitchFamily="2" charset="2"/>
              </a:rPr>
              <a:t></a:t>
            </a:r>
            <a:r>
              <a:rPr kumimoji="0" 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To </a:t>
            </a:r>
            <a:r>
              <a:rPr kumimoji="0" lang="id-ID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know the NGS technique's ability and effectiveness to detect the multiple species in one time from the water samples of Maninjau Lake.  </a:t>
            </a:r>
          </a:p>
        </p:txBody>
      </p:sp>
      <p:sp>
        <p:nvSpPr>
          <p:cNvPr id="9219" name="Content Placeholder 2"/>
          <p:cNvSpPr txBox="1"/>
          <p:nvPr/>
        </p:nvSpPr>
        <p:spPr>
          <a:xfrm>
            <a:off x="266700" y="4275138"/>
            <a:ext cx="9818688" cy="10064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1" hangingPunct="1">
              <a:spcBef>
                <a:spcPct val="20000"/>
              </a:spcBef>
            </a:pPr>
            <a:endParaRPr lang="id-ID" altLang="x-none" sz="2200" dirty="0">
              <a:latin typeface="Segoe UI Semibold" panose="020B0702040204020203" pitchFamily="34" charset="0"/>
              <a:ea typeface="Segoe UI Semibold" panose="020B07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949" y="1147763"/>
            <a:ext cx="290570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Goal </a:t>
            </a:r>
            <a:r>
              <a:rPr kumimoji="0" lang="en-ID" sz="24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research</a:t>
            </a:r>
            <a:r>
              <a:rPr kumimoji="0" lang="id-ID" sz="24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id-ID" sz="2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Box 1"/>
          <p:cNvSpPr txBox="1"/>
          <p:nvPr/>
        </p:nvSpPr>
        <p:spPr>
          <a:xfrm>
            <a:off x="107950" y="3305175"/>
            <a:ext cx="396177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ID" altLang="en-US" sz="2400" b="1" kern="1200" cap="none" spc="0" normalizeH="0" baseline="0" noProof="1" smtClean="0">
                <a:latin typeface="+mn-lt"/>
                <a:ea typeface="+mn-ea"/>
                <a:cs typeface="+mn-cs"/>
              </a:rPr>
              <a:t>The Advantages</a:t>
            </a:r>
            <a:r>
              <a:rPr kumimoji="0" lang="en-US" sz="2400" b="1" kern="1200" cap="none" spc="0" normalizeH="0" baseline="0" noProof="1" smtClean="0"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kern="1200" cap="none" spc="0" normalizeH="0" baseline="0" noProof="1">
                <a:latin typeface="+mn-lt"/>
                <a:ea typeface="+mn-ea"/>
                <a:cs typeface="+mn-cs"/>
              </a:rPr>
              <a:t>of Research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" y="4275138"/>
            <a:ext cx="10281634" cy="86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en-US" sz="2200" dirty="0" smtClean="0">
                <a:solidFill>
                  <a:srgbClr val="000000"/>
                </a:solidFill>
                <a:latin typeface="Segoe UI Semibold" panose="020B0702040204020203" pitchFamily="34" charset="0"/>
                <a:ea typeface="SimSun" panose="02010600030101010101" pitchFamily="2" charset="-122"/>
                <a:cs typeface="Segoe UI Semibold" panose="020B0702040204020203" pitchFamily="34" charset="0"/>
                <a:sym typeface="Wingdings" panose="05000000000000000000" pitchFamily="2" charset="2"/>
              </a:rPr>
              <a:t> </a:t>
            </a:r>
            <a:r>
              <a:rPr lang="en-US" sz="2200" dirty="0" smtClean="0">
                <a:solidFill>
                  <a:srgbClr val="000000"/>
                </a:solidFill>
                <a:latin typeface="Segoe UI Semibold" panose="020B0702040204020203" pitchFamily="34" charset="0"/>
                <a:ea typeface="SimSun" panose="02010600030101010101" pitchFamily="2" charset="-122"/>
                <a:cs typeface="Segoe UI Semibold" panose="020B0702040204020203" pitchFamily="34" charset="0"/>
              </a:rPr>
              <a:t>the </a:t>
            </a:r>
            <a:r>
              <a:rPr lang="en-US" sz="2200" dirty="0">
                <a:solidFill>
                  <a:srgbClr val="000000"/>
                </a:solidFill>
                <a:latin typeface="Segoe UI Semibold" panose="020B0702040204020203" pitchFamily="34" charset="0"/>
                <a:ea typeface="SimSun" panose="02010600030101010101" pitchFamily="2" charset="-122"/>
                <a:cs typeface="Segoe UI Semibold" panose="020B0702040204020203" pitchFamily="34" charset="0"/>
              </a:rPr>
              <a:t>result can be used as references for determining the conservation strategies, especially for the fishes in </a:t>
            </a:r>
            <a:r>
              <a:rPr lang="en-US" sz="2200" dirty="0" err="1">
                <a:solidFill>
                  <a:srgbClr val="000000"/>
                </a:solidFill>
                <a:latin typeface="Segoe UI Semibold" panose="020B0702040204020203" pitchFamily="34" charset="0"/>
                <a:ea typeface="SimSun" panose="02010600030101010101" pitchFamily="2" charset="-122"/>
                <a:cs typeface="Segoe UI Semibold" panose="020B0702040204020203" pitchFamily="34" charset="0"/>
              </a:rPr>
              <a:t>Maninjau</a:t>
            </a:r>
            <a:r>
              <a:rPr lang="en-US" sz="2200" dirty="0">
                <a:solidFill>
                  <a:srgbClr val="000000"/>
                </a:solidFill>
                <a:latin typeface="Segoe UI Semibold" panose="020B0702040204020203" pitchFamily="34" charset="0"/>
                <a:ea typeface="SimSun" panose="02010600030101010101" pitchFamily="2" charset="-122"/>
                <a:cs typeface="Segoe UI Semibold" panose="020B0702040204020203" pitchFamily="34" charset="0"/>
              </a:rPr>
              <a:t> Lake, West Sumatra.</a:t>
            </a:r>
            <a:endParaRPr lang="en-US" sz="2200" dirty="0">
              <a:latin typeface="Segoe UI Semibold" panose="020B0702040204020203" pitchFamily="34" charset="0"/>
              <a:ea typeface="SimSun" panose="02010600030101010101" pitchFamily="2" charset="-122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ChangeArrowheads="1"/>
          </p:cNvSpPr>
          <p:nvPr/>
        </p:nvSpPr>
        <p:spPr>
          <a:xfrm>
            <a:off x="4355419" y="218364"/>
            <a:ext cx="3764997" cy="436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Material and Methods</a:t>
            </a:r>
          </a:p>
        </p:txBody>
      </p:sp>
      <p:sp>
        <p:nvSpPr>
          <p:cNvPr id="11" name="Right Arrow 10"/>
          <p:cNvSpPr/>
          <p:nvPr/>
        </p:nvSpPr>
        <p:spPr>
          <a:xfrm rot="19912903">
            <a:off x="2446501" y="2366716"/>
            <a:ext cx="829214" cy="368490"/>
          </a:xfrm>
          <a:prstGeom prst="rightArrow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248" name="Group 14"/>
          <p:cNvGrpSpPr/>
          <p:nvPr/>
        </p:nvGrpSpPr>
        <p:grpSpPr>
          <a:xfrm>
            <a:off x="3417888" y="1074738"/>
            <a:ext cx="2179637" cy="2598737"/>
            <a:chOff x="4325620" y="1356328"/>
            <a:chExt cx="2180061" cy="2599399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 rotWithShape="1">
            <a:blip r:embed="rId3"/>
            <a:srcRect t="3978" b="11203"/>
            <a:stretch>
              <a:fillRect/>
            </a:stretch>
          </p:blipFill>
          <p:spPr bwMode="auto">
            <a:xfrm>
              <a:off x="4459503" y="1356328"/>
              <a:ext cx="1912296" cy="205807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ontent Placeholder 2"/>
            <p:cNvSpPr txBox="1">
              <a:spLocks noChangeArrowheads="1"/>
            </p:cNvSpPr>
            <p:nvPr/>
          </p:nvSpPr>
          <p:spPr>
            <a:xfrm>
              <a:off x="4325620" y="3639183"/>
              <a:ext cx="2180061" cy="31654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innerShdw blurRad="114300">
                <a:prstClr val="black"/>
              </a:innerShdw>
            </a:effectLst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Filter water samples</a:t>
              </a:r>
              <a:endParaRPr kumimoji="0" lang="en-ID" altLang="id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</p:grpSp>
      <p:sp>
        <p:nvSpPr>
          <p:cNvPr id="14" name="Right Arrow 13"/>
          <p:cNvSpPr/>
          <p:nvPr/>
        </p:nvSpPr>
        <p:spPr>
          <a:xfrm>
            <a:off x="5597670" y="2120440"/>
            <a:ext cx="765363" cy="357902"/>
          </a:xfrm>
          <a:prstGeom prst="rightArrow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 rot="1743885">
            <a:off x="8828237" y="2384945"/>
            <a:ext cx="829215" cy="368490"/>
          </a:xfrm>
          <a:prstGeom prst="rightArrow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255" name="Group 37"/>
          <p:cNvGrpSpPr/>
          <p:nvPr/>
        </p:nvGrpSpPr>
        <p:grpSpPr>
          <a:xfrm>
            <a:off x="6494463" y="1141413"/>
            <a:ext cx="2322512" cy="2559050"/>
            <a:chOff x="6493903" y="1140948"/>
            <a:chExt cx="2322551" cy="2559399"/>
          </a:xfrm>
        </p:grpSpPr>
        <p:grpSp>
          <p:nvGrpSpPr>
            <p:cNvPr id="10293" name="Group 22"/>
            <p:cNvGrpSpPr/>
            <p:nvPr/>
          </p:nvGrpSpPr>
          <p:grpSpPr>
            <a:xfrm>
              <a:off x="6493903" y="1140948"/>
              <a:ext cx="2322551" cy="1991624"/>
              <a:chOff x="7080084" y="1341473"/>
              <a:chExt cx="2486996" cy="197904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7080084" y="1341473"/>
                <a:ext cx="2486996" cy="1979040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45720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lvl="3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lvl="4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</a:lstStyle>
              <a:p>
                <a:pPr lvl="0" algn="ctr" defTabSz="1219200" eaLnBrk="1" latinLnBrk="1" hangingPunct="1">
                  <a:buNone/>
                </a:pPr>
                <a:endParaRPr lang="ko-KR" altLang="en-US" sz="2700" dirty="0">
                  <a:solidFill>
                    <a:srgbClr val="FFFFFF"/>
                  </a:solidFill>
                  <a:latin typeface="Calibri" panose="020F0502020204030204" pitchFamily="34" charset="0"/>
                  <a:ea typeface="Malgun Gothic" panose="020B0503020000020004" pitchFamily="34" charset="-127"/>
                </a:endParaRPr>
              </a:p>
            </p:txBody>
          </p:sp>
          <p:pic>
            <p:nvPicPr>
              <p:cNvPr id="10300" name="Picture 17" descr="tube membran"/>
              <p:cNvPicPr>
                <a:picLocks noChangeAspect="1"/>
              </p:cNvPicPr>
              <p:nvPr/>
            </p:nvPicPr>
            <p:blipFill>
              <a:blip r:embed="rId4"/>
              <a:srcRect r="49" b="31"/>
              <a:stretch>
                <a:fillRect/>
              </a:stretch>
            </p:blipFill>
            <p:spPr>
              <a:xfrm>
                <a:off x="7857253" y="1484729"/>
                <a:ext cx="932658" cy="169252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5" name="Content Placeholder 2"/>
            <p:cNvSpPr txBox="1">
              <a:spLocks noChangeArrowheads="1"/>
            </p:cNvSpPr>
            <p:nvPr/>
          </p:nvSpPr>
          <p:spPr>
            <a:xfrm>
              <a:off x="6610881" y="3357349"/>
              <a:ext cx="2180061" cy="3429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innerShdw blurRad="114300">
                <a:prstClr val="black"/>
              </a:innerShdw>
            </a:effectLst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DNA Extraction</a:t>
              </a:r>
              <a:endParaRPr kumimoji="0" lang="en-ID" altLang="id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0256" name="Group 36"/>
          <p:cNvGrpSpPr/>
          <p:nvPr/>
        </p:nvGrpSpPr>
        <p:grpSpPr>
          <a:xfrm>
            <a:off x="9321800" y="1204913"/>
            <a:ext cx="2741613" cy="3983037"/>
            <a:chOff x="9322235" y="1204192"/>
            <a:chExt cx="2740393" cy="3984355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5"/>
            <a:srcRect l="56218" t="26076" r="22460" b="9274"/>
            <a:stretch>
              <a:fillRect/>
            </a:stretch>
          </p:blipFill>
          <p:spPr bwMode="auto">
            <a:xfrm>
              <a:off x="10211242" y="1204192"/>
              <a:ext cx="1851386" cy="339422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7" name="Content Placeholder 2"/>
            <p:cNvSpPr txBox="1">
              <a:spLocks noChangeArrowheads="1"/>
            </p:cNvSpPr>
            <p:nvPr/>
          </p:nvSpPr>
          <p:spPr>
            <a:xfrm>
              <a:off x="9322235" y="4639740"/>
              <a:ext cx="2733610" cy="5488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innerShdw blurRad="114300">
                <a:prstClr val="black"/>
              </a:innerShdw>
            </a:effectLst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id-ID" alt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DNA Amplification and Sequencing (Illumina)</a:t>
              </a:r>
              <a:endParaRPr kumimoji="0" lang="en-ID" altLang="id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</p:grpSp>
      <p:sp>
        <p:nvSpPr>
          <p:cNvPr id="31" name="Right Arrow 30"/>
          <p:cNvSpPr/>
          <p:nvPr/>
        </p:nvSpPr>
        <p:spPr>
          <a:xfrm rot="8974911">
            <a:off x="9345810" y="5475125"/>
            <a:ext cx="829215" cy="368490"/>
          </a:xfrm>
          <a:prstGeom prst="rightArrow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260" name="Group 35"/>
          <p:cNvGrpSpPr/>
          <p:nvPr/>
        </p:nvGrpSpPr>
        <p:grpSpPr>
          <a:xfrm>
            <a:off x="6880225" y="4598988"/>
            <a:ext cx="2428875" cy="2184400"/>
            <a:chOff x="6880283" y="4598415"/>
            <a:chExt cx="2429312" cy="2185356"/>
          </a:xfrm>
        </p:grpSpPr>
        <p:grpSp>
          <p:nvGrpSpPr>
            <p:cNvPr id="10283" name="Group 29"/>
            <p:cNvGrpSpPr/>
            <p:nvPr/>
          </p:nvGrpSpPr>
          <p:grpSpPr>
            <a:xfrm>
              <a:off x="6880283" y="4598415"/>
              <a:ext cx="2323639" cy="1673955"/>
              <a:chOff x="6777931" y="4571599"/>
              <a:chExt cx="2160232" cy="1476201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6777931" y="4571599"/>
                <a:ext cx="2160232" cy="1476201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45720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lvl="3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lvl="4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</a:lstStyle>
              <a:p>
                <a:pPr lvl="0" algn="ctr" defTabSz="1219200" eaLnBrk="1" latinLnBrk="1" hangingPunct="1">
                  <a:buNone/>
                </a:pPr>
                <a:endParaRPr lang="ko-KR" altLang="en-US" sz="2700" dirty="0">
                  <a:solidFill>
                    <a:srgbClr val="8497B0"/>
                  </a:solidFill>
                  <a:latin typeface="Calibri" panose="020F0502020204030204" pitchFamily="34" charset="0"/>
                  <a:ea typeface="Malgun Gothic" panose="020B0503020000020004" pitchFamily="34" charset="-127"/>
                </a:endParaRPr>
              </a:p>
            </p:txBody>
          </p:sp>
          <p:pic>
            <p:nvPicPr>
              <p:cNvPr id="29" name="Picture 19" descr="C:\Program Files (x86)\Microsoft Office\MEDIA\CAGCAT10\j0285750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7129200" y="4799268"/>
                <a:ext cx="1661742" cy="1020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2" name="Content Placeholder 2"/>
            <p:cNvSpPr txBox="1">
              <a:spLocks noChangeArrowheads="1"/>
            </p:cNvSpPr>
            <p:nvPr/>
          </p:nvSpPr>
          <p:spPr>
            <a:xfrm>
              <a:off x="6994092" y="6469039"/>
              <a:ext cx="2315503" cy="314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innerShdw blurRad="114300">
                <a:prstClr val="black"/>
              </a:innerShdw>
            </a:effectLst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Bioinformatic Analysis</a:t>
              </a:r>
              <a:endParaRPr kumimoji="0" lang="en-ID" altLang="id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</p:grpSp>
      <p:sp>
        <p:nvSpPr>
          <p:cNvPr id="33" name="Right Arrow 32"/>
          <p:cNvSpPr/>
          <p:nvPr/>
        </p:nvSpPr>
        <p:spPr>
          <a:xfrm rot="10800000">
            <a:off x="6005214" y="5290567"/>
            <a:ext cx="765363" cy="357902"/>
          </a:xfrm>
          <a:prstGeom prst="rightArrow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264" name="Group 33"/>
          <p:cNvGrpSpPr/>
          <p:nvPr/>
        </p:nvGrpSpPr>
        <p:grpSpPr>
          <a:xfrm>
            <a:off x="3307352" y="4639325"/>
            <a:ext cx="2667000" cy="2162175"/>
            <a:chOff x="3291666" y="4634783"/>
            <a:chExt cx="2666734" cy="216312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t="6142"/>
            <a:stretch>
              <a:fillRect/>
            </a:stretch>
          </p:blipFill>
          <p:spPr bwMode="auto">
            <a:xfrm>
              <a:off x="3291666" y="4634783"/>
              <a:ext cx="2666734" cy="16694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5" name="Content Placeholder 2"/>
            <p:cNvSpPr txBox="1">
              <a:spLocks noChangeArrowheads="1"/>
            </p:cNvSpPr>
            <p:nvPr/>
          </p:nvSpPr>
          <p:spPr>
            <a:xfrm>
              <a:off x="3551492" y="6469682"/>
              <a:ext cx="1932822" cy="32822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innerShdw blurRad="114300">
                <a:prstClr val="black"/>
              </a:innerShdw>
            </a:effectLst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id-ID" altLang="id-ID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Interpret</a:t>
              </a:r>
              <a:r>
                <a:rPr kumimoji="0" lang="en-ID" altLang="id-ID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ation</a:t>
              </a:r>
              <a:endParaRPr kumimoji="0" lang="en-ID" altLang="id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0265" name="Group 40"/>
          <p:cNvGrpSpPr/>
          <p:nvPr/>
        </p:nvGrpSpPr>
        <p:grpSpPr>
          <a:xfrm>
            <a:off x="-88900" y="1254125"/>
            <a:ext cx="3240088" cy="4635500"/>
            <a:chOff x="-88731" y="1231678"/>
            <a:chExt cx="3239552" cy="4635891"/>
          </a:xfrm>
        </p:grpSpPr>
        <p:grpSp>
          <p:nvGrpSpPr>
            <p:cNvPr id="10267" name="Group 39"/>
            <p:cNvGrpSpPr/>
            <p:nvPr/>
          </p:nvGrpSpPr>
          <p:grpSpPr>
            <a:xfrm>
              <a:off x="-88731" y="1231678"/>
              <a:ext cx="2598585" cy="4635891"/>
              <a:chOff x="-88731" y="1231678"/>
              <a:chExt cx="2598585" cy="4635891"/>
            </a:xfrm>
          </p:grpSpPr>
          <p:grpSp>
            <p:nvGrpSpPr>
              <p:cNvPr id="10269" name="Group 38"/>
              <p:cNvGrpSpPr/>
              <p:nvPr/>
            </p:nvGrpSpPr>
            <p:grpSpPr>
              <a:xfrm>
                <a:off x="-88731" y="2988405"/>
                <a:ext cx="2598585" cy="2879164"/>
                <a:chOff x="-88731" y="2988405"/>
                <a:chExt cx="2598585" cy="2879164"/>
              </a:xfrm>
            </p:grpSpPr>
            <p:grpSp>
              <p:nvGrpSpPr>
                <p:cNvPr id="10271" name="Group 5"/>
                <p:cNvGrpSpPr/>
                <p:nvPr/>
              </p:nvGrpSpPr>
              <p:grpSpPr>
                <a:xfrm>
                  <a:off x="-2077" y="2988405"/>
                  <a:ext cx="2511931" cy="2161600"/>
                  <a:chOff x="107950" y="2327275"/>
                  <a:chExt cx="2511931" cy="2161600"/>
                </a:xfrm>
              </p:grpSpPr>
              <p:sp>
                <p:nvSpPr>
                  <p:cNvPr id="7" name="Curved Right Arrow 6"/>
                  <p:cNvSpPr/>
                  <p:nvPr/>
                </p:nvSpPr>
                <p:spPr>
                  <a:xfrm rot="18712827">
                    <a:off x="1742820" y="3611813"/>
                    <a:ext cx="686936" cy="1067187"/>
                  </a:xfrm>
                  <a:prstGeom prst="curvedRightArrow">
                    <a:avLst>
                      <a:gd name="adj1" fmla="val 12403"/>
                      <a:gd name="adj2" fmla="val 64258"/>
                      <a:gd name="adj3" fmla="val 25000"/>
                    </a:avLst>
                  </a:prstGeom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8" name="Picture 5" descr="E:\ICEE conferences\Presentation conferences\Picture\danau maninjau.jpg"/>
                  <p:cNvPicPr>
                    <a:picLocks noChangeAspect="1" noChangeArrowheads="1"/>
                  </p:cNvPicPr>
                  <p:nvPr/>
                </p:nvPicPr>
                <p:blipFill>
                  <a:blip r:embed="rId8"/>
                  <a:srcRect l="26532" t="11063" r="9970" b="10580"/>
                  <a:stretch>
                    <a:fillRect/>
                  </a:stretch>
                </p:blipFill>
                <p:spPr bwMode="auto">
                  <a:xfrm>
                    <a:off x="107950" y="2327275"/>
                    <a:ext cx="2417430" cy="1563112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</p:spPr>
              </p:pic>
            </p:grpSp>
            <p:sp>
              <p:nvSpPr>
                <p:cNvPr id="16" name="Content Placeholder 2"/>
                <p:cNvSpPr txBox="1">
                  <a:spLocks noChangeArrowheads="1"/>
                </p:cNvSpPr>
                <p:nvPr/>
              </p:nvSpPr>
              <p:spPr>
                <a:xfrm>
                  <a:off x="-88731" y="5385120"/>
                  <a:ext cx="2590738" cy="48244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114300">
                    <a:prstClr val="black"/>
                  </a:innerShdw>
                </a:effectLst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id-ID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Collection water samples </a:t>
                  </a:r>
                  <a:r>
                    <a:rPr kumimoji="0" lang="en-ID" altLang="id-ID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of </a:t>
                  </a:r>
                  <a:r>
                    <a:rPr kumimoji="0" lang="en-ID" altLang="id-ID" sz="1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Maninjau</a:t>
                  </a:r>
                  <a:r>
                    <a:rPr kumimoji="0" lang="en-ID" altLang="id-ID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 Lake</a:t>
                  </a:r>
                </a:p>
              </p:txBody>
            </p:sp>
          </p:grp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-1" r="1058" b="8676"/>
              <a:stretch>
                <a:fillRect/>
              </a:stretch>
            </p:blipFill>
            <p:spPr bwMode="auto">
              <a:xfrm>
                <a:off x="15450" y="1231678"/>
                <a:ext cx="2405538" cy="16999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pic>
          <p:nvPicPr>
            <p:cNvPr id="10268" name="Picture 6" descr="https://ecs7.tokopedia.net/img/cache/700/product-1/2014/6/20/181984/181984_670362e0-f851-11e3-985a-92812523fab8.jpg"/>
            <p:cNvPicPr>
              <a:picLocks noChangeAspect="1"/>
            </p:cNvPicPr>
            <p:nvPr/>
          </p:nvPicPr>
          <p:blipFill>
            <a:blip r:embed="rId10"/>
            <a:srcRect l="26207" t="2632" r="24059" b="12355"/>
            <a:stretch>
              <a:fillRect/>
            </a:stretch>
          </p:blipFill>
          <p:spPr>
            <a:xfrm>
              <a:off x="2542950" y="3642800"/>
              <a:ext cx="607871" cy="138494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1"/>
          <a:srcRect t="30234" r="65412" b="43654"/>
          <a:stretch>
            <a:fillRect/>
          </a:stretch>
        </p:blipFill>
        <p:spPr bwMode="auto">
          <a:xfrm>
            <a:off x="9242844" y="2877583"/>
            <a:ext cx="2048849" cy="1645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7"/>
          <p:cNvGrpSpPr/>
          <p:nvPr/>
        </p:nvGrpSpPr>
        <p:grpSpPr>
          <a:xfrm>
            <a:off x="1863546" y="737830"/>
            <a:ext cx="7573963" cy="3517900"/>
            <a:chOff x="968378" y="1007565"/>
            <a:chExt cx="6623003" cy="4320334"/>
          </a:xfrm>
        </p:grpSpPr>
        <p:sp>
          <p:nvSpPr>
            <p:cNvPr id="6" name="Rounded Rectangle 5"/>
            <p:cNvSpPr/>
            <p:nvPr/>
          </p:nvSpPr>
          <p:spPr>
            <a:xfrm>
              <a:off x="3167840" y="2589852"/>
              <a:ext cx="2064497" cy="8322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eDNA</a:t>
              </a:r>
              <a:r>
                <a:rPr kumimoji="0" lang="en-ID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 analysis</a:t>
              </a: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159368" y="2114047"/>
              <a:ext cx="0" cy="430675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466885" y="3422084"/>
              <a:ext cx="1498508" cy="438768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11" idx="0"/>
            </p:cNvCxnSpPr>
            <p:nvPr/>
          </p:nvCxnSpPr>
          <p:spPr>
            <a:xfrm>
              <a:off x="4311536" y="3422084"/>
              <a:ext cx="1643831" cy="438770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2554235" y="1007565"/>
              <a:ext cx="3210265" cy="132181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detected as much as</a:t>
              </a:r>
              <a:r>
                <a:rPr kumimoji="0" lang="id-ID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 92 individuals </a:t>
              </a:r>
              <a:r>
                <a:rPr kumimoji="0" lang="id-ID" sz="17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from </a:t>
              </a:r>
              <a:r>
                <a:rPr kumimoji="0" lang="id-ID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24 genera, 16 families, and 12 orders.</a:t>
              </a:r>
              <a:endParaRPr kumimoji="0" lang="id-ID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319352" y="3860854"/>
              <a:ext cx="3272029" cy="146704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However, </a:t>
              </a: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as well known, </a:t>
              </a:r>
              <a:r>
                <a:rPr kumimoji="0" lang="id-ID" sz="1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Salmonidae is </a:t>
              </a: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 family that only lives in</a:t>
              </a:r>
              <a:r>
                <a:rPr kumimoji="0" lang="id-ID" sz="1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 America and Europe, </a:t>
              </a: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so it is impossible </a:t>
              </a: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to find </a:t>
              </a: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it</a:t>
              </a:r>
              <a:r>
                <a:rPr kumimoji="0" lang="id-ID" sz="1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 in Indonesia. </a:t>
              </a:r>
              <a:endParaRPr kumimoji="0" lang="id-ID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68378" y="3870605"/>
              <a:ext cx="2997014" cy="145729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the highest number of detected species </a:t>
              </a: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were found in </a:t>
              </a:r>
              <a:r>
                <a:rPr kumimoji="0" lang="id-ID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Cyprinidae</a:t>
              </a:r>
              <a:r>
                <a:rPr kumimoji="0" lang="id-ID" sz="1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 and </a:t>
              </a:r>
              <a:r>
                <a:rPr kumimoji="0" lang="id-ID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Salmonidae</a:t>
              </a:r>
              <a:r>
                <a:rPr kumimoji="0" lang="id-ID" sz="1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 with four species, respectively. </a:t>
              </a:r>
              <a:endParaRPr kumimoji="0" lang="id-ID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13" name="Elbow Connector 12"/>
          <p:cNvCxnSpPr>
            <a:stCxn id="10" idx="3"/>
          </p:cNvCxnSpPr>
          <p:nvPr/>
        </p:nvCxnSpPr>
        <p:spPr>
          <a:xfrm>
            <a:off x="7348359" y="1275992"/>
            <a:ext cx="2400300" cy="2930525"/>
          </a:xfrm>
          <a:prstGeom prst="bentConnector2">
            <a:avLst/>
          </a:prstGeom>
          <a:ln w="5715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/>
          <p:nvPr/>
        </p:nvGraphicFramePr>
        <p:xfrm>
          <a:off x="5304155" y="4444365"/>
          <a:ext cx="6010910" cy="215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4" imgW="5511165" imgH="2073910" progId="Excel.Chart.8">
                  <p:embed/>
                </p:oleObj>
              </mc:Choice>
              <mc:Fallback>
                <p:oleObj r:id="rId4" imgW="5511165" imgH="2073910" progId="Excel.Chart.8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04155" y="4444365"/>
                        <a:ext cx="6010910" cy="2153285"/>
                      </a:xfrm>
                      <a:prstGeom prst="rect">
                        <a:avLst/>
                      </a:prstGeom>
                      <a:solidFill>
                        <a:srgbClr val="E2F0D9"/>
                      </a:solidFill>
                      <a:ln w="9525" cap="flat" cmpd="sng">
                        <a:solidFill>
                          <a:srgbClr val="2F5597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itle 1"/>
          <p:cNvSpPr txBox="1">
            <a:spLocks noChangeArrowheads="1"/>
          </p:cNvSpPr>
          <p:nvPr/>
        </p:nvSpPr>
        <p:spPr>
          <a:xfrm>
            <a:off x="4748568" y="33169"/>
            <a:ext cx="2700338" cy="476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Result of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1274</Words>
  <Application>Microsoft Office PowerPoint</Application>
  <PresentationFormat>Widescreen</PresentationFormat>
  <Paragraphs>119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Malgun Gothic</vt:lpstr>
      <vt:lpstr>MS Gothic</vt:lpstr>
      <vt:lpstr>宋体</vt:lpstr>
      <vt:lpstr>宋体</vt:lpstr>
      <vt:lpstr>Arial</vt:lpstr>
      <vt:lpstr>Arial Black</vt:lpstr>
      <vt:lpstr>Calibri</vt:lpstr>
      <vt:lpstr>Calibri Light</vt:lpstr>
      <vt:lpstr>Segoe UI Semibold</vt:lpstr>
      <vt:lpstr>Times New Roman</vt:lpstr>
      <vt:lpstr>Trebuchet MS</vt:lpstr>
      <vt:lpstr>Wingdings</vt:lpstr>
      <vt:lpstr>Office Theme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False Positive and False Negative detections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Lenovo</dc:creator>
  <cp:lastModifiedBy>Microsoft account</cp:lastModifiedBy>
  <cp:revision>66</cp:revision>
  <dcterms:created xsi:type="dcterms:W3CDTF">2020-06-28T10:53:00Z</dcterms:created>
  <dcterms:modified xsi:type="dcterms:W3CDTF">2020-11-10T13:12:21Z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