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906000" cy="6858000" type="A4"/>
  <p:notesSz cx="6808788" cy="9940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20">
          <p15:clr>
            <a:srgbClr val="000000"/>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e7ig2EQ+eZNC1/LtRl7JjDKIN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7CB9"/>
    <a:srgbClr val="F58220"/>
    <a:srgbClr val="00B8B0"/>
    <a:srgbClr val="C4D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666346-CAA5-4110-A810-4BBC7CE007DE}">
  <a:tblStyle styleId="{B8666346-CAA5-4110-A810-4BBC7CE007D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DF0"/>
          </a:solidFill>
        </a:fill>
      </a:tcStyle>
    </a:wholeTbl>
    <a:band1H>
      <a:tcTxStyle/>
      <a:tcStyle>
        <a:tcBdr/>
        <a:fill>
          <a:solidFill>
            <a:srgbClr val="D1DAE0"/>
          </a:solidFill>
        </a:fill>
      </a:tcStyle>
    </a:band1H>
    <a:band2H>
      <a:tcTxStyle/>
      <a:tcStyle>
        <a:tcBdr/>
      </a:tcStyle>
    </a:band2H>
    <a:band1V>
      <a:tcTxStyle/>
      <a:tcStyle>
        <a:tcBdr/>
        <a:fill>
          <a:solidFill>
            <a:srgbClr val="D1DAE0"/>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57"/>
    <p:restoredTop sz="95192" autoAdjust="0"/>
  </p:normalViewPr>
  <p:slideViewPr>
    <p:cSldViewPr snapToGrid="0">
      <p:cViewPr varScale="1">
        <p:scale>
          <a:sx n="86" d="100"/>
          <a:sy n="86" d="100"/>
        </p:scale>
        <p:origin x="30" y="63"/>
      </p:cViewPr>
      <p:guideLst>
        <p:guide orient="horz" pos="2160"/>
        <p:guide pos="312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100" d="100"/>
          <a:sy n="100" d="100"/>
        </p:scale>
        <p:origin x="0" y="0"/>
      </p:cViewPr>
      <p:guideLst>
        <p:guide orient="horz" pos="2880"/>
        <p:guide pos="2160"/>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70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7" y="0"/>
            <a:ext cx="2950475" cy="49704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4"/>
            <a:ext cx="2950475" cy="49704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94929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3" name="Google Shape;253;p1: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9: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9: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9b1f568991_0_0:notes"/>
          <p:cNvSpPr txBox="1">
            <a:spLocks noGrp="1"/>
          </p:cNvSpPr>
          <p:nvPr>
            <p:ph type="body" idx="1"/>
          </p:nvPr>
        </p:nvSpPr>
        <p:spPr>
          <a:xfrm>
            <a:off x="680879" y="4721940"/>
            <a:ext cx="5447100" cy="4473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9b1f568991_0_0: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9b1f568991_0_12:notes"/>
          <p:cNvSpPr txBox="1">
            <a:spLocks noGrp="1"/>
          </p:cNvSpPr>
          <p:nvPr>
            <p:ph type="body" idx="1"/>
          </p:nvPr>
        </p:nvSpPr>
        <p:spPr>
          <a:xfrm>
            <a:off x="680879" y="4721940"/>
            <a:ext cx="5447100" cy="4473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9b1f568991_0_12: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0: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0: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3: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4: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5: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6: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6: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7: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7: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b1f568991_0_5:notes"/>
          <p:cNvSpPr txBox="1">
            <a:spLocks noGrp="1"/>
          </p:cNvSpPr>
          <p:nvPr>
            <p:ph type="body" idx="1"/>
          </p:nvPr>
        </p:nvSpPr>
        <p:spPr>
          <a:xfrm>
            <a:off x="680879" y="4721940"/>
            <a:ext cx="5447100" cy="4473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g9b1f568991_0_5: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8: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gif"/><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gif"/><Relationship Id="rId4"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gif"/><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gif"/><Relationship Id="rId4"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gif"/><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gif"/><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gif"/><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 Page_8">
  <p:cSld name="Back Page_8">
    <p:bg>
      <p:bgPr>
        <a:solidFill>
          <a:schemeClr val="lt1"/>
        </a:solidFill>
        <a:effectLst/>
      </p:bgPr>
    </p:bg>
    <p:spTree>
      <p:nvGrpSpPr>
        <p:cNvPr id="1" name="Shape 130"/>
        <p:cNvGrpSpPr/>
        <p:nvPr/>
      </p:nvGrpSpPr>
      <p:grpSpPr>
        <a:xfrm>
          <a:off x="0" y="0"/>
          <a:ext cx="0" cy="0"/>
          <a:chOff x="0" y="0"/>
          <a:chExt cx="0" cy="0"/>
        </a:xfrm>
      </p:grpSpPr>
      <p:sp>
        <p:nvSpPr>
          <p:cNvPr id="131" name="Google Shape;131;p39"/>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2" name="Google Shape;132;p39"/>
          <p:cNvSpPr txBox="1">
            <a:spLocks noGrp="1"/>
          </p:cNvSpPr>
          <p:nvPr>
            <p:ph type="title"/>
          </p:nvPr>
        </p:nvSpPr>
        <p:spPr>
          <a:xfrm>
            <a:off x="825501" y="563563"/>
            <a:ext cx="8239126" cy="370558"/>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Calibri"/>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9"/>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34" name="Google Shape;134;p39"/>
          <p:cNvSpPr txBox="1">
            <a:spLocks noGrp="1"/>
          </p:cNvSpPr>
          <p:nvPr>
            <p:ph type="body" idx="1"/>
          </p:nvPr>
        </p:nvSpPr>
        <p:spPr>
          <a:xfrm>
            <a:off x="825500" y="1412875"/>
            <a:ext cx="4508500" cy="1957459"/>
          </a:xfrm>
          <a:prstGeom prst="rect">
            <a:avLst/>
          </a:prstGeom>
          <a:noFill/>
          <a:ln>
            <a:noFill/>
          </a:ln>
        </p:spPr>
        <p:txBody>
          <a:bodyPr spcFirstLastPara="1" wrap="square" lIns="0" tIns="0" rIns="0" bIns="0" anchor="t" anchorCtr="0">
            <a:spAutoFit/>
          </a:bodyPr>
          <a:lstStyle>
            <a:lvl1pPr marL="457200" lvl="0" indent="-228600" algn="l">
              <a:lnSpc>
                <a:spcPct val="105000"/>
              </a:lnSpc>
              <a:spcBef>
                <a:spcPts val="0"/>
              </a:spcBef>
              <a:spcAft>
                <a:spcPts val="0"/>
              </a:spcAft>
              <a:buSzPts val="2200"/>
              <a:buNone/>
              <a:defRPr sz="2200" b="0">
                <a:solidFill>
                  <a:schemeClr val="lt1"/>
                </a:solidFill>
              </a:defRPr>
            </a:lvl1pPr>
            <a:lvl2pPr marL="914400" lvl="1" indent="-228600" algn="l">
              <a:spcBef>
                <a:spcPts val="1800"/>
              </a:spcBef>
              <a:spcAft>
                <a:spcPts val="0"/>
              </a:spcAft>
              <a:buSzPts val="1800"/>
              <a:buNone/>
              <a:defRPr>
                <a:solidFill>
                  <a:schemeClr val="lt1"/>
                </a:solidFill>
              </a:defRPr>
            </a:lvl2pPr>
            <a:lvl3pPr marL="1371600" lvl="2" indent="-342900" algn="l">
              <a:spcBef>
                <a:spcPts val="600"/>
              </a:spcBef>
              <a:spcAft>
                <a:spcPts val="0"/>
              </a:spcAft>
              <a:buClr>
                <a:schemeClr val="lt1"/>
              </a:buClr>
              <a:buSzPts val="1800"/>
              <a:buChar char="•"/>
              <a:defRPr>
                <a:solidFill>
                  <a:schemeClr val="lt1"/>
                </a:solidFill>
              </a:defRPr>
            </a:lvl3pPr>
            <a:lvl4pPr marL="1828800" lvl="3" indent="-342900" algn="l">
              <a:spcBef>
                <a:spcPts val="600"/>
              </a:spcBef>
              <a:spcAft>
                <a:spcPts val="0"/>
              </a:spcAft>
              <a:buClr>
                <a:schemeClr val="lt1"/>
              </a:buClr>
              <a:buSzPts val="1800"/>
              <a:buChar char="•"/>
              <a:defRPr>
                <a:solidFill>
                  <a:schemeClr val="lt1"/>
                </a:solidFill>
              </a:defRPr>
            </a:lvl4pPr>
            <a:lvl5pPr marL="2286000" lvl="4" indent="-342900" algn="l">
              <a:spcBef>
                <a:spcPts val="600"/>
              </a:spcBef>
              <a:spcAft>
                <a:spcPts val="0"/>
              </a:spcAft>
              <a:buClr>
                <a:schemeClr val="lt1"/>
              </a:buClr>
              <a:buSzPts val="1800"/>
              <a:buChar char="─"/>
              <a:defRPr>
                <a:solidFill>
                  <a:schemeClr val="lt1"/>
                </a:solidFill>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135" name="Google Shape;135;p39"/>
          <p:cNvSpPr/>
          <p:nvPr/>
        </p:nvSpPr>
        <p:spPr>
          <a:xfrm>
            <a:off x="5849137" y="5637540"/>
            <a:ext cx="3778513" cy="1220460"/>
          </a:xfrm>
          <a:prstGeom prst="rect">
            <a:avLst/>
          </a:prstGeom>
          <a:solidFill>
            <a:schemeClr val="lt1"/>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136" name="Google Shape;136;p39"/>
          <p:cNvCxnSpPr/>
          <p:nvPr/>
        </p:nvCxnSpPr>
        <p:spPr>
          <a:xfrm>
            <a:off x="6047470" y="1695800"/>
            <a:ext cx="3362795" cy="0"/>
          </a:xfrm>
          <a:prstGeom prst="straightConnector1">
            <a:avLst/>
          </a:prstGeom>
          <a:noFill/>
          <a:ln w="9525" cap="flat" cmpd="sng">
            <a:solidFill>
              <a:srgbClr val="FFFFFF"/>
            </a:solidFill>
            <a:prstDash val="solid"/>
            <a:round/>
            <a:headEnd type="none" w="sm" len="sm"/>
            <a:tailEnd type="none" w="sm" len="sm"/>
          </a:ln>
        </p:spPr>
      </p:cxnSp>
      <p:sp>
        <p:nvSpPr>
          <p:cNvPr id="137" name="Google Shape;137;p39"/>
          <p:cNvSpPr txBox="1"/>
          <p:nvPr/>
        </p:nvSpPr>
        <p:spPr>
          <a:xfrm>
            <a:off x="6047470" y="1458217"/>
            <a:ext cx="1718419"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rgbClr val="FFFFFF"/>
                </a:solidFill>
                <a:latin typeface="Calibri"/>
                <a:ea typeface="Calibri"/>
                <a:cs typeface="Calibri"/>
                <a:sym typeface="Calibri"/>
              </a:rPr>
              <a:t>The story behind the image</a:t>
            </a:r>
            <a:endParaRPr/>
          </a:p>
        </p:txBody>
      </p:sp>
      <p:pic>
        <p:nvPicPr>
          <p:cNvPr id="138" name="Google Shape;138;p39"/>
          <p:cNvPicPr preferRelativeResize="0"/>
          <p:nvPr/>
        </p:nvPicPr>
        <p:blipFill rotWithShape="1">
          <a:blip r:embed="rId2">
            <a:alphaModFix/>
          </a:blip>
          <a:srcRect/>
          <a:stretch/>
        </p:blipFill>
        <p:spPr>
          <a:xfrm>
            <a:off x="6230482" y="6037650"/>
            <a:ext cx="3170060" cy="306000"/>
          </a:xfrm>
          <a:prstGeom prst="rect">
            <a:avLst/>
          </a:prstGeom>
          <a:noFill/>
          <a:ln>
            <a:noFill/>
          </a:ln>
        </p:spPr>
      </p:pic>
      <p:pic>
        <p:nvPicPr>
          <p:cNvPr id="139" name="Google Shape;139;p39" descr="A blue and white text&#10;&#10;Description generated with very high confidence"/>
          <p:cNvPicPr preferRelativeResize="0"/>
          <p:nvPr/>
        </p:nvPicPr>
        <p:blipFill rotWithShape="1">
          <a:blip r:embed="rId3">
            <a:alphaModFix/>
          </a:blip>
          <a:srcRect/>
          <a:stretch/>
        </p:blipFill>
        <p:spPr>
          <a:xfrm>
            <a:off x="6047470" y="1795225"/>
            <a:ext cx="776243" cy="2031974"/>
          </a:xfrm>
          <a:prstGeom prst="rect">
            <a:avLst/>
          </a:prstGeom>
          <a:noFill/>
          <a:ln>
            <a:noFill/>
          </a:ln>
        </p:spPr>
      </p:pic>
      <p:sp>
        <p:nvSpPr>
          <p:cNvPr id="140" name="Google Shape;140;p39"/>
          <p:cNvSpPr txBox="1"/>
          <p:nvPr/>
        </p:nvSpPr>
        <p:spPr>
          <a:xfrm>
            <a:off x="6841187" y="1722408"/>
            <a:ext cx="2569077" cy="1734697"/>
          </a:xfrm>
          <a:prstGeom prst="rect">
            <a:avLst/>
          </a:prstGeom>
          <a:noFill/>
          <a:ln>
            <a:noFill/>
          </a:ln>
        </p:spPr>
        <p:txBody>
          <a:bodyPr spcFirstLastPara="1" wrap="square" lIns="72000" tIns="36000" rIns="36000" bIns="360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1">
                <a:solidFill>
                  <a:schemeClr val="lt1"/>
                </a:solidFill>
                <a:latin typeface="Calibri"/>
                <a:ea typeface="Calibri"/>
                <a:cs typeface="Calibri"/>
                <a:sym typeface="Calibri"/>
              </a:rPr>
              <a:t>Alan Turing (1867–1934)</a:t>
            </a:r>
            <a:endParaRPr/>
          </a:p>
          <a:p>
            <a:pPr marL="0" marR="0" lvl="0" indent="0" algn="l" rtl="0">
              <a:lnSpc>
                <a:spcPct val="100000"/>
              </a:lnSpc>
              <a:spcBef>
                <a:spcPts val="600"/>
              </a:spcBef>
              <a:spcAft>
                <a:spcPts val="0"/>
              </a:spcAft>
              <a:buClr>
                <a:schemeClr val="dk1"/>
              </a:buClr>
              <a:buSzPts val="800"/>
              <a:buFont typeface="Arial"/>
              <a:buNone/>
            </a:pPr>
            <a:r>
              <a:rPr lang="en-US" sz="800" b="0">
                <a:solidFill>
                  <a:schemeClr val="lt1"/>
                </a:solidFill>
                <a:latin typeface="Calibri"/>
                <a:ea typeface="Calibri"/>
                <a:cs typeface="Calibri"/>
                <a:sym typeface="Calibri"/>
              </a:rPr>
              <a:t>The scope of the achievements of Alan Turing, computer pioneer, wartime code-breaker and polymath, cannot be overstated. Renowned as the man who broke the Enigma code, Turing is also considered the father of computer science and artificial intelligence. His legacy is represented here with a visualisation of a “Turing Machine”, a hypothetical device he devised to represent the logic of a computer. The binary code depicted translates to one of Turing’s memorable quotes: Science is a differential equation. Religion is a boundary condition. </a:t>
            </a:r>
            <a:endParaRPr/>
          </a:p>
          <a:p>
            <a:pPr marL="0" marR="0" lvl="0" indent="0" algn="l" rtl="0">
              <a:lnSpc>
                <a:spcPct val="100000"/>
              </a:lnSpc>
              <a:spcBef>
                <a:spcPts val="600"/>
              </a:spcBef>
              <a:spcAft>
                <a:spcPts val="0"/>
              </a:spcAft>
              <a:buClr>
                <a:schemeClr val="dk1"/>
              </a:buClr>
              <a:buSzPts val="800"/>
              <a:buFont typeface="Arial"/>
              <a:buNone/>
            </a:pPr>
            <a:endParaRPr sz="800" b="0">
              <a:solidFill>
                <a:schemeClr val="lt1"/>
              </a:solidFill>
              <a:latin typeface="Calibri"/>
              <a:ea typeface="Calibri"/>
              <a:cs typeface="Calibri"/>
              <a:sym typeface="Calibri"/>
            </a:endParaRPr>
          </a:p>
        </p:txBody>
      </p:sp>
      <p:pic>
        <p:nvPicPr>
          <p:cNvPr id="2" name="Google Shape;283;p3" descr="C:\Users\oefelein\Desktop\vsnu.jpg">
            <a:extLst>
              <a:ext uri="{FF2B5EF4-FFF2-40B4-BE49-F238E27FC236}">
                <a16:creationId xmlns:a16="http://schemas.microsoft.com/office/drawing/2014/main" id="{6B356335-EC0E-4F20-96DD-A5B818D8D0DB}"/>
              </a:ext>
            </a:extLst>
          </p:cNvPr>
          <p:cNvPicPr preferRelativeResize="0"/>
          <p:nvPr userDrawn="1"/>
        </p:nvPicPr>
        <p:blipFill rotWithShape="1">
          <a:blip r:embed="rId4">
            <a:alphaModFix/>
          </a:blip>
          <a:srcRect/>
          <a:stretch/>
        </p:blipFill>
        <p:spPr>
          <a:xfrm>
            <a:off x="5246660" y="5766276"/>
            <a:ext cx="620739" cy="620739"/>
          </a:xfrm>
          <a:prstGeom prst="rect">
            <a:avLst/>
          </a:prstGeom>
          <a:noFill/>
          <a:ln>
            <a:noFill/>
          </a:ln>
        </p:spPr>
      </p:pic>
      <p:pic>
        <p:nvPicPr>
          <p:cNvPr id="3" name="Picture 2" descr="C:\Users\oefelein\Desktop\VU.GIF">
            <a:extLst>
              <a:ext uri="{FF2B5EF4-FFF2-40B4-BE49-F238E27FC236}">
                <a16:creationId xmlns:a16="http://schemas.microsoft.com/office/drawing/2014/main" id="{B36C0D5F-5235-4688-A4ED-8DBDC10F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0" y="5867096"/>
            <a:ext cx="1918934" cy="504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 Page_10">
  <p:cSld name="Back Page_10">
    <p:bg>
      <p:bgPr>
        <a:solidFill>
          <a:schemeClr val="lt1"/>
        </a:solidFill>
        <a:effectLst/>
      </p:bgPr>
    </p:bg>
    <p:spTree>
      <p:nvGrpSpPr>
        <p:cNvPr id="1" name="Shape 141"/>
        <p:cNvGrpSpPr/>
        <p:nvPr/>
      </p:nvGrpSpPr>
      <p:grpSpPr>
        <a:xfrm>
          <a:off x="0" y="0"/>
          <a:ext cx="0" cy="0"/>
          <a:chOff x="0" y="0"/>
          <a:chExt cx="0" cy="0"/>
        </a:xfrm>
      </p:grpSpPr>
      <p:sp>
        <p:nvSpPr>
          <p:cNvPr id="142" name="Google Shape;142;p40"/>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40"/>
          <p:cNvSpPr txBox="1">
            <a:spLocks noGrp="1"/>
          </p:cNvSpPr>
          <p:nvPr>
            <p:ph type="title"/>
          </p:nvPr>
        </p:nvSpPr>
        <p:spPr>
          <a:xfrm>
            <a:off x="825501" y="563563"/>
            <a:ext cx="8239126" cy="370558"/>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Calibri"/>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0"/>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45" name="Google Shape;145;p40"/>
          <p:cNvSpPr txBox="1">
            <a:spLocks noGrp="1"/>
          </p:cNvSpPr>
          <p:nvPr>
            <p:ph type="body" idx="1"/>
          </p:nvPr>
        </p:nvSpPr>
        <p:spPr>
          <a:xfrm>
            <a:off x="825500" y="1412875"/>
            <a:ext cx="4508500" cy="1957459"/>
          </a:xfrm>
          <a:prstGeom prst="rect">
            <a:avLst/>
          </a:prstGeom>
          <a:noFill/>
          <a:ln>
            <a:noFill/>
          </a:ln>
        </p:spPr>
        <p:txBody>
          <a:bodyPr spcFirstLastPara="1" wrap="square" lIns="0" tIns="0" rIns="0" bIns="0" anchor="t" anchorCtr="0">
            <a:spAutoFit/>
          </a:bodyPr>
          <a:lstStyle>
            <a:lvl1pPr marL="457200" lvl="0" indent="-228600" algn="l">
              <a:lnSpc>
                <a:spcPct val="105000"/>
              </a:lnSpc>
              <a:spcBef>
                <a:spcPts val="0"/>
              </a:spcBef>
              <a:spcAft>
                <a:spcPts val="0"/>
              </a:spcAft>
              <a:buSzPts val="2200"/>
              <a:buNone/>
              <a:defRPr sz="2200" b="0">
                <a:solidFill>
                  <a:schemeClr val="lt1"/>
                </a:solidFill>
              </a:defRPr>
            </a:lvl1pPr>
            <a:lvl2pPr marL="914400" lvl="1" indent="-228600" algn="l">
              <a:spcBef>
                <a:spcPts val="1800"/>
              </a:spcBef>
              <a:spcAft>
                <a:spcPts val="0"/>
              </a:spcAft>
              <a:buSzPts val="1800"/>
              <a:buNone/>
              <a:defRPr>
                <a:solidFill>
                  <a:schemeClr val="lt1"/>
                </a:solidFill>
              </a:defRPr>
            </a:lvl2pPr>
            <a:lvl3pPr marL="1371600" lvl="2" indent="-342900" algn="l">
              <a:spcBef>
                <a:spcPts val="600"/>
              </a:spcBef>
              <a:spcAft>
                <a:spcPts val="0"/>
              </a:spcAft>
              <a:buClr>
                <a:schemeClr val="lt1"/>
              </a:buClr>
              <a:buSzPts val="1800"/>
              <a:buChar char="•"/>
              <a:defRPr>
                <a:solidFill>
                  <a:schemeClr val="lt1"/>
                </a:solidFill>
              </a:defRPr>
            </a:lvl3pPr>
            <a:lvl4pPr marL="1828800" lvl="3" indent="-342900" algn="l">
              <a:spcBef>
                <a:spcPts val="600"/>
              </a:spcBef>
              <a:spcAft>
                <a:spcPts val="0"/>
              </a:spcAft>
              <a:buClr>
                <a:schemeClr val="lt1"/>
              </a:buClr>
              <a:buSzPts val="1800"/>
              <a:buChar char="•"/>
              <a:defRPr>
                <a:solidFill>
                  <a:schemeClr val="lt1"/>
                </a:solidFill>
              </a:defRPr>
            </a:lvl4pPr>
            <a:lvl5pPr marL="2286000" lvl="4" indent="-342900" algn="l">
              <a:spcBef>
                <a:spcPts val="600"/>
              </a:spcBef>
              <a:spcAft>
                <a:spcPts val="0"/>
              </a:spcAft>
              <a:buClr>
                <a:schemeClr val="lt1"/>
              </a:buClr>
              <a:buSzPts val="1800"/>
              <a:buChar char="─"/>
              <a:defRPr>
                <a:solidFill>
                  <a:schemeClr val="lt1"/>
                </a:solidFill>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146" name="Google Shape;146;p40"/>
          <p:cNvSpPr/>
          <p:nvPr/>
        </p:nvSpPr>
        <p:spPr>
          <a:xfrm>
            <a:off x="5849137" y="5637540"/>
            <a:ext cx="3778513" cy="1220460"/>
          </a:xfrm>
          <a:prstGeom prst="rect">
            <a:avLst/>
          </a:prstGeom>
          <a:solidFill>
            <a:schemeClr val="lt1"/>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147" name="Google Shape;147;p40"/>
          <p:cNvGrpSpPr/>
          <p:nvPr/>
        </p:nvGrpSpPr>
        <p:grpSpPr>
          <a:xfrm>
            <a:off x="6047469" y="1458217"/>
            <a:ext cx="3362796" cy="2368982"/>
            <a:chOff x="6047469" y="1458217"/>
            <a:chExt cx="3362796" cy="2368982"/>
          </a:xfrm>
        </p:grpSpPr>
        <p:cxnSp>
          <p:nvCxnSpPr>
            <p:cNvPr id="148" name="Google Shape;148;p40"/>
            <p:cNvCxnSpPr/>
            <p:nvPr/>
          </p:nvCxnSpPr>
          <p:spPr>
            <a:xfrm>
              <a:off x="6047470" y="1695800"/>
              <a:ext cx="3362795" cy="0"/>
            </a:xfrm>
            <a:prstGeom prst="straightConnector1">
              <a:avLst/>
            </a:prstGeom>
            <a:noFill/>
            <a:ln w="9525" cap="flat" cmpd="sng">
              <a:solidFill>
                <a:srgbClr val="FFFFFF"/>
              </a:solidFill>
              <a:prstDash val="solid"/>
              <a:round/>
              <a:headEnd type="none" w="sm" len="sm"/>
              <a:tailEnd type="none" w="sm" len="sm"/>
            </a:ln>
          </p:spPr>
        </p:cxnSp>
        <p:sp>
          <p:nvSpPr>
            <p:cNvPr id="149" name="Google Shape;149;p40"/>
            <p:cNvSpPr txBox="1"/>
            <p:nvPr/>
          </p:nvSpPr>
          <p:spPr>
            <a:xfrm>
              <a:off x="6047470" y="1458217"/>
              <a:ext cx="1718419"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rgbClr val="FFFFFF"/>
                  </a:solidFill>
                  <a:latin typeface="Calibri"/>
                  <a:ea typeface="Calibri"/>
                  <a:cs typeface="Calibri"/>
                  <a:sym typeface="Calibri"/>
                </a:rPr>
                <a:t>The story behind the image</a:t>
              </a:r>
              <a:endParaRPr/>
            </a:p>
          </p:txBody>
        </p:sp>
        <p:pic>
          <p:nvPicPr>
            <p:cNvPr id="150" name="Google Shape;150;p40"/>
            <p:cNvPicPr preferRelativeResize="0"/>
            <p:nvPr/>
          </p:nvPicPr>
          <p:blipFill rotWithShape="1">
            <a:blip r:embed="rId2">
              <a:alphaModFix/>
            </a:blip>
            <a:srcRect/>
            <a:stretch/>
          </p:blipFill>
          <p:spPr>
            <a:xfrm>
              <a:off x="6047469" y="1795225"/>
              <a:ext cx="776243" cy="2031974"/>
            </a:xfrm>
            <a:prstGeom prst="rect">
              <a:avLst/>
            </a:prstGeom>
            <a:noFill/>
            <a:ln>
              <a:noFill/>
            </a:ln>
          </p:spPr>
        </p:pic>
      </p:grpSp>
      <p:pic>
        <p:nvPicPr>
          <p:cNvPr id="151" name="Google Shape;151;p40"/>
          <p:cNvPicPr preferRelativeResize="0"/>
          <p:nvPr/>
        </p:nvPicPr>
        <p:blipFill rotWithShape="1">
          <a:blip r:embed="rId3">
            <a:alphaModFix/>
          </a:blip>
          <a:srcRect/>
          <a:stretch/>
        </p:blipFill>
        <p:spPr>
          <a:xfrm>
            <a:off x="6230482" y="6037650"/>
            <a:ext cx="3170060" cy="306000"/>
          </a:xfrm>
          <a:prstGeom prst="rect">
            <a:avLst/>
          </a:prstGeom>
          <a:noFill/>
          <a:ln>
            <a:noFill/>
          </a:ln>
        </p:spPr>
      </p:pic>
      <p:sp>
        <p:nvSpPr>
          <p:cNvPr id="152" name="Google Shape;152;p40"/>
          <p:cNvSpPr txBox="1"/>
          <p:nvPr/>
        </p:nvSpPr>
        <p:spPr>
          <a:xfrm>
            <a:off x="6841187" y="1722408"/>
            <a:ext cx="2569077" cy="1488475"/>
          </a:xfrm>
          <a:prstGeom prst="rect">
            <a:avLst/>
          </a:prstGeom>
          <a:noFill/>
          <a:ln>
            <a:noFill/>
          </a:ln>
        </p:spPr>
        <p:txBody>
          <a:bodyPr spcFirstLastPara="1" wrap="square" lIns="72000" tIns="36000" rIns="36000" bIns="360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1">
                <a:solidFill>
                  <a:schemeClr val="lt1"/>
                </a:solidFill>
                <a:latin typeface="Calibri"/>
                <a:ea typeface="Calibri"/>
                <a:cs typeface="Calibri"/>
                <a:sym typeface="Calibri"/>
              </a:rPr>
              <a:t>John Maynard Keynes (1883–1946)</a:t>
            </a:r>
            <a:endParaRPr/>
          </a:p>
          <a:p>
            <a:pPr marL="0" marR="0" lvl="0" indent="0" algn="l" rtl="0">
              <a:lnSpc>
                <a:spcPct val="100000"/>
              </a:lnSpc>
              <a:spcBef>
                <a:spcPts val="600"/>
              </a:spcBef>
              <a:spcAft>
                <a:spcPts val="0"/>
              </a:spcAft>
              <a:buClr>
                <a:schemeClr val="dk1"/>
              </a:buClr>
              <a:buSzPts val="800"/>
              <a:buFont typeface="Arial"/>
              <a:buNone/>
            </a:pPr>
            <a:r>
              <a:rPr lang="en-US" sz="800" b="0">
                <a:solidFill>
                  <a:schemeClr val="lt1"/>
                </a:solidFill>
                <a:latin typeface="Calibri"/>
                <a:ea typeface="Calibri"/>
                <a:cs typeface="Calibri"/>
                <a:sym typeface="Calibri"/>
              </a:rPr>
              <a:t>John Maynard Keynes was a British economist who revolutionised the theory and practice of macroeconomics, reformed economics and had a profound influence on economic policy. This illustration represents the Keynesian model which shows that in a monetary economy it is possible to have periods of high unemployment unless governments use active monetary and fiscal policy to stimulate aggregate demand.</a:t>
            </a:r>
            <a:endParaRPr/>
          </a:p>
          <a:p>
            <a:pPr marL="0" marR="0" lvl="0" indent="0" algn="l" rtl="0">
              <a:lnSpc>
                <a:spcPct val="100000"/>
              </a:lnSpc>
              <a:spcBef>
                <a:spcPts val="600"/>
              </a:spcBef>
              <a:spcAft>
                <a:spcPts val="0"/>
              </a:spcAft>
              <a:buClr>
                <a:schemeClr val="dk1"/>
              </a:buClr>
              <a:buSzPts val="800"/>
              <a:buFont typeface="Arial"/>
              <a:buNone/>
            </a:pPr>
            <a:endParaRPr sz="800" b="0">
              <a:solidFill>
                <a:schemeClr val="lt1"/>
              </a:solidFill>
              <a:latin typeface="Calibri"/>
              <a:ea typeface="Calibri"/>
              <a:cs typeface="Calibri"/>
              <a:sym typeface="Calibri"/>
            </a:endParaRPr>
          </a:p>
        </p:txBody>
      </p:sp>
      <p:pic>
        <p:nvPicPr>
          <p:cNvPr id="2" name="Google Shape;283;p3" descr="C:\Users\oefelein\Desktop\vsnu.jpg">
            <a:extLst>
              <a:ext uri="{FF2B5EF4-FFF2-40B4-BE49-F238E27FC236}">
                <a16:creationId xmlns:a16="http://schemas.microsoft.com/office/drawing/2014/main" id="{05CE4F36-7165-4925-B6F9-C92EF92CFD89}"/>
              </a:ext>
            </a:extLst>
          </p:cNvPr>
          <p:cNvPicPr preferRelativeResize="0"/>
          <p:nvPr userDrawn="1"/>
        </p:nvPicPr>
        <p:blipFill rotWithShape="1">
          <a:blip r:embed="rId4">
            <a:alphaModFix/>
          </a:blip>
          <a:srcRect/>
          <a:stretch/>
        </p:blipFill>
        <p:spPr>
          <a:xfrm>
            <a:off x="5246660" y="5766276"/>
            <a:ext cx="620739" cy="620739"/>
          </a:xfrm>
          <a:prstGeom prst="rect">
            <a:avLst/>
          </a:prstGeom>
          <a:noFill/>
          <a:ln>
            <a:noFill/>
          </a:ln>
        </p:spPr>
      </p:pic>
      <p:pic>
        <p:nvPicPr>
          <p:cNvPr id="3" name="Picture 2" descr="C:\Users\oefelein\Desktop\VU.GIF">
            <a:extLst>
              <a:ext uri="{FF2B5EF4-FFF2-40B4-BE49-F238E27FC236}">
                <a16:creationId xmlns:a16="http://schemas.microsoft.com/office/drawing/2014/main" id="{1395526D-3178-4CF9-82A3-BE69CFDAB17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0" y="5867096"/>
            <a:ext cx="1918934" cy="504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Page_11">
  <p:cSld name="Cover Page_11">
    <p:spTree>
      <p:nvGrpSpPr>
        <p:cNvPr id="1" name="Shape 153"/>
        <p:cNvGrpSpPr/>
        <p:nvPr/>
      </p:nvGrpSpPr>
      <p:grpSpPr>
        <a:xfrm>
          <a:off x="0" y="0"/>
          <a:ext cx="0" cy="0"/>
          <a:chOff x="0" y="0"/>
          <a:chExt cx="0" cy="0"/>
        </a:xfrm>
      </p:grpSpPr>
      <p:pic>
        <p:nvPicPr>
          <p:cNvPr id="154" name="Google Shape;154;p41"/>
          <p:cNvPicPr preferRelativeResize="0"/>
          <p:nvPr/>
        </p:nvPicPr>
        <p:blipFill rotWithShape="1">
          <a:blip r:embed="rId2">
            <a:alphaModFix/>
          </a:blip>
          <a:srcRect/>
          <a:stretch/>
        </p:blipFill>
        <p:spPr>
          <a:xfrm>
            <a:off x="62753" y="721872"/>
            <a:ext cx="9843247" cy="6136128"/>
          </a:xfrm>
          <a:prstGeom prst="rect">
            <a:avLst/>
          </a:prstGeom>
          <a:noFill/>
          <a:ln>
            <a:noFill/>
          </a:ln>
        </p:spPr>
      </p:pic>
      <p:pic>
        <p:nvPicPr>
          <p:cNvPr id="155" name="Google Shape;155;p41"/>
          <p:cNvPicPr preferRelativeResize="0"/>
          <p:nvPr/>
        </p:nvPicPr>
        <p:blipFill rotWithShape="1">
          <a:blip r:embed="rId3">
            <a:alphaModFix/>
          </a:blip>
          <a:srcRect/>
          <a:stretch/>
        </p:blipFill>
        <p:spPr>
          <a:xfrm>
            <a:off x="4399" y="0"/>
            <a:ext cx="9897202" cy="6858000"/>
          </a:xfrm>
          <a:prstGeom prst="rect">
            <a:avLst/>
          </a:prstGeom>
          <a:noFill/>
          <a:ln>
            <a:noFill/>
          </a:ln>
        </p:spPr>
      </p:pic>
      <p:sp>
        <p:nvSpPr>
          <p:cNvPr id="156" name="Google Shape;156;p41"/>
          <p:cNvSpPr txBox="1">
            <a:spLocks noGrp="1"/>
          </p:cNvSpPr>
          <p:nvPr>
            <p:ph type="title"/>
          </p:nvPr>
        </p:nvSpPr>
        <p:spPr>
          <a:xfrm>
            <a:off x="5122429" y="923925"/>
            <a:ext cx="3934260" cy="64904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2300"/>
              <a:buFont typeface="Calibri"/>
              <a:buNone/>
              <a:defRPr sz="2300" b="1">
                <a:solidFill>
                  <a:srgbClr val="486A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41"/>
          <p:cNvSpPr txBox="1">
            <a:spLocks noGrp="1"/>
          </p:cNvSpPr>
          <p:nvPr>
            <p:ph type="body" idx="1"/>
          </p:nvPr>
        </p:nvSpPr>
        <p:spPr>
          <a:xfrm>
            <a:off x="5122397" y="1774206"/>
            <a:ext cx="3934321" cy="63094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2000"/>
              <a:buNone/>
              <a:defRPr sz="2000" b="0">
                <a:solidFill>
                  <a:schemeClr val="accent6"/>
                </a:solidFill>
                <a:latin typeface="Calibri"/>
                <a:ea typeface="Calibri"/>
                <a:cs typeface="Calibri"/>
                <a:sym typeface="Calibri"/>
              </a:defRPr>
            </a:lvl1pPr>
            <a:lvl2pPr marL="914400" lvl="1" indent="-228600" algn="l">
              <a:spcBef>
                <a:spcPts val="600"/>
              </a:spcBef>
              <a:spcAft>
                <a:spcPts val="0"/>
              </a:spcAft>
              <a:buSzPts val="1600"/>
              <a:buNone/>
              <a:defRPr sz="1600">
                <a:solidFill>
                  <a:schemeClr val="accent6"/>
                </a:solidFill>
                <a:latin typeface="Calibri"/>
                <a:ea typeface="Calibri"/>
                <a:cs typeface="Calibri"/>
                <a:sym typeface="Calibri"/>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pic>
        <p:nvPicPr>
          <p:cNvPr id="158" name="Google Shape;158;p41"/>
          <p:cNvPicPr preferRelativeResize="0"/>
          <p:nvPr/>
        </p:nvPicPr>
        <p:blipFill rotWithShape="1">
          <a:blip r:embed="rId4">
            <a:alphaModFix/>
          </a:blip>
          <a:srcRect/>
          <a:stretch/>
        </p:blipFill>
        <p:spPr>
          <a:xfrm>
            <a:off x="538163" y="293642"/>
            <a:ext cx="2695739" cy="261448"/>
          </a:xfrm>
          <a:prstGeom prst="rect">
            <a:avLst/>
          </a:prstGeom>
          <a:noFill/>
          <a:ln>
            <a:noFill/>
          </a:ln>
        </p:spPr>
      </p:pic>
      <p:sp>
        <p:nvSpPr>
          <p:cNvPr id="159" name="Google Shape;159;p41"/>
          <p:cNvSpPr txBox="1">
            <a:spLocks noGrp="1"/>
          </p:cNvSpPr>
          <p:nvPr>
            <p:ph type="body" idx="2"/>
          </p:nvPr>
        </p:nvSpPr>
        <p:spPr>
          <a:xfrm rot="5400000">
            <a:off x="-2187007" y="3122528"/>
            <a:ext cx="4964616" cy="33198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100"/>
              <a:buNone/>
              <a:defRPr sz="1100" b="0"/>
            </a:lvl1pPr>
            <a:lvl2pPr marL="914400" lvl="1" indent="-228600" algn="l">
              <a:spcBef>
                <a:spcPts val="600"/>
              </a:spcBef>
              <a:spcAft>
                <a:spcPts val="0"/>
              </a:spcAft>
              <a:buSzPts val="1100"/>
              <a:buNone/>
              <a:defRPr sz="1100"/>
            </a:lvl2pPr>
            <a:lvl3pPr marL="1371600" lvl="2" indent="-298450" algn="l">
              <a:spcBef>
                <a:spcPts val="600"/>
              </a:spcBef>
              <a:spcAft>
                <a:spcPts val="0"/>
              </a:spcAft>
              <a:buSzPts val="1100"/>
              <a:buChar char="•"/>
              <a:defRPr sz="1100"/>
            </a:lvl3pPr>
            <a:lvl4pPr marL="1828800" lvl="3" indent="-298450" algn="l">
              <a:spcBef>
                <a:spcPts val="600"/>
              </a:spcBef>
              <a:spcAft>
                <a:spcPts val="0"/>
              </a:spcAft>
              <a:buSzPts val="1100"/>
              <a:buChar char="•"/>
              <a:defRPr sz="1100"/>
            </a:lvl4pPr>
            <a:lvl5pPr marL="2286000" lvl="4" indent="-298450" algn="l">
              <a:spcBef>
                <a:spcPts val="600"/>
              </a:spcBef>
              <a:spcAft>
                <a:spcPts val="0"/>
              </a:spcAft>
              <a:buSzPts val="1100"/>
              <a:buChar char="─"/>
              <a:defRPr sz="1100"/>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pic>
        <p:nvPicPr>
          <p:cNvPr id="160" name="Google Shape;160;p41"/>
          <p:cNvPicPr preferRelativeResize="0"/>
          <p:nvPr/>
        </p:nvPicPr>
        <p:blipFill rotWithShape="1">
          <a:blip r:embed="rId5">
            <a:alphaModFix/>
          </a:blip>
          <a:srcRect/>
          <a:stretch/>
        </p:blipFill>
        <p:spPr>
          <a:xfrm>
            <a:off x="7234047" y="5827797"/>
            <a:ext cx="2167128" cy="579120"/>
          </a:xfrm>
          <a:prstGeom prst="rect">
            <a:avLst/>
          </a:prstGeom>
          <a:noFill/>
          <a:ln>
            <a:noFill/>
          </a:ln>
        </p:spPr>
      </p:pic>
    </p:spTree>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ck Page_11">
  <p:cSld name="Back Page_11">
    <p:bg>
      <p:bgPr>
        <a:solidFill>
          <a:schemeClr val="lt1"/>
        </a:solidFill>
        <a:effectLst/>
      </p:bgPr>
    </p:bg>
    <p:spTree>
      <p:nvGrpSpPr>
        <p:cNvPr id="1" name="Shape 161"/>
        <p:cNvGrpSpPr/>
        <p:nvPr/>
      </p:nvGrpSpPr>
      <p:grpSpPr>
        <a:xfrm>
          <a:off x="0" y="0"/>
          <a:ext cx="0" cy="0"/>
          <a:chOff x="0" y="0"/>
          <a:chExt cx="0" cy="0"/>
        </a:xfrm>
      </p:grpSpPr>
      <p:sp>
        <p:nvSpPr>
          <p:cNvPr id="162" name="Google Shape;162;p42"/>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3" name="Google Shape;163;p42"/>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64" name="Google Shape;164;p42"/>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[Title for presentation / Date to go here]</a:t>
            </a:r>
            <a:endParaRPr/>
          </a:p>
        </p:txBody>
      </p:sp>
      <p:pic>
        <p:nvPicPr>
          <p:cNvPr id="165" name="Google Shape;165;p42"/>
          <p:cNvPicPr preferRelativeResize="0"/>
          <p:nvPr/>
        </p:nvPicPr>
        <p:blipFill rotWithShape="1">
          <a:blip r:embed="rId2">
            <a:alphaModFix/>
          </a:blip>
          <a:srcRect/>
          <a:stretch/>
        </p:blipFill>
        <p:spPr>
          <a:xfrm>
            <a:off x="6230482" y="6037650"/>
            <a:ext cx="3170060" cy="306000"/>
          </a:xfrm>
          <a:prstGeom prst="rect">
            <a:avLst/>
          </a:prstGeom>
          <a:noFill/>
          <a:ln>
            <a:noFill/>
          </a:ln>
        </p:spPr>
      </p:pic>
      <p:sp>
        <p:nvSpPr>
          <p:cNvPr id="166" name="Google Shape;166;p42"/>
          <p:cNvSpPr txBox="1"/>
          <p:nvPr/>
        </p:nvSpPr>
        <p:spPr>
          <a:xfrm>
            <a:off x="2703820" y="1197108"/>
            <a:ext cx="2590076" cy="266226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FFFFFF"/>
                </a:solidFill>
                <a:latin typeface="Calibri"/>
                <a:ea typeface="Calibri"/>
                <a:cs typeface="Calibri"/>
                <a:sym typeface="Calibri"/>
              </a:rPr>
              <a:t>Robots as virtual diving buddies</a:t>
            </a:r>
            <a:endParaRPr/>
          </a:p>
          <a:p>
            <a:pPr marL="0" marR="0" lvl="0" indent="0" algn="l" rtl="0">
              <a:spcBef>
                <a:spcPts val="600"/>
              </a:spcBef>
              <a:spcAft>
                <a:spcPts val="0"/>
              </a:spcAft>
              <a:buNone/>
            </a:pPr>
            <a:r>
              <a:rPr lang="en-US" sz="1100">
                <a:solidFill>
                  <a:srgbClr val="FFFFFF"/>
                </a:solidFill>
                <a:latin typeface="Calibri"/>
                <a:ea typeface="Calibri"/>
                <a:cs typeface="Calibri"/>
                <a:sym typeface="Calibri"/>
              </a:rPr>
              <a:t>OceanOne is a bimanual underwater humanoid robot that has been developed by Oussama Khatib and his team at Stanford University, With guidance from a team of deep sea archaeologists the robot explored the wreck of La Lune, the flagship of King Louis XIV that sank in 1664, and skilfully recovered a small vase and returned it to the ship deck safely. Based on the success of this maiden voyage, the hope is that the robot will one day take on highly skilled underwater tasks too dangerous for human divers and open up a whole new realm of ocean exploration.</a:t>
            </a:r>
            <a:endParaRPr/>
          </a:p>
        </p:txBody>
      </p:sp>
      <p:cxnSp>
        <p:nvCxnSpPr>
          <p:cNvPr id="167" name="Google Shape;167;p42"/>
          <p:cNvCxnSpPr/>
          <p:nvPr/>
        </p:nvCxnSpPr>
        <p:spPr>
          <a:xfrm>
            <a:off x="812800" y="1079784"/>
            <a:ext cx="4461844" cy="0"/>
          </a:xfrm>
          <a:prstGeom prst="straightConnector1">
            <a:avLst/>
          </a:prstGeom>
          <a:noFill/>
          <a:ln w="9525" cap="flat" cmpd="sng">
            <a:solidFill>
              <a:srgbClr val="FFFFFF"/>
            </a:solidFill>
            <a:prstDash val="solid"/>
            <a:round/>
            <a:headEnd type="none" w="sm" len="sm"/>
            <a:tailEnd type="none" w="sm" len="sm"/>
          </a:ln>
        </p:spPr>
      </p:cxnSp>
      <p:sp>
        <p:nvSpPr>
          <p:cNvPr id="168" name="Google Shape;168;p42"/>
          <p:cNvSpPr txBox="1"/>
          <p:nvPr/>
        </p:nvSpPr>
        <p:spPr>
          <a:xfrm>
            <a:off x="812800" y="707448"/>
            <a:ext cx="257044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The story behind the image</a:t>
            </a:r>
            <a:endParaRPr/>
          </a:p>
        </p:txBody>
      </p:sp>
      <p:sp>
        <p:nvSpPr>
          <p:cNvPr id="169" name="Google Shape;169;p42"/>
          <p:cNvSpPr txBox="1"/>
          <p:nvPr/>
        </p:nvSpPr>
        <p:spPr>
          <a:xfrm>
            <a:off x="812800" y="2409521"/>
            <a:ext cx="1731590" cy="1692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a:solidFill>
                  <a:srgbClr val="FFFFFF"/>
                </a:solidFill>
                <a:latin typeface="Calibri"/>
                <a:ea typeface="Calibri"/>
                <a:cs typeface="Calibri"/>
                <a:sym typeface="Calibri"/>
              </a:rPr>
              <a:t>©Osada/Seguin/DRASSM</a:t>
            </a:r>
            <a:endParaRPr/>
          </a:p>
        </p:txBody>
      </p:sp>
      <p:pic>
        <p:nvPicPr>
          <p:cNvPr id="170" name="Google Shape;170;p42"/>
          <p:cNvPicPr preferRelativeResize="0"/>
          <p:nvPr/>
        </p:nvPicPr>
        <p:blipFill rotWithShape="1">
          <a:blip r:embed="rId3">
            <a:alphaModFix/>
          </a:blip>
          <a:srcRect/>
          <a:stretch/>
        </p:blipFill>
        <p:spPr>
          <a:xfrm flipH="1">
            <a:off x="812799" y="1246582"/>
            <a:ext cx="1724602" cy="1130855"/>
          </a:xfrm>
          <a:prstGeom prst="rect">
            <a:avLst/>
          </a:prstGeom>
          <a:noFill/>
          <a:ln>
            <a:noFill/>
          </a:ln>
        </p:spPr>
      </p:pic>
      <p:pic>
        <p:nvPicPr>
          <p:cNvPr id="2" name="Google Shape;283;p3" descr="C:\Users\oefelein\Desktop\vsnu.jpg">
            <a:extLst>
              <a:ext uri="{FF2B5EF4-FFF2-40B4-BE49-F238E27FC236}">
                <a16:creationId xmlns:a16="http://schemas.microsoft.com/office/drawing/2014/main" id="{C05A6B34-FDCC-4DC3-AE55-A93F8DB7F064}"/>
              </a:ext>
            </a:extLst>
          </p:cNvPr>
          <p:cNvPicPr preferRelativeResize="0"/>
          <p:nvPr userDrawn="1"/>
        </p:nvPicPr>
        <p:blipFill rotWithShape="1">
          <a:blip r:embed="rId4">
            <a:alphaModFix/>
          </a:blip>
          <a:srcRect/>
          <a:stretch/>
        </p:blipFill>
        <p:spPr>
          <a:xfrm>
            <a:off x="5246660" y="5766276"/>
            <a:ext cx="620739" cy="620739"/>
          </a:xfrm>
          <a:prstGeom prst="rect">
            <a:avLst/>
          </a:prstGeom>
          <a:noFill/>
          <a:ln>
            <a:noFill/>
          </a:ln>
        </p:spPr>
      </p:pic>
      <p:pic>
        <p:nvPicPr>
          <p:cNvPr id="3" name="Picture 2" descr="C:\Users\oefelein\Desktop\VU.GIF">
            <a:extLst>
              <a:ext uri="{FF2B5EF4-FFF2-40B4-BE49-F238E27FC236}">
                <a16:creationId xmlns:a16="http://schemas.microsoft.com/office/drawing/2014/main" id="{72F3B318-33F1-4CD8-9545-ADCE45E3313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0" y="5867096"/>
            <a:ext cx="1918934" cy="504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ver Page_12">
  <p:cSld name="Cover Page_12">
    <p:spTree>
      <p:nvGrpSpPr>
        <p:cNvPr id="1" name="Shape 171"/>
        <p:cNvGrpSpPr/>
        <p:nvPr/>
      </p:nvGrpSpPr>
      <p:grpSpPr>
        <a:xfrm>
          <a:off x="0" y="0"/>
          <a:ext cx="0" cy="0"/>
          <a:chOff x="0" y="0"/>
          <a:chExt cx="0" cy="0"/>
        </a:xfrm>
      </p:grpSpPr>
      <p:pic>
        <p:nvPicPr>
          <p:cNvPr id="172" name="Google Shape;172;p43"/>
          <p:cNvPicPr preferRelativeResize="0"/>
          <p:nvPr/>
        </p:nvPicPr>
        <p:blipFill rotWithShape="1">
          <a:blip r:embed="rId2">
            <a:alphaModFix/>
          </a:blip>
          <a:srcRect r="-1"/>
          <a:stretch/>
        </p:blipFill>
        <p:spPr>
          <a:xfrm>
            <a:off x="241300" y="0"/>
            <a:ext cx="9664700" cy="6858000"/>
          </a:xfrm>
          <a:prstGeom prst="rect">
            <a:avLst/>
          </a:prstGeom>
          <a:noFill/>
          <a:ln>
            <a:noFill/>
          </a:ln>
        </p:spPr>
      </p:pic>
      <p:pic>
        <p:nvPicPr>
          <p:cNvPr id="173" name="Google Shape;173;p43"/>
          <p:cNvPicPr preferRelativeResize="0"/>
          <p:nvPr/>
        </p:nvPicPr>
        <p:blipFill rotWithShape="1">
          <a:blip r:embed="rId3">
            <a:alphaModFix/>
          </a:blip>
          <a:srcRect/>
          <a:stretch/>
        </p:blipFill>
        <p:spPr>
          <a:xfrm>
            <a:off x="4399" y="0"/>
            <a:ext cx="9897202" cy="6858000"/>
          </a:xfrm>
          <a:prstGeom prst="rect">
            <a:avLst/>
          </a:prstGeom>
          <a:noFill/>
          <a:ln>
            <a:noFill/>
          </a:ln>
        </p:spPr>
      </p:pic>
      <p:sp>
        <p:nvSpPr>
          <p:cNvPr id="174" name="Google Shape;174;p43"/>
          <p:cNvSpPr txBox="1">
            <a:spLocks noGrp="1"/>
          </p:cNvSpPr>
          <p:nvPr>
            <p:ph type="title"/>
          </p:nvPr>
        </p:nvSpPr>
        <p:spPr>
          <a:xfrm>
            <a:off x="5122429" y="929082"/>
            <a:ext cx="3934260" cy="64904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2300"/>
              <a:buFont typeface="Calibri"/>
              <a:buNone/>
              <a:defRPr sz="2300" b="1">
                <a:solidFill>
                  <a:srgbClr val="486A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43"/>
          <p:cNvSpPr txBox="1">
            <a:spLocks noGrp="1"/>
          </p:cNvSpPr>
          <p:nvPr>
            <p:ph type="body" idx="1"/>
          </p:nvPr>
        </p:nvSpPr>
        <p:spPr>
          <a:xfrm>
            <a:off x="5122397" y="1775107"/>
            <a:ext cx="3934321" cy="63094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2000"/>
              <a:buNone/>
              <a:defRPr sz="2000" b="0">
                <a:solidFill>
                  <a:schemeClr val="accent3"/>
                </a:solidFill>
                <a:latin typeface="Calibri"/>
                <a:ea typeface="Calibri"/>
                <a:cs typeface="Calibri"/>
                <a:sym typeface="Calibri"/>
              </a:defRPr>
            </a:lvl1pPr>
            <a:lvl2pPr marL="914400" lvl="1" indent="-228600" algn="l">
              <a:spcBef>
                <a:spcPts val="600"/>
              </a:spcBef>
              <a:spcAft>
                <a:spcPts val="0"/>
              </a:spcAft>
              <a:buSzPts val="1600"/>
              <a:buNone/>
              <a:defRPr sz="1600">
                <a:solidFill>
                  <a:schemeClr val="accent3"/>
                </a:solidFill>
                <a:latin typeface="Calibri"/>
                <a:ea typeface="Calibri"/>
                <a:cs typeface="Calibri"/>
                <a:sym typeface="Calibri"/>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pic>
        <p:nvPicPr>
          <p:cNvPr id="176" name="Google Shape;176;p43"/>
          <p:cNvPicPr preferRelativeResize="0"/>
          <p:nvPr/>
        </p:nvPicPr>
        <p:blipFill rotWithShape="1">
          <a:blip r:embed="rId4">
            <a:alphaModFix/>
          </a:blip>
          <a:srcRect/>
          <a:stretch/>
        </p:blipFill>
        <p:spPr>
          <a:xfrm>
            <a:off x="6772286" y="5983340"/>
            <a:ext cx="2628889" cy="360310"/>
          </a:xfrm>
          <a:prstGeom prst="rect">
            <a:avLst/>
          </a:prstGeom>
          <a:noFill/>
          <a:ln>
            <a:noFill/>
          </a:ln>
        </p:spPr>
      </p:pic>
      <p:pic>
        <p:nvPicPr>
          <p:cNvPr id="177" name="Google Shape;177;p43"/>
          <p:cNvPicPr preferRelativeResize="0"/>
          <p:nvPr/>
        </p:nvPicPr>
        <p:blipFill rotWithShape="1">
          <a:blip r:embed="rId5">
            <a:alphaModFix/>
          </a:blip>
          <a:srcRect/>
          <a:stretch/>
        </p:blipFill>
        <p:spPr>
          <a:xfrm>
            <a:off x="538163" y="293642"/>
            <a:ext cx="2695739" cy="261448"/>
          </a:xfrm>
          <a:prstGeom prst="rect">
            <a:avLst/>
          </a:prstGeom>
          <a:noFill/>
          <a:ln>
            <a:noFill/>
          </a:ln>
        </p:spPr>
      </p:pic>
      <p:sp>
        <p:nvSpPr>
          <p:cNvPr id="178" name="Google Shape;178;p43"/>
          <p:cNvSpPr txBox="1">
            <a:spLocks noGrp="1"/>
          </p:cNvSpPr>
          <p:nvPr>
            <p:ph type="body" idx="2"/>
          </p:nvPr>
        </p:nvSpPr>
        <p:spPr>
          <a:xfrm rot="5400000">
            <a:off x="-2187007" y="3122528"/>
            <a:ext cx="4964616" cy="33198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100"/>
              <a:buNone/>
              <a:defRPr sz="1100" b="0"/>
            </a:lvl1pPr>
            <a:lvl2pPr marL="914400" lvl="1" indent="-228600" algn="l">
              <a:spcBef>
                <a:spcPts val="600"/>
              </a:spcBef>
              <a:spcAft>
                <a:spcPts val="0"/>
              </a:spcAft>
              <a:buSzPts val="1100"/>
              <a:buNone/>
              <a:defRPr sz="1100"/>
            </a:lvl2pPr>
            <a:lvl3pPr marL="1371600" lvl="2" indent="-298450" algn="l">
              <a:spcBef>
                <a:spcPts val="600"/>
              </a:spcBef>
              <a:spcAft>
                <a:spcPts val="0"/>
              </a:spcAft>
              <a:buSzPts val="1100"/>
              <a:buChar char="•"/>
              <a:defRPr sz="1100"/>
            </a:lvl3pPr>
            <a:lvl4pPr marL="1828800" lvl="3" indent="-298450" algn="l">
              <a:spcBef>
                <a:spcPts val="600"/>
              </a:spcBef>
              <a:spcAft>
                <a:spcPts val="0"/>
              </a:spcAft>
              <a:buSzPts val="1100"/>
              <a:buChar char="•"/>
              <a:defRPr sz="1100"/>
            </a:lvl4pPr>
            <a:lvl5pPr marL="2286000" lvl="4" indent="-298450" algn="l">
              <a:spcBef>
                <a:spcPts val="600"/>
              </a:spcBef>
              <a:spcAft>
                <a:spcPts val="0"/>
              </a:spcAft>
              <a:buSzPts val="1100"/>
              <a:buChar char="─"/>
              <a:defRPr sz="1100"/>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Tree>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 Page_12">
  <p:cSld name="Back Page_12">
    <p:bg>
      <p:bgPr>
        <a:solidFill>
          <a:schemeClr val="lt1"/>
        </a:solidFill>
        <a:effectLst/>
      </p:bgPr>
    </p:bg>
    <p:spTree>
      <p:nvGrpSpPr>
        <p:cNvPr id="1" name="Shape 179"/>
        <p:cNvGrpSpPr/>
        <p:nvPr/>
      </p:nvGrpSpPr>
      <p:grpSpPr>
        <a:xfrm>
          <a:off x="0" y="0"/>
          <a:ext cx="0" cy="0"/>
          <a:chOff x="0" y="0"/>
          <a:chExt cx="0" cy="0"/>
        </a:xfrm>
      </p:grpSpPr>
      <p:sp>
        <p:nvSpPr>
          <p:cNvPr id="180" name="Google Shape;180;p44"/>
          <p:cNvSpPr/>
          <p:nvPr/>
        </p:nvSpPr>
        <p:spPr>
          <a:xfrm>
            <a:off x="534600" y="0"/>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1" name="Google Shape;181;p44"/>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pic>
        <p:nvPicPr>
          <p:cNvPr id="182" name="Google Shape;182;p44"/>
          <p:cNvPicPr preferRelativeResize="0"/>
          <p:nvPr/>
        </p:nvPicPr>
        <p:blipFill rotWithShape="1">
          <a:blip r:embed="rId2">
            <a:alphaModFix/>
          </a:blip>
          <a:srcRect/>
          <a:stretch/>
        </p:blipFill>
        <p:spPr>
          <a:xfrm>
            <a:off x="6230482" y="6037650"/>
            <a:ext cx="3170060" cy="306000"/>
          </a:xfrm>
          <a:prstGeom prst="rect">
            <a:avLst/>
          </a:prstGeom>
          <a:noFill/>
          <a:ln>
            <a:noFill/>
          </a:ln>
        </p:spPr>
      </p:pic>
      <p:sp>
        <p:nvSpPr>
          <p:cNvPr id="183" name="Google Shape;183;p44"/>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[Title for presentation / Date to go here]</a:t>
            </a:r>
            <a:endParaRPr/>
          </a:p>
        </p:txBody>
      </p:sp>
      <p:sp>
        <p:nvSpPr>
          <p:cNvPr id="184" name="Google Shape;184;p44"/>
          <p:cNvSpPr txBox="1"/>
          <p:nvPr/>
        </p:nvSpPr>
        <p:spPr>
          <a:xfrm>
            <a:off x="2703820" y="1197108"/>
            <a:ext cx="2590076" cy="23237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FFFFFF"/>
                </a:solidFill>
                <a:latin typeface="Calibri"/>
                <a:ea typeface="Calibri"/>
                <a:cs typeface="Calibri"/>
                <a:sym typeface="Calibri"/>
              </a:rPr>
              <a:t>How chameleons change colour</a:t>
            </a:r>
            <a:endParaRPr/>
          </a:p>
          <a:p>
            <a:pPr marL="0" marR="0" lvl="0" indent="0" algn="l" rtl="0">
              <a:spcBef>
                <a:spcPts val="600"/>
              </a:spcBef>
              <a:spcAft>
                <a:spcPts val="0"/>
              </a:spcAft>
              <a:buNone/>
            </a:pPr>
            <a:r>
              <a:rPr lang="en-US" sz="1100">
                <a:solidFill>
                  <a:srgbClr val="FFFFFF"/>
                </a:solidFill>
                <a:latin typeface="Calibri"/>
                <a:ea typeface="Calibri"/>
                <a:cs typeface="Calibri"/>
                <a:sym typeface="Calibri"/>
              </a:rPr>
              <a:t>Chameleons are well know for their potential to change colour but recent research on panther chameleons is the first to find two layers of crystal containing cells, each with a potentially different purpose. Researchers from the University of Geneva have speculated that the deeper crystal containing cells may help with the regulation of temperature, whilst the more superficial layer of colour changing cells could be responsible for camouflage or mating displays.</a:t>
            </a:r>
            <a:endParaRPr/>
          </a:p>
        </p:txBody>
      </p:sp>
      <p:cxnSp>
        <p:nvCxnSpPr>
          <p:cNvPr id="185" name="Google Shape;185;p44"/>
          <p:cNvCxnSpPr/>
          <p:nvPr/>
        </p:nvCxnSpPr>
        <p:spPr>
          <a:xfrm>
            <a:off x="812800" y="1079784"/>
            <a:ext cx="4461844" cy="0"/>
          </a:xfrm>
          <a:prstGeom prst="straightConnector1">
            <a:avLst/>
          </a:prstGeom>
          <a:noFill/>
          <a:ln w="9525" cap="flat" cmpd="sng">
            <a:solidFill>
              <a:srgbClr val="FFFFFF"/>
            </a:solidFill>
            <a:prstDash val="solid"/>
            <a:round/>
            <a:headEnd type="none" w="sm" len="sm"/>
            <a:tailEnd type="none" w="sm" len="sm"/>
          </a:ln>
        </p:spPr>
      </p:cxnSp>
      <p:sp>
        <p:nvSpPr>
          <p:cNvPr id="186" name="Google Shape;186;p44"/>
          <p:cNvSpPr txBox="1"/>
          <p:nvPr/>
        </p:nvSpPr>
        <p:spPr>
          <a:xfrm>
            <a:off x="812800" y="707448"/>
            <a:ext cx="257044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The story behind the image</a:t>
            </a:r>
            <a:endParaRPr/>
          </a:p>
        </p:txBody>
      </p:sp>
      <p:pic>
        <p:nvPicPr>
          <p:cNvPr id="187" name="Google Shape;187;p44"/>
          <p:cNvPicPr preferRelativeResize="0"/>
          <p:nvPr/>
        </p:nvPicPr>
        <p:blipFill rotWithShape="1">
          <a:blip r:embed="rId3">
            <a:alphaModFix/>
          </a:blip>
          <a:srcRect r="-1"/>
          <a:stretch/>
        </p:blipFill>
        <p:spPr>
          <a:xfrm>
            <a:off x="812800" y="1236960"/>
            <a:ext cx="1731592" cy="1130855"/>
          </a:xfrm>
          <a:prstGeom prst="rect">
            <a:avLst/>
          </a:prstGeom>
          <a:noFill/>
          <a:ln>
            <a:noFill/>
          </a:ln>
        </p:spPr>
      </p:pic>
      <p:pic>
        <p:nvPicPr>
          <p:cNvPr id="2" name="Google Shape;283;p3" descr="C:\Users\oefelein\Desktop\vsnu.jpg">
            <a:extLst>
              <a:ext uri="{FF2B5EF4-FFF2-40B4-BE49-F238E27FC236}">
                <a16:creationId xmlns:a16="http://schemas.microsoft.com/office/drawing/2014/main" id="{7F120DCF-C45C-4EFF-82E9-606D4E1F49D1}"/>
              </a:ext>
            </a:extLst>
          </p:cNvPr>
          <p:cNvPicPr preferRelativeResize="0"/>
          <p:nvPr userDrawn="1"/>
        </p:nvPicPr>
        <p:blipFill rotWithShape="1">
          <a:blip r:embed="rId4">
            <a:alphaModFix/>
          </a:blip>
          <a:srcRect/>
          <a:stretch/>
        </p:blipFill>
        <p:spPr>
          <a:xfrm>
            <a:off x="5246660" y="5766276"/>
            <a:ext cx="620739" cy="620739"/>
          </a:xfrm>
          <a:prstGeom prst="rect">
            <a:avLst/>
          </a:prstGeom>
          <a:noFill/>
          <a:ln>
            <a:noFill/>
          </a:ln>
        </p:spPr>
      </p:pic>
      <p:pic>
        <p:nvPicPr>
          <p:cNvPr id="3" name="Picture 2" descr="C:\Users\oefelein\Desktop\VU.GIF">
            <a:extLst>
              <a:ext uri="{FF2B5EF4-FFF2-40B4-BE49-F238E27FC236}">
                <a16:creationId xmlns:a16="http://schemas.microsoft.com/office/drawing/2014/main" id="{1626C9E2-6245-4721-8C7F-A16D629A5EB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0" y="5867096"/>
            <a:ext cx="1918934" cy="504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ver Page_13">
  <p:cSld name="Cover Page_13">
    <p:spTree>
      <p:nvGrpSpPr>
        <p:cNvPr id="1" name="Shape 188"/>
        <p:cNvGrpSpPr/>
        <p:nvPr/>
      </p:nvGrpSpPr>
      <p:grpSpPr>
        <a:xfrm>
          <a:off x="0" y="0"/>
          <a:ext cx="0" cy="0"/>
          <a:chOff x="0" y="0"/>
          <a:chExt cx="0" cy="0"/>
        </a:xfrm>
      </p:grpSpPr>
      <p:pic>
        <p:nvPicPr>
          <p:cNvPr id="189" name="Google Shape;189;p45"/>
          <p:cNvPicPr preferRelativeResize="0"/>
          <p:nvPr/>
        </p:nvPicPr>
        <p:blipFill rotWithShape="1">
          <a:blip r:embed="rId2">
            <a:alphaModFix/>
          </a:blip>
          <a:srcRect r="3121"/>
          <a:stretch/>
        </p:blipFill>
        <p:spPr>
          <a:xfrm>
            <a:off x="480497" y="122889"/>
            <a:ext cx="9425503" cy="6367558"/>
          </a:xfrm>
          <a:prstGeom prst="rect">
            <a:avLst/>
          </a:prstGeom>
          <a:noFill/>
          <a:ln>
            <a:noFill/>
          </a:ln>
        </p:spPr>
      </p:pic>
      <p:pic>
        <p:nvPicPr>
          <p:cNvPr id="190" name="Google Shape;190;p45"/>
          <p:cNvPicPr preferRelativeResize="0"/>
          <p:nvPr/>
        </p:nvPicPr>
        <p:blipFill rotWithShape="1">
          <a:blip r:embed="rId3">
            <a:alphaModFix/>
          </a:blip>
          <a:srcRect/>
          <a:stretch/>
        </p:blipFill>
        <p:spPr>
          <a:xfrm>
            <a:off x="4399" y="0"/>
            <a:ext cx="9897202" cy="6858000"/>
          </a:xfrm>
          <a:prstGeom prst="rect">
            <a:avLst/>
          </a:prstGeom>
          <a:noFill/>
          <a:ln>
            <a:noFill/>
          </a:ln>
        </p:spPr>
      </p:pic>
      <p:sp>
        <p:nvSpPr>
          <p:cNvPr id="191" name="Google Shape;191;p45"/>
          <p:cNvSpPr txBox="1">
            <a:spLocks noGrp="1"/>
          </p:cNvSpPr>
          <p:nvPr>
            <p:ph type="title"/>
          </p:nvPr>
        </p:nvSpPr>
        <p:spPr>
          <a:xfrm>
            <a:off x="5122429" y="929082"/>
            <a:ext cx="3934260" cy="64904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2300"/>
              <a:buFont typeface="Calibri"/>
              <a:buNone/>
              <a:defRPr sz="2300" b="1">
                <a:solidFill>
                  <a:srgbClr val="486A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45"/>
          <p:cNvSpPr txBox="1">
            <a:spLocks noGrp="1"/>
          </p:cNvSpPr>
          <p:nvPr>
            <p:ph type="body" idx="1"/>
          </p:nvPr>
        </p:nvSpPr>
        <p:spPr>
          <a:xfrm>
            <a:off x="5122397" y="1771806"/>
            <a:ext cx="3934321" cy="63094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2000"/>
              <a:buNone/>
              <a:defRPr sz="2000" b="0">
                <a:solidFill>
                  <a:srgbClr val="44B2C8"/>
                </a:solidFill>
                <a:latin typeface="Calibri"/>
                <a:ea typeface="Calibri"/>
                <a:cs typeface="Calibri"/>
                <a:sym typeface="Calibri"/>
              </a:defRPr>
            </a:lvl1pPr>
            <a:lvl2pPr marL="914400" lvl="1" indent="-228600" algn="l">
              <a:spcBef>
                <a:spcPts val="600"/>
              </a:spcBef>
              <a:spcAft>
                <a:spcPts val="0"/>
              </a:spcAft>
              <a:buSzPts val="1600"/>
              <a:buNone/>
              <a:defRPr sz="1600">
                <a:solidFill>
                  <a:srgbClr val="44B2C8"/>
                </a:solidFill>
                <a:latin typeface="Calibri"/>
                <a:ea typeface="Calibri"/>
                <a:cs typeface="Calibri"/>
                <a:sym typeface="Calibri"/>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pic>
        <p:nvPicPr>
          <p:cNvPr id="193" name="Google Shape;193;p45"/>
          <p:cNvPicPr preferRelativeResize="0"/>
          <p:nvPr/>
        </p:nvPicPr>
        <p:blipFill rotWithShape="1">
          <a:blip r:embed="rId4">
            <a:alphaModFix/>
          </a:blip>
          <a:srcRect/>
          <a:stretch/>
        </p:blipFill>
        <p:spPr>
          <a:xfrm>
            <a:off x="538163" y="293642"/>
            <a:ext cx="2695739" cy="261448"/>
          </a:xfrm>
          <a:prstGeom prst="rect">
            <a:avLst/>
          </a:prstGeom>
          <a:noFill/>
          <a:ln>
            <a:noFill/>
          </a:ln>
        </p:spPr>
      </p:pic>
      <p:sp>
        <p:nvSpPr>
          <p:cNvPr id="194" name="Google Shape;194;p45"/>
          <p:cNvSpPr txBox="1">
            <a:spLocks noGrp="1"/>
          </p:cNvSpPr>
          <p:nvPr>
            <p:ph type="body" idx="2"/>
          </p:nvPr>
        </p:nvSpPr>
        <p:spPr>
          <a:xfrm rot="5400000">
            <a:off x="-2187007" y="3122528"/>
            <a:ext cx="4964616" cy="33198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100"/>
              <a:buNone/>
              <a:defRPr sz="1100" b="0"/>
            </a:lvl1pPr>
            <a:lvl2pPr marL="914400" lvl="1" indent="-228600" algn="l">
              <a:spcBef>
                <a:spcPts val="600"/>
              </a:spcBef>
              <a:spcAft>
                <a:spcPts val="0"/>
              </a:spcAft>
              <a:buSzPts val="1100"/>
              <a:buNone/>
              <a:defRPr sz="1100"/>
            </a:lvl2pPr>
            <a:lvl3pPr marL="1371600" lvl="2" indent="-298450" algn="l">
              <a:spcBef>
                <a:spcPts val="600"/>
              </a:spcBef>
              <a:spcAft>
                <a:spcPts val="0"/>
              </a:spcAft>
              <a:buSzPts val="1100"/>
              <a:buChar char="•"/>
              <a:defRPr sz="1100"/>
            </a:lvl3pPr>
            <a:lvl4pPr marL="1828800" lvl="3" indent="-298450" algn="l">
              <a:spcBef>
                <a:spcPts val="600"/>
              </a:spcBef>
              <a:spcAft>
                <a:spcPts val="0"/>
              </a:spcAft>
              <a:buSzPts val="1100"/>
              <a:buChar char="•"/>
              <a:defRPr sz="1100"/>
            </a:lvl4pPr>
            <a:lvl5pPr marL="2286000" lvl="4" indent="-298450" algn="l">
              <a:spcBef>
                <a:spcPts val="600"/>
              </a:spcBef>
              <a:spcAft>
                <a:spcPts val="0"/>
              </a:spcAft>
              <a:buSzPts val="1100"/>
              <a:buChar char="─"/>
              <a:defRPr sz="1100"/>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pic>
        <p:nvPicPr>
          <p:cNvPr id="195" name="Google Shape;195;p45"/>
          <p:cNvPicPr preferRelativeResize="0"/>
          <p:nvPr/>
        </p:nvPicPr>
        <p:blipFill rotWithShape="1">
          <a:blip r:embed="rId5">
            <a:alphaModFix/>
          </a:blip>
          <a:srcRect/>
          <a:stretch/>
        </p:blipFill>
        <p:spPr>
          <a:xfrm>
            <a:off x="7482840" y="5776747"/>
            <a:ext cx="1918335" cy="742875"/>
          </a:xfrm>
          <a:prstGeom prst="rect">
            <a:avLst/>
          </a:prstGeom>
          <a:noFill/>
          <a:ln>
            <a:noFill/>
          </a:ln>
        </p:spPr>
      </p:pic>
    </p:spTree>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ack Page_13">
  <p:cSld name="Back Page_13">
    <p:bg>
      <p:bgPr>
        <a:solidFill>
          <a:schemeClr val="lt1"/>
        </a:solidFill>
        <a:effectLst/>
      </p:bgPr>
    </p:bg>
    <p:spTree>
      <p:nvGrpSpPr>
        <p:cNvPr id="1" name="Shape 196"/>
        <p:cNvGrpSpPr/>
        <p:nvPr/>
      </p:nvGrpSpPr>
      <p:grpSpPr>
        <a:xfrm>
          <a:off x="0" y="0"/>
          <a:ext cx="0" cy="0"/>
          <a:chOff x="0" y="0"/>
          <a:chExt cx="0" cy="0"/>
        </a:xfrm>
      </p:grpSpPr>
      <p:sp>
        <p:nvSpPr>
          <p:cNvPr id="197" name="Google Shape;197;p46"/>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8" name="Google Shape;198;p46"/>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99" name="Google Shape;199;p46"/>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[Title for presentation / Date to go here]</a:t>
            </a:r>
            <a:endParaRPr/>
          </a:p>
        </p:txBody>
      </p:sp>
      <p:pic>
        <p:nvPicPr>
          <p:cNvPr id="200" name="Google Shape;200;p46"/>
          <p:cNvPicPr preferRelativeResize="0"/>
          <p:nvPr/>
        </p:nvPicPr>
        <p:blipFill rotWithShape="1">
          <a:blip r:embed="rId2">
            <a:alphaModFix/>
          </a:blip>
          <a:srcRect/>
          <a:stretch/>
        </p:blipFill>
        <p:spPr>
          <a:xfrm>
            <a:off x="6230482" y="6037650"/>
            <a:ext cx="3170060" cy="306000"/>
          </a:xfrm>
          <a:prstGeom prst="rect">
            <a:avLst/>
          </a:prstGeom>
          <a:noFill/>
          <a:ln>
            <a:noFill/>
          </a:ln>
        </p:spPr>
      </p:pic>
      <p:sp>
        <p:nvSpPr>
          <p:cNvPr id="201" name="Google Shape;201;p46"/>
          <p:cNvSpPr txBox="1"/>
          <p:nvPr/>
        </p:nvSpPr>
        <p:spPr>
          <a:xfrm>
            <a:off x="2703820" y="1197108"/>
            <a:ext cx="2590076" cy="287771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FFFFFF"/>
                </a:solidFill>
                <a:latin typeface="Calibri"/>
                <a:ea typeface="Calibri"/>
                <a:cs typeface="Calibri"/>
                <a:sym typeface="Calibri"/>
              </a:rPr>
              <a:t>New facial recognition tool developed for lemurs</a:t>
            </a:r>
            <a:endParaRPr/>
          </a:p>
          <a:p>
            <a:pPr marL="0" marR="0" lvl="0" indent="0" algn="l" rtl="0">
              <a:spcBef>
                <a:spcPts val="600"/>
              </a:spcBef>
              <a:spcAft>
                <a:spcPts val="0"/>
              </a:spcAft>
              <a:buNone/>
            </a:pPr>
            <a:r>
              <a:rPr lang="en-US" sz="1100">
                <a:solidFill>
                  <a:srgbClr val="FFFFFF"/>
                </a:solidFill>
                <a:latin typeface="Calibri"/>
                <a:ea typeface="Calibri"/>
                <a:cs typeface="Calibri"/>
                <a:sym typeface="Calibri"/>
              </a:rPr>
              <a:t>Being able to identify individual animals is a key part of understanding the demographic and evolutionary processes that occur in populations, and yet current techniques are expensive and often impractical for large scale studies. To try and overcome these problems a team of lemur biologists and computer scientists have developed and tested a facial recognition system that can identify individual lemurs in the wild with a high degree of accuracy. It is hoped that once optimized, this system can provide a rapid, cost-effective, and accurate method for individual identification.</a:t>
            </a:r>
            <a:endParaRPr/>
          </a:p>
        </p:txBody>
      </p:sp>
      <p:cxnSp>
        <p:nvCxnSpPr>
          <p:cNvPr id="202" name="Google Shape;202;p46"/>
          <p:cNvCxnSpPr/>
          <p:nvPr/>
        </p:nvCxnSpPr>
        <p:spPr>
          <a:xfrm>
            <a:off x="812800" y="1079784"/>
            <a:ext cx="4461844" cy="0"/>
          </a:xfrm>
          <a:prstGeom prst="straightConnector1">
            <a:avLst/>
          </a:prstGeom>
          <a:noFill/>
          <a:ln w="9525" cap="flat" cmpd="sng">
            <a:solidFill>
              <a:srgbClr val="FFFFFF"/>
            </a:solidFill>
            <a:prstDash val="solid"/>
            <a:round/>
            <a:headEnd type="none" w="sm" len="sm"/>
            <a:tailEnd type="none" w="sm" len="sm"/>
          </a:ln>
        </p:spPr>
      </p:cxnSp>
      <p:sp>
        <p:nvSpPr>
          <p:cNvPr id="203" name="Google Shape;203;p46"/>
          <p:cNvSpPr txBox="1"/>
          <p:nvPr/>
        </p:nvSpPr>
        <p:spPr>
          <a:xfrm>
            <a:off x="812800" y="707448"/>
            <a:ext cx="257044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The story behind the image</a:t>
            </a:r>
            <a:endParaRPr/>
          </a:p>
        </p:txBody>
      </p:sp>
      <p:pic>
        <p:nvPicPr>
          <p:cNvPr id="204" name="Google Shape;204;p46"/>
          <p:cNvPicPr preferRelativeResize="0"/>
          <p:nvPr/>
        </p:nvPicPr>
        <p:blipFill rotWithShape="1">
          <a:blip r:embed="rId3">
            <a:alphaModFix/>
          </a:blip>
          <a:srcRect/>
          <a:stretch/>
        </p:blipFill>
        <p:spPr>
          <a:xfrm>
            <a:off x="812800" y="1246586"/>
            <a:ext cx="1728269" cy="1131111"/>
          </a:xfrm>
          <a:prstGeom prst="rect">
            <a:avLst/>
          </a:prstGeom>
          <a:noFill/>
          <a:ln>
            <a:noFill/>
          </a:ln>
        </p:spPr>
      </p:pic>
    </p:spTree>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ver Page_14">
  <p:cSld name="Cover Page_14">
    <p:spTree>
      <p:nvGrpSpPr>
        <p:cNvPr id="1" name="Shape 205"/>
        <p:cNvGrpSpPr/>
        <p:nvPr/>
      </p:nvGrpSpPr>
      <p:grpSpPr>
        <a:xfrm>
          <a:off x="0" y="0"/>
          <a:ext cx="0" cy="0"/>
          <a:chOff x="0" y="0"/>
          <a:chExt cx="0" cy="0"/>
        </a:xfrm>
      </p:grpSpPr>
      <p:pic>
        <p:nvPicPr>
          <p:cNvPr id="206" name="Google Shape;206;p47"/>
          <p:cNvPicPr preferRelativeResize="0"/>
          <p:nvPr/>
        </p:nvPicPr>
        <p:blipFill rotWithShape="1">
          <a:blip r:embed="rId2">
            <a:alphaModFix/>
          </a:blip>
          <a:srcRect/>
          <a:stretch/>
        </p:blipFill>
        <p:spPr>
          <a:xfrm flipH="1">
            <a:off x="129309" y="0"/>
            <a:ext cx="9776690" cy="6857999"/>
          </a:xfrm>
          <a:prstGeom prst="rect">
            <a:avLst/>
          </a:prstGeom>
          <a:noFill/>
          <a:ln>
            <a:noFill/>
          </a:ln>
        </p:spPr>
      </p:pic>
      <p:pic>
        <p:nvPicPr>
          <p:cNvPr id="207" name="Google Shape;207;p47"/>
          <p:cNvPicPr preferRelativeResize="0"/>
          <p:nvPr/>
        </p:nvPicPr>
        <p:blipFill rotWithShape="1">
          <a:blip r:embed="rId3">
            <a:alphaModFix/>
          </a:blip>
          <a:srcRect/>
          <a:stretch/>
        </p:blipFill>
        <p:spPr>
          <a:xfrm>
            <a:off x="0" y="0"/>
            <a:ext cx="9897202" cy="6858000"/>
          </a:xfrm>
          <a:prstGeom prst="rect">
            <a:avLst/>
          </a:prstGeom>
          <a:noFill/>
          <a:ln>
            <a:noFill/>
          </a:ln>
        </p:spPr>
      </p:pic>
      <p:sp>
        <p:nvSpPr>
          <p:cNvPr id="208" name="Google Shape;208;p47"/>
          <p:cNvSpPr txBox="1">
            <a:spLocks noGrp="1"/>
          </p:cNvSpPr>
          <p:nvPr>
            <p:ph type="title"/>
          </p:nvPr>
        </p:nvSpPr>
        <p:spPr>
          <a:xfrm>
            <a:off x="5122429" y="923925"/>
            <a:ext cx="3934260" cy="64904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2300"/>
              <a:buFont typeface="Calibri"/>
              <a:buNone/>
              <a:defRPr sz="2300" b="1">
                <a:solidFill>
                  <a:srgbClr val="486A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47"/>
          <p:cNvSpPr txBox="1">
            <a:spLocks noGrp="1"/>
          </p:cNvSpPr>
          <p:nvPr>
            <p:ph type="body" idx="1"/>
          </p:nvPr>
        </p:nvSpPr>
        <p:spPr>
          <a:xfrm>
            <a:off x="5122397" y="1774206"/>
            <a:ext cx="3934321" cy="63094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2000"/>
              <a:buNone/>
              <a:defRPr sz="2000" b="0">
                <a:solidFill>
                  <a:srgbClr val="F58220"/>
                </a:solidFill>
                <a:latin typeface="Calibri"/>
                <a:ea typeface="Calibri"/>
                <a:cs typeface="Calibri"/>
                <a:sym typeface="Calibri"/>
              </a:defRPr>
            </a:lvl1pPr>
            <a:lvl2pPr marL="914400" lvl="1" indent="-228600" algn="l">
              <a:spcBef>
                <a:spcPts val="600"/>
              </a:spcBef>
              <a:spcAft>
                <a:spcPts val="0"/>
              </a:spcAft>
              <a:buSzPts val="1600"/>
              <a:buNone/>
              <a:defRPr sz="1600">
                <a:solidFill>
                  <a:srgbClr val="F58220"/>
                </a:solidFill>
                <a:latin typeface="Calibri"/>
                <a:ea typeface="Calibri"/>
                <a:cs typeface="Calibri"/>
                <a:sym typeface="Calibri"/>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pic>
        <p:nvPicPr>
          <p:cNvPr id="210" name="Google Shape;210;p47"/>
          <p:cNvPicPr preferRelativeResize="0"/>
          <p:nvPr/>
        </p:nvPicPr>
        <p:blipFill rotWithShape="1">
          <a:blip r:embed="rId4">
            <a:alphaModFix/>
          </a:blip>
          <a:srcRect/>
          <a:stretch/>
        </p:blipFill>
        <p:spPr>
          <a:xfrm>
            <a:off x="538163" y="293642"/>
            <a:ext cx="2695739" cy="261448"/>
          </a:xfrm>
          <a:prstGeom prst="rect">
            <a:avLst/>
          </a:prstGeom>
          <a:noFill/>
          <a:ln>
            <a:noFill/>
          </a:ln>
        </p:spPr>
      </p:pic>
      <p:sp>
        <p:nvSpPr>
          <p:cNvPr id="211" name="Google Shape;211;p47"/>
          <p:cNvSpPr txBox="1">
            <a:spLocks noGrp="1"/>
          </p:cNvSpPr>
          <p:nvPr>
            <p:ph type="body" idx="2"/>
          </p:nvPr>
        </p:nvSpPr>
        <p:spPr>
          <a:xfrm rot="5400000">
            <a:off x="-2187007" y="3122528"/>
            <a:ext cx="4964616" cy="33198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100"/>
              <a:buNone/>
              <a:defRPr sz="1100" b="0"/>
            </a:lvl1pPr>
            <a:lvl2pPr marL="914400" lvl="1" indent="-228600" algn="l">
              <a:spcBef>
                <a:spcPts val="600"/>
              </a:spcBef>
              <a:spcAft>
                <a:spcPts val="0"/>
              </a:spcAft>
              <a:buSzPts val="1100"/>
              <a:buNone/>
              <a:defRPr sz="1100"/>
            </a:lvl2pPr>
            <a:lvl3pPr marL="1371600" lvl="2" indent="-298450" algn="l">
              <a:spcBef>
                <a:spcPts val="600"/>
              </a:spcBef>
              <a:spcAft>
                <a:spcPts val="0"/>
              </a:spcAft>
              <a:buSzPts val="1100"/>
              <a:buChar char="•"/>
              <a:defRPr sz="1100"/>
            </a:lvl3pPr>
            <a:lvl4pPr marL="1828800" lvl="3" indent="-298450" algn="l">
              <a:spcBef>
                <a:spcPts val="600"/>
              </a:spcBef>
              <a:spcAft>
                <a:spcPts val="0"/>
              </a:spcAft>
              <a:buSzPts val="1100"/>
              <a:buChar char="•"/>
              <a:defRPr sz="1100"/>
            </a:lvl4pPr>
            <a:lvl5pPr marL="2286000" lvl="4" indent="-298450" algn="l">
              <a:spcBef>
                <a:spcPts val="600"/>
              </a:spcBef>
              <a:spcAft>
                <a:spcPts val="0"/>
              </a:spcAft>
              <a:buSzPts val="1100"/>
              <a:buChar char="─"/>
              <a:defRPr sz="1100"/>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pic>
        <p:nvPicPr>
          <p:cNvPr id="212" name="Google Shape;212;p47"/>
          <p:cNvPicPr preferRelativeResize="0"/>
          <p:nvPr/>
        </p:nvPicPr>
        <p:blipFill rotWithShape="1">
          <a:blip r:embed="rId5">
            <a:alphaModFix/>
          </a:blip>
          <a:srcRect/>
          <a:stretch/>
        </p:blipFill>
        <p:spPr>
          <a:xfrm>
            <a:off x="7686537" y="5590903"/>
            <a:ext cx="1714638" cy="759097"/>
          </a:xfrm>
          <a:prstGeom prst="rect">
            <a:avLst/>
          </a:prstGeom>
          <a:noFill/>
          <a:ln>
            <a:noFill/>
          </a:ln>
        </p:spPr>
      </p:pic>
    </p:spTree>
  </p:cSld>
  <p:clrMapOvr>
    <a:masterClrMapping/>
  </p:clrMapOvr>
  <p:extLst>
    <p:ext uri="{DCECCB84-F9BA-43D5-87BE-67443E8EF086}">
      <p15:sldGuideLst xmlns:p15="http://schemas.microsoft.com/office/powerpoint/2012/main">
        <p15:guide id="1" pos="1079">
          <p15:clr>
            <a:srgbClr val="FBAE40"/>
          </p15:clr>
        </p15:guide>
        <p15:guide id="2" orient="horz" pos="465">
          <p15:clr>
            <a:srgbClr val="FBAE40"/>
          </p15:clr>
        </p15:guide>
        <p15:guide id="3" pos="339">
          <p15:clr>
            <a:srgbClr val="FBAE40"/>
          </p15:clr>
        </p15:guide>
        <p15:guide id="4" pos="5922">
          <p15:clr>
            <a:srgbClr val="FBAE40"/>
          </p15:clr>
        </p15:guide>
        <p15:guide id="5" orient="horz" pos="4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ack Page_14">
  <p:cSld name="Back Page_14">
    <p:bg>
      <p:bgPr>
        <a:solidFill>
          <a:schemeClr val="lt1"/>
        </a:solidFill>
        <a:effectLst/>
      </p:bgPr>
    </p:bg>
    <p:spTree>
      <p:nvGrpSpPr>
        <p:cNvPr id="1" name="Shape 213"/>
        <p:cNvGrpSpPr/>
        <p:nvPr/>
      </p:nvGrpSpPr>
      <p:grpSpPr>
        <a:xfrm>
          <a:off x="0" y="0"/>
          <a:ext cx="0" cy="0"/>
          <a:chOff x="0" y="0"/>
          <a:chExt cx="0" cy="0"/>
        </a:xfrm>
      </p:grpSpPr>
      <p:sp>
        <p:nvSpPr>
          <p:cNvPr id="214" name="Google Shape;214;p48"/>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5" name="Google Shape;215;p48"/>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16" name="Google Shape;216;p48"/>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[Title for presentation / Date to go here]</a:t>
            </a:r>
            <a:endParaRPr/>
          </a:p>
        </p:txBody>
      </p:sp>
      <p:pic>
        <p:nvPicPr>
          <p:cNvPr id="217" name="Google Shape;217;p48"/>
          <p:cNvPicPr preferRelativeResize="0"/>
          <p:nvPr/>
        </p:nvPicPr>
        <p:blipFill rotWithShape="1">
          <a:blip r:embed="rId2">
            <a:alphaModFix/>
          </a:blip>
          <a:srcRect/>
          <a:stretch/>
        </p:blipFill>
        <p:spPr>
          <a:xfrm>
            <a:off x="6230482" y="6037650"/>
            <a:ext cx="3170060" cy="306000"/>
          </a:xfrm>
          <a:prstGeom prst="rect">
            <a:avLst/>
          </a:prstGeom>
          <a:noFill/>
          <a:ln>
            <a:noFill/>
          </a:ln>
        </p:spPr>
      </p:pic>
      <p:sp>
        <p:nvSpPr>
          <p:cNvPr id="218" name="Google Shape;218;p48"/>
          <p:cNvSpPr txBox="1"/>
          <p:nvPr/>
        </p:nvSpPr>
        <p:spPr>
          <a:xfrm>
            <a:off x="2703820" y="1197108"/>
            <a:ext cx="2590076" cy="23237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a:solidFill>
                  <a:srgbClr val="FFFFFF"/>
                </a:solidFill>
                <a:latin typeface="Calibri"/>
                <a:ea typeface="Calibri"/>
                <a:cs typeface="Calibri"/>
                <a:sym typeface="Calibri"/>
              </a:rPr>
              <a:t>Women behind the wireless</a:t>
            </a:r>
            <a:endParaRPr/>
          </a:p>
          <a:p>
            <a:pPr marL="0" marR="0" lvl="0" indent="0" algn="l" rtl="0">
              <a:spcBef>
                <a:spcPts val="600"/>
              </a:spcBef>
              <a:spcAft>
                <a:spcPts val="0"/>
              </a:spcAft>
              <a:buNone/>
            </a:pPr>
            <a:r>
              <a:rPr lang="en-US" sz="1100">
                <a:solidFill>
                  <a:srgbClr val="FFFFFF"/>
                </a:solidFill>
                <a:latin typeface="Calibri"/>
                <a:ea typeface="Calibri"/>
                <a:cs typeface="Calibri"/>
                <a:sym typeface="Calibri"/>
              </a:rPr>
              <a:t>The repeal of the Sex Disqualification Act in Britain in 1919 allowed female entry into most professions – and this, coupled with the impact on the workforce of the First World War, meant that places such as the BBC became highly desirable places to work. The research behind this book uses memos, minutes and magazine records to tell the collective biographies of many women who worked at the BBC in the 20s and 30s, and provides a valuable counterpoint to the previous all-male memoirs.</a:t>
            </a:r>
            <a:endParaRPr/>
          </a:p>
        </p:txBody>
      </p:sp>
      <p:cxnSp>
        <p:nvCxnSpPr>
          <p:cNvPr id="219" name="Google Shape;219;p48"/>
          <p:cNvCxnSpPr/>
          <p:nvPr/>
        </p:nvCxnSpPr>
        <p:spPr>
          <a:xfrm>
            <a:off x="812800" y="1079784"/>
            <a:ext cx="4461844"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48"/>
          <p:cNvSpPr txBox="1"/>
          <p:nvPr/>
        </p:nvSpPr>
        <p:spPr>
          <a:xfrm>
            <a:off x="812800" y="707448"/>
            <a:ext cx="257044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The story behind the image</a:t>
            </a:r>
            <a:endParaRPr/>
          </a:p>
        </p:txBody>
      </p:sp>
      <p:pic>
        <p:nvPicPr>
          <p:cNvPr id="221" name="Google Shape;221;p48"/>
          <p:cNvPicPr preferRelativeResize="0"/>
          <p:nvPr/>
        </p:nvPicPr>
        <p:blipFill rotWithShape="1">
          <a:blip r:embed="rId3">
            <a:alphaModFix/>
          </a:blip>
          <a:srcRect/>
          <a:stretch/>
        </p:blipFill>
        <p:spPr>
          <a:xfrm flipH="1">
            <a:off x="812799" y="1246585"/>
            <a:ext cx="1731592" cy="1130855"/>
          </a:xfrm>
          <a:prstGeom prst="rect">
            <a:avLst/>
          </a:prstGeom>
          <a:noFill/>
          <a:ln>
            <a:noFill/>
          </a:ln>
        </p:spPr>
      </p:pic>
      <p:pic>
        <p:nvPicPr>
          <p:cNvPr id="2" name="Google Shape;283;p3" descr="C:\Users\oefelein\Desktop\vsnu.jpg">
            <a:extLst>
              <a:ext uri="{FF2B5EF4-FFF2-40B4-BE49-F238E27FC236}">
                <a16:creationId xmlns:a16="http://schemas.microsoft.com/office/drawing/2014/main" id="{26CFE370-4C63-4484-A84F-BD5965591084}"/>
              </a:ext>
            </a:extLst>
          </p:cNvPr>
          <p:cNvPicPr preferRelativeResize="0"/>
          <p:nvPr userDrawn="1"/>
        </p:nvPicPr>
        <p:blipFill rotWithShape="1">
          <a:blip r:embed="rId4">
            <a:alphaModFix/>
          </a:blip>
          <a:srcRect/>
          <a:stretch/>
        </p:blipFill>
        <p:spPr>
          <a:xfrm>
            <a:off x="5246660" y="5766276"/>
            <a:ext cx="620739" cy="620739"/>
          </a:xfrm>
          <a:prstGeom prst="rect">
            <a:avLst/>
          </a:prstGeom>
          <a:noFill/>
          <a:ln>
            <a:noFill/>
          </a:ln>
        </p:spPr>
      </p:pic>
      <p:pic>
        <p:nvPicPr>
          <p:cNvPr id="3" name="Picture 2" descr="C:\Users\oefelein\Desktop\VU.GIF">
            <a:extLst>
              <a:ext uri="{FF2B5EF4-FFF2-40B4-BE49-F238E27FC236}">
                <a16:creationId xmlns:a16="http://schemas.microsoft.com/office/drawing/2014/main" id="{66F71B1E-F040-4F04-BB96-CD7A09FF36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0" y="5867096"/>
            <a:ext cx="1918934" cy="504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
        <p:cNvGrpSpPr/>
        <p:nvPr/>
      </p:nvGrpSpPr>
      <p:grpSpPr>
        <a:xfrm>
          <a:off x="0" y="0"/>
          <a:ext cx="0" cy="0"/>
          <a:chOff x="0" y="0"/>
          <a:chExt cx="0" cy="0"/>
        </a:xfrm>
      </p:grpSpPr>
      <p:sp>
        <p:nvSpPr>
          <p:cNvPr id="17" name="Google Shape;17;p25"/>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Divider_4">
  <p:cSld name="Section Divider_4">
    <p:bg>
      <p:bgPr>
        <a:solidFill>
          <a:schemeClr val="lt1"/>
        </a:solidFill>
        <a:effectLst/>
      </p:bgPr>
    </p:bg>
    <p:spTree>
      <p:nvGrpSpPr>
        <p:cNvPr id="1" name="Shape 222"/>
        <p:cNvGrpSpPr/>
        <p:nvPr/>
      </p:nvGrpSpPr>
      <p:grpSpPr>
        <a:xfrm>
          <a:off x="0" y="0"/>
          <a:ext cx="0" cy="0"/>
          <a:chOff x="0" y="0"/>
          <a:chExt cx="0" cy="0"/>
        </a:xfrm>
      </p:grpSpPr>
      <p:sp>
        <p:nvSpPr>
          <p:cNvPr id="223" name="Google Shape;223;p49"/>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4" name="Google Shape;224;p49"/>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spcBef>
                <a:spcPts val="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225" name="Google Shape;225;p49"/>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26" name="Google Shape;226;p49"/>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6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Divider_5">
  <p:cSld name="Section Divider_5">
    <p:bg>
      <p:bgPr>
        <a:solidFill>
          <a:schemeClr val="lt1"/>
        </a:solidFill>
        <a:effectLst/>
      </p:bgPr>
    </p:bg>
    <p:spTree>
      <p:nvGrpSpPr>
        <p:cNvPr id="1" name="Shape 227"/>
        <p:cNvGrpSpPr/>
        <p:nvPr/>
      </p:nvGrpSpPr>
      <p:grpSpPr>
        <a:xfrm>
          <a:off x="0" y="0"/>
          <a:ext cx="0" cy="0"/>
          <a:chOff x="0" y="0"/>
          <a:chExt cx="0" cy="0"/>
        </a:xfrm>
      </p:grpSpPr>
      <p:sp>
        <p:nvSpPr>
          <p:cNvPr id="228" name="Google Shape;228;p50"/>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50"/>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spcBef>
                <a:spcPts val="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230" name="Google Shape;230;p50"/>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31" name="Google Shape;231;p50"/>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6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Divider_6">
  <p:cSld name="Section Divider_6">
    <p:bg>
      <p:bgPr>
        <a:solidFill>
          <a:schemeClr val="lt1"/>
        </a:solidFill>
        <a:effectLst/>
      </p:bgPr>
    </p:bg>
    <p:spTree>
      <p:nvGrpSpPr>
        <p:cNvPr id="1" name="Shape 232"/>
        <p:cNvGrpSpPr/>
        <p:nvPr/>
      </p:nvGrpSpPr>
      <p:grpSpPr>
        <a:xfrm>
          <a:off x="0" y="0"/>
          <a:ext cx="0" cy="0"/>
          <a:chOff x="0" y="0"/>
          <a:chExt cx="0" cy="0"/>
        </a:xfrm>
      </p:grpSpPr>
      <p:sp>
        <p:nvSpPr>
          <p:cNvPr id="233" name="Google Shape;233;p51"/>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4" name="Google Shape;234;p51"/>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spcBef>
                <a:spcPts val="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235" name="Google Shape;235;p51"/>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36" name="Google Shape;236;p51"/>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6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 image">
  <p:cSld name="One column + image">
    <p:spTree>
      <p:nvGrpSpPr>
        <p:cNvPr id="1" name="Shape 237"/>
        <p:cNvGrpSpPr/>
        <p:nvPr/>
      </p:nvGrpSpPr>
      <p:grpSpPr>
        <a:xfrm>
          <a:off x="0" y="0"/>
          <a:ext cx="0" cy="0"/>
          <a:chOff x="0" y="0"/>
          <a:chExt cx="0" cy="0"/>
        </a:xfrm>
      </p:grpSpPr>
      <p:sp>
        <p:nvSpPr>
          <p:cNvPr id="238" name="Google Shape;238;p52"/>
          <p:cNvSpPr>
            <a:spLocks noGrp="1"/>
          </p:cNvSpPr>
          <p:nvPr>
            <p:ph type="pic" idx="2"/>
          </p:nvPr>
        </p:nvSpPr>
        <p:spPr>
          <a:xfrm>
            <a:off x="5111856" y="1436688"/>
            <a:ext cx="3945600" cy="430371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R="0" lvl="1" algn="l" rtl="0">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spcBef>
                <a:spcPts val="600"/>
              </a:spcBef>
              <a:spcAft>
                <a:spcPts val="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R="0" lvl="3" algn="l" rtl="0">
              <a:spcBef>
                <a:spcPts val="60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R="0" lvl="4" algn="l" rtl="0">
              <a:spcBef>
                <a:spcPts val="60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R="0" lvl="5" algn="l" rtl="0">
              <a:spcBef>
                <a:spcPts val="60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R="0" lvl="6" algn="l" rtl="0">
              <a:spcBef>
                <a:spcPts val="6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spcBef>
                <a:spcPts val="600"/>
              </a:spcBef>
              <a:spcAft>
                <a:spcPts val="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R="0" lvl="8" algn="l" rtl="0">
              <a:spcBef>
                <a:spcPts val="60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239" name="Google Shape;239;p52"/>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52"/>
          <p:cNvSpPr txBox="1">
            <a:spLocks noGrp="1"/>
          </p:cNvSpPr>
          <p:nvPr>
            <p:ph type="body" idx="1"/>
          </p:nvPr>
        </p:nvSpPr>
        <p:spPr>
          <a:xfrm>
            <a:off x="825500" y="1436688"/>
            <a:ext cx="3945600" cy="16927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60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241"/>
        <p:cNvGrpSpPr/>
        <p:nvPr/>
      </p:nvGrpSpPr>
      <p:grpSpPr>
        <a:xfrm>
          <a:off x="0" y="0"/>
          <a:ext cx="0" cy="0"/>
          <a:chOff x="0" y="0"/>
          <a:chExt cx="0" cy="0"/>
        </a:xfrm>
      </p:grpSpPr>
      <p:sp>
        <p:nvSpPr>
          <p:cNvPr id="242" name="Google Shape;242;p53"/>
          <p:cNvSpPr txBox="1">
            <a:spLocks noGrp="1"/>
          </p:cNvSpPr>
          <p:nvPr>
            <p:ph type="body" idx="1"/>
          </p:nvPr>
        </p:nvSpPr>
        <p:spPr>
          <a:xfrm>
            <a:off x="825253" y="1436688"/>
            <a:ext cx="3944548" cy="16927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60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243" name="Google Shape;243;p53"/>
          <p:cNvSpPr txBox="1">
            <a:spLocks noGrp="1"/>
          </p:cNvSpPr>
          <p:nvPr>
            <p:ph type="body" idx="2"/>
          </p:nvPr>
        </p:nvSpPr>
        <p:spPr>
          <a:xfrm>
            <a:off x="5120079" y="1436688"/>
            <a:ext cx="3944548" cy="16927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60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244" name="Google Shape;244;p53"/>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column">
  <p:cSld name="Three column">
    <p:spTree>
      <p:nvGrpSpPr>
        <p:cNvPr id="1" name="Shape 245"/>
        <p:cNvGrpSpPr/>
        <p:nvPr/>
      </p:nvGrpSpPr>
      <p:grpSpPr>
        <a:xfrm>
          <a:off x="0" y="0"/>
          <a:ext cx="0" cy="0"/>
          <a:chOff x="0" y="0"/>
          <a:chExt cx="0" cy="0"/>
        </a:xfrm>
      </p:grpSpPr>
      <p:sp>
        <p:nvSpPr>
          <p:cNvPr id="246" name="Google Shape;246;p54"/>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54"/>
          <p:cNvSpPr txBox="1">
            <a:spLocks noGrp="1"/>
          </p:cNvSpPr>
          <p:nvPr>
            <p:ph type="body" idx="1"/>
          </p:nvPr>
        </p:nvSpPr>
        <p:spPr>
          <a:xfrm>
            <a:off x="825500" y="1436688"/>
            <a:ext cx="2501900" cy="200054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60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248" name="Google Shape;248;p54"/>
          <p:cNvSpPr txBox="1">
            <a:spLocks noGrp="1"/>
          </p:cNvSpPr>
          <p:nvPr>
            <p:ph type="body" idx="2"/>
          </p:nvPr>
        </p:nvSpPr>
        <p:spPr>
          <a:xfrm>
            <a:off x="3687763" y="1436688"/>
            <a:ext cx="2501900" cy="200054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60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249" name="Google Shape;249;p54"/>
          <p:cNvSpPr txBox="1">
            <a:spLocks noGrp="1"/>
          </p:cNvSpPr>
          <p:nvPr>
            <p:ph type="body" idx="3"/>
          </p:nvPr>
        </p:nvSpPr>
        <p:spPr>
          <a:xfrm>
            <a:off x="6550025" y="1436688"/>
            <a:ext cx="2501900" cy="200054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60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_1">
  <p:cSld name="Section Divider_1">
    <p:bg>
      <p:bgPr>
        <a:solidFill>
          <a:schemeClr val="lt1"/>
        </a:solidFill>
        <a:effectLst/>
      </p:bgPr>
    </p:bg>
    <p:spTree>
      <p:nvGrpSpPr>
        <p:cNvPr id="1" name="Shape 18"/>
        <p:cNvGrpSpPr/>
        <p:nvPr/>
      </p:nvGrpSpPr>
      <p:grpSpPr>
        <a:xfrm>
          <a:off x="0" y="0"/>
          <a:ext cx="0" cy="0"/>
          <a:chOff x="0" y="0"/>
          <a:chExt cx="0" cy="0"/>
        </a:xfrm>
      </p:grpSpPr>
      <p:sp>
        <p:nvSpPr>
          <p:cNvPr id="19" name="Google Shape;19;p26"/>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 name="Google Shape;20;p26"/>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spcBef>
                <a:spcPts val="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21" name="Google Shape;21;p26"/>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2" name="Google Shape;22;p26"/>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6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tement/quotes">
  <p:cSld name="Statement/quotes">
    <p:bg>
      <p:bgPr>
        <a:solidFill>
          <a:schemeClr val="lt1"/>
        </a:solidFill>
        <a:effectLst/>
      </p:bgPr>
    </p:bg>
    <p:spTree>
      <p:nvGrpSpPr>
        <p:cNvPr id="1" name="Shape 23"/>
        <p:cNvGrpSpPr/>
        <p:nvPr/>
      </p:nvGrpSpPr>
      <p:grpSpPr>
        <a:xfrm>
          <a:off x="0" y="0"/>
          <a:ext cx="0" cy="0"/>
          <a:chOff x="0" y="0"/>
          <a:chExt cx="0" cy="0"/>
        </a:xfrm>
      </p:grpSpPr>
      <p:sp>
        <p:nvSpPr>
          <p:cNvPr id="24" name="Google Shape;24;p27"/>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lt2"/>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 name="Google Shape;25;p27"/>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6" name="Google Shape;26;p27"/>
          <p:cNvSpPr txBox="1">
            <a:spLocks noGrp="1"/>
          </p:cNvSpPr>
          <p:nvPr>
            <p:ph type="body" idx="1"/>
          </p:nvPr>
        </p:nvSpPr>
        <p:spPr>
          <a:xfrm>
            <a:off x="825500" y="1436688"/>
            <a:ext cx="8239126" cy="16927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60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27" name="Google Shape;27;p27"/>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_2">
  <p:cSld name="Section Divider_2">
    <p:bg>
      <p:bgPr>
        <a:solidFill>
          <a:schemeClr val="lt1"/>
        </a:solidFill>
        <a:effectLst/>
      </p:bgPr>
    </p:bg>
    <p:spTree>
      <p:nvGrpSpPr>
        <p:cNvPr id="1" name="Shape 28"/>
        <p:cNvGrpSpPr/>
        <p:nvPr/>
      </p:nvGrpSpPr>
      <p:grpSpPr>
        <a:xfrm>
          <a:off x="0" y="0"/>
          <a:ext cx="0" cy="0"/>
          <a:chOff x="0" y="0"/>
          <a:chExt cx="0" cy="0"/>
        </a:xfrm>
      </p:grpSpPr>
      <p:sp>
        <p:nvSpPr>
          <p:cNvPr id="29" name="Google Shape;29;p28"/>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 name="Google Shape;30;p28"/>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spcBef>
                <a:spcPts val="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31" name="Google Shape;31;p28"/>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2" name="Google Shape;32;p28"/>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6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33"/>
        <p:cNvGrpSpPr/>
        <p:nvPr/>
      </p:nvGrpSpPr>
      <p:grpSpPr>
        <a:xfrm>
          <a:off x="0" y="0"/>
          <a:ext cx="0" cy="0"/>
          <a:chOff x="0" y="0"/>
          <a:chExt cx="0" cy="0"/>
        </a:xfrm>
      </p:grpSpPr>
      <p:sp>
        <p:nvSpPr>
          <p:cNvPr id="34" name="Google Shape;34;p29"/>
          <p:cNvSpPr txBox="1">
            <a:spLocks noGrp="1"/>
          </p:cNvSpPr>
          <p:nvPr>
            <p:ph type="body" idx="1"/>
          </p:nvPr>
        </p:nvSpPr>
        <p:spPr>
          <a:xfrm>
            <a:off x="825500" y="1436688"/>
            <a:ext cx="8239126" cy="16927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800"/>
              <a:buNone/>
              <a:defRPr/>
            </a:lvl1pPr>
            <a:lvl2pPr marL="914400" lvl="1" indent="-228600" algn="l">
              <a:spcBef>
                <a:spcPts val="60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35" name="Google Shape;35;p29"/>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Divider_3">
  <p:cSld name="Section Divider_3">
    <p:bg>
      <p:bgPr>
        <a:solidFill>
          <a:schemeClr val="lt1"/>
        </a:solidFill>
        <a:effectLst/>
      </p:bgPr>
    </p:bg>
    <p:spTree>
      <p:nvGrpSpPr>
        <p:cNvPr id="1" name="Shape 36"/>
        <p:cNvGrpSpPr/>
        <p:nvPr/>
      </p:nvGrpSpPr>
      <p:grpSpPr>
        <a:xfrm>
          <a:off x="0" y="0"/>
          <a:ext cx="0" cy="0"/>
          <a:chOff x="0" y="0"/>
          <a:chExt cx="0" cy="0"/>
        </a:xfrm>
      </p:grpSpPr>
      <p:sp>
        <p:nvSpPr>
          <p:cNvPr id="37" name="Google Shape;37;p30"/>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 name="Google Shape;38;p30"/>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spcBef>
                <a:spcPts val="0"/>
              </a:spcBef>
              <a:spcAft>
                <a:spcPts val="0"/>
              </a:spcAft>
              <a:buSzPts val="1800"/>
              <a:buNone/>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39" name="Google Shape;39;p30"/>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0" name="Google Shape;40;p30"/>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6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 Page_1">
  <p:cSld name="Back Page_1">
    <p:bg>
      <p:bgPr>
        <a:solidFill>
          <a:schemeClr val="lt1"/>
        </a:solidFill>
        <a:effectLst/>
      </p:bgPr>
    </p:bg>
    <p:spTree>
      <p:nvGrpSpPr>
        <p:cNvPr id="1" name="Shape 41"/>
        <p:cNvGrpSpPr/>
        <p:nvPr/>
      </p:nvGrpSpPr>
      <p:grpSpPr>
        <a:xfrm>
          <a:off x="0" y="0"/>
          <a:ext cx="0" cy="0"/>
          <a:chOff x="0" y="0"/>
          <a:chExt cx="0" cy="0"/>
        </a:xfrm>
      </p:grpSpPr>
      <p:sp>
        <p:nvSpPr>
          <p:cNvPr id="42" name="Google Shape;42;p31"/>
          <p:cNvSpPr/>
          <p:nvPr/>
        </p:nvSpPr>
        <p:spPr>
          <a:xfrm>
            <a:off x="534600" y="-1"/>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 name="Google Shape;43;p31"/>
          <p:cNvSpPr txBox="1">
            <a:spLocks noGrp="1"/>
          </p:cNvSpPr>
          <p:nvPr>
            <p:ph type="title"/>
          </p:nvPr>
        </p:nvSpPr>
        <p:spPr>
          <a:xfrm>
            <a:off x="825501" y="563563"/>
            <a:ext cx="8239126" cy="370558"/>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Calibri"/>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1"/>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5" name="Google Shape;45;p31"/>
          <p:cNvSpPr txBox="1">
            <a:spLocks noGrp="1"/>
          </p:cNvSpPr>
          <p:nvPr>
            <p:ph type="body" idx="1"/>
          </p:nvPr>
        </p:nvSpPr>
        <p:spPr>
          <a:xfrm>
            <a:off x="825500" y="1412875"/>
            <a:ext cx="4508500" cy="1957459"/>
          </a:xfrm>
          <a:prstGeom prst="rect">
            <a:avLst/>
          </a:prstGeom>
          <a:noFill/>
          <a:ln>
            <a:noFill/>
          </a:ln>
        </p:spPr>
        <p:txBody>
          <a:bodyPr spcFirstLastPara="1" wrap="square" lIns="0" tIns="0" rIns="0" bIns="0" anchor="t" anchorCtr="0">
            <a:spAutoFit/>
          </a:bodyPr>
          <a:lstStyle>
            <a:lvl1pPr marL="457200" lvl="0" indent="-228600" algn="l">
              <a:lnSpc>
                <a:spcPct val="105000"/>
              </a:lnSpc>
              <a:spcBef>
                <a:spcPts val="0"/>
              </a:spcBef>
              <a:spcAft>
                <a:spcPts val="0"/>
              </a:spcAft>
              <a:buSzPts val="2200"/>
              <a:buNone/>
              <a:defRPr sz="2200" b="0">
                <a:solidFill>
                  <a:schemeClr val="lt1"/>
                </a:solidFill>
              </a:defRPr>
            </a:lvl1pPr>
            <a:lvl2pPr marL="914400" lvl="1" indent="-228600" algn="l">
              <a:spcBef>
                <a:spcPts val="1800"/>
              </a:spcBef>
              <a:spcAft>
                <a:spcPts val="0"/>
              </a:spcAft>
              <a:buSzPts val="1800"/>
              <a:buNone/>
              <a:defRPr>
                <a:solidFill>
                  <a:schemeClr val="lt1"/>
                </a:solidFill>
              </a:defRPr>
            </a:lvl2pPr>
            <a:lvl3pPr marL="1371600" lvl="2" indent="-342900" algn="l">
              <a:spcBef>
                <a:spcPts val="600"/>
              </a:spcBef>
              <a:spcAft>
                <a:spcPts val="0"/>
              </a:spcAft>
              <a:buClr>
                <a:schemeClr val="lt1"/>
              </a:buClr>
              <a:buSzPts val="1800"/>
              <a:buChar char="•"/>
              <a:defRPr>
                <a:solidFill>
                  <a:schemeClr val="lt1"/>
                </a:solidFill>
              </a:defRPr>
            </a:lvl3pPr>
            <a:lvl4pPr marL="1828800" lvl="3" indent="-342900" algn="l">
              <a:spcBef>
                <a:spcPts val="600"/>
              </a:spcBef>
              <a:spcAft>
                <a:spcPts val="0"/>
              </a:spcAft>
              <a:buClr>
                <a:schemeClr val="lt1"/>
              </a:buClr>
              <a:buSzPts val="1800"/>
              <a:buChar char="•"/>
              <a:defRPr>
                <a:solidFill>
                  <a:schemeClr val="lt1"/>
                </a:solidFill>
              </a:defRPr>
            </a:lvl4pPr>
            <a:lvl5pPr marL="2286000" lvl="4" indent="-342900" algn="l">
              <a:spcBef>
                <a:spcPts val="600"/>
              </a:spcBef>
              <a:spcAft>
                <a:spcPts val="0"/>
              </a:spcAft>
              <a:buClr>
                <a:schemeClr val="lt1"/>
              </a:buClr>
              <a:buSzPts val="1800"/>
              <a:buChar char="─"/>
              <a:defRPr>
                <a:solidFill>
                  <a:schemeClr val="lt1"/>
                </a:solidFill>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46" name="Google Shape;46;p31"/>
          <p:cNvSpPr/>
          <p:nvPr/>
        </p:nvSpPr>
        <p:spPr>
          <a:xfrm>
            <a:off x="5849137" y="5637540"/>
            <a:ext cx="3778513" cy="1220460"/>
          </a:xfrm>
          <a:prstGeom prst="rect">
            <a:avLst/>
          </a:prstGeom>
          <a:solidFill>
            <a:schemeClr val="lt1"/>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7" name="Google Shape;47;p31"/>
          <p:cNvPicPr preferRelativeResize="0"/>
          <p:nvPr/>
        </p:nvPicPr>
        <p:blipFill rotWithShape="1">
          <a:blip r:embed="rId2">
            <a:alphaModFix/>
          </a:blip>
          <a:srcRect/>
          <a:stretch/>
        </p:blipFill>
        <p:spPr>
          <a:xfrm>
            <a:off x="6230482" y="6037650"/>
            <a:ext cx="3170060" cy="306000"/>
          </a:xfrm>
          <a:prstGeom prst="rect">
            <a:avLst/>
          </a:prstGeom>
          <a:noFill/>
          <a:ln>
            <a:noFill/>
          </a:ln>
        </p:spPr>
      </p:pic>
      <p:cxnSp>
        <p:nvCxnSpPr>
          <p:cNvPr id="48" name="Google Shape;48;p31"/>
          <p:cNvCxnSpPr/>
          <p:nvPr/>
        </p:nvCxnSpPr>
        <p:spPr>
          <a:xfrm>
            <a:off x="6047470" y="1695800"/>
            <a:ext cx="3362795" cy="0"/>
          </a:xfrm>
          <a:prstGeom prst="straightConnector1">
            <a:avLst/>
          </a:prstGeom>
          <a:noFill/>
          <a:ln w="9525" cap="flat" cmpd="sng">
            <a:solidFill>
              <a:srgbClr val="FFFFFF"/>
            </a:solidFill>
            <a:prstDash val="solid"/>
            <a:round/>
            <a:headEnd type="none" w="sm" len="sm"/>
            <a:tailEnd type="none" w="sm" len="sm"/>
          </a:ln>
        </p:spPr>
      </p:cxnSp>
      <p:sp>
        <p:nvSpPr>
          <p:cNvPr id="49" name="Google Shape;49;p31"/>
          <p:cNvSpPr txBox="1"/>
          <p:nvPr/>
        </p:nvSpPr>
        <p:spPr>
          <a:xfrm>
            <a:off x="6047470" y="1458217"/>
            <a:ext cx="1718419"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rgbClr val="FFFFFF"/>
                </a:solidFill>
                <a:latin typeface="Calibri"/>
                <a:ea typeface="Calibri"/>
                <a:cs typeface="Calibri"/>
                <a:sym typeface="Calibri"/>
              </a:rPr>
              <a:t>The story behind the image</a:t>
            </a:r>
            <a:endParaRPr/>
          </a:p>
        </p:txBody>
      </p:sp>
      <p:pic>
        <p:nvPicPr>
          <p:cNvPr id="50" name="Google Shape;50;p31"/>
          <p:cNvPicPr preferRelativeResize="0"/>
          <p:nvPr/>
        </p:nvPicPr>
        <p:blipFill rotWithShape="1">
          <a:blip r:embed="rId3">
            <a:alphaModFix/>
          </a:blip>
          <a:srcRect/>
          <a:stretch/>
        </p:blipFill>
        <p:spPr>
          <a:xfrm>
            <a:off x="6047471" y="1795225"/>
            <a:ext cx="1176528" cy="772534"/>
          </a:xfrm>
          <a:prstGeom prst="rect">
            <a:avLst/>
          </a:prstGeom>
          <a:noFill/>
          <a:ln>
            <a:noFill/>
          </a:ln>
        </p:spPr>
      </p:pic>
      <p:sp>
        <p:nvSpPr>
          <p:cNvPr id="51" name="Google Shape;51;p31"/>
          <p:cNvSpPr txBox="1"/>
          <p:nvPr/>
        </p:nvSpPr>
        <p:spPr>
          <a:xfrm>
            <a:off x="7241474" y="1722408"/>
            <a:ext cx="2159068" cy="2134806"/>
          </a:xfrm>
          <a:prstGeom prst="rect">
            <a:avLst/>
          </a:prstGeom>
          <a:noFill/>
          <a:ln>
            <a:noFill/>
          </a:ln>
        </p:spPr>
        <p:txBody>
          <a:bodyPr spcFirstLastPara="1" wrap="square" lIns="72000" tIns="36000" rIns="36000" bIns="360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1">
                <a:solidFill>
                  <a:schemeClr val="lt1"/>
                </a:solidFill>
                <a:latin typeface="Calibri"/>
                <a:ea typeface="Calibri"/>
                <a:cs typeface="Calibri"/>
                <a:sym typeface="Calibri"/>
              </a:rPr>
              <a:t>Antarctica meltdown could </a:t>
            </a:r>
            <a:br>
              <a:rPr lang="en-US" sz="1000" b="1">
                <a:solidFill>
                  <a:schemeClr val="lt1"/>
                </a:solidFill>
                <a:latin typeface="Calibri"/>
                <a:ea typeface="Calibri"/>
                <a:cs typeface="Calibri"/>
                <a:sym typeface="Calibri"/>
              </a:rPr>
            </a:br>
            <a:r>
              <a:rPr lang="en-US" sz="1000" b="1">
                <a:solidFill>
                  <a:schemeClr val="lt1"/>
                </a:solidFill>
                <a:latin typeface="Calibri"/>
                <a:ea typeface="Calibri"/>
                <a:cs typeface="Calibri"/>
                <a:sym typeface="Calibri"/>
              </a:rPr>
              <a:t>double sea level rise</a:t>
            </a:r>
            <a:endParaRPr sz="800" b="1">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800"/>
              <a:buFont typeface="Arial"/>
              <a:buNone/>
            </a:pPr>
            <a:r>
              <a:rPr lang="en-US" sz="800" b="0">
                <a:solidFill>
                  <a:schemeClr val="lt1"/>
                </a:solidFill>
                <a:latin typeface="Calibri"/>
                <a:ea typeface="Calibri"/>
                <a:cs typeface="Calibri"/>
                <a:sym typeface="Calibri"/>
              </a:rPr>
              <a:t>Researchers at Pennsylvania State University have been considering how quickly a glacial ice melt in Antarctica would raise sea levels. By updating models with new discoveries and comparing them with past sea-level rise events they predict that a melting Antarctica could raise oceans by more than 3 feet by the end of the century if greenhouse gas emissions continued unabated, roughly doubling previous total sea-level rise estimates. Rising seas could put many of the world’s coastlines underwater or at risk of flooding and storm surges.</a:t>
            </a:r>
            <a:endParaRPr/>
          </a:p>
          <a:p>
            <a:pPr marL="0" marR="0" lvl="0" indent="0" algn="l" rtl="0">
              <a:lnSpc>
                <a:spcPct val="100000"/>
              </a:lnSpc>
              <a:spcBef>
                <a:spcPts val="600"/>
              </a:spcBef>
              <a:spcAft>
                <a:spcPts val="0"/>
              </a:spcAft>
              <a:buClr>
                <a:schemeClr val="dk1"/>
              </a:buClr>
              <a:buSzPts val="800"/>
              <a:buFont typeface="Arial"/>
              <a:buNone/>
            </a:pPr>
            <a:endParaRPr sz="800" b="0">
              <a:solidFill>
                <a:schemeClr val="lt1"/>
              </a:solidFill>
              <a:latin typeface="Calibri"/>
              <a:ea typeface="Calibri"/>
              <a:cs typeface="Calibri"/>
              <a:sym typeface="Calibri"/>
            </a:endParaRPr>
          </a:p>
        </p:txBody>
      </p:sp>
      <p:pic>
        <p:nvPicPr>
          <p:cNvPr id="2" name="Google Shape;283;p3" descr="C:\Users\oefelein\Desktop\vsnu.jpg">
            <a:extLst>
              <a:ext uri="{FF2B5EF4-FFF2-40B4-BE49-F238E27FC236}">
                <a16:creationId xmlns:a16="http://schemas.microsoft.com/office/drawing/2014/main" id="{8E217151-FD56-42B8-AE38-BBBA60AC156D}"/>
              </a:ext>
            </a:extLst>
          </p:cNvPr>
          <p:cNvPicPr preferRelativeResize="0"/>
          <p:nvPr userDrawn="1"/>
        </p:nvPicPr>
        <p:blipFill rotWithShape="1">
          <a:blip r:embed="rId4">
            <a:alphaModFix/>
          </a:blip>
          <a:srcRect/>
          <a:stretch/>
        </p:blipFill>
        <p:spPr>
          <a:xfrm>
            <a:off x="5246660" y="5766276"/>
            <a:ext cx="620739" cy="620739"/>
          </a:xfrm>
          <a:prstGeom prst="rect">
            <a:avLst/>
          </a:prstGeom>
          <a:noFill/>
          <a:ln>
            <a:noFill/>
          </a:ln>
        </p:spPr>
      </p:pic>
      <p:pic>
        <p:nvPicPr>
          <p:cNvPr id="3" name="Picture 2" descr="C:\Users\oefelein\Desktop\VU.GIF">
            <a:extLst>
              <a:ext uri="{FF2B5EF4-FFF2-40B4-BE49-F238E27FC236}">
                <a16:creationId xmlns:a16="http://schemas.microsoft.com/office/drawing/2014/main" id="{F5CBAF7D-5D0E-48CE-8BCC-EEC9724CBE3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0" y="5867096"/>
            <a:ext cx="1918934" cy="504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 Page_6">
  <p:cSld name="Back Page_6">
    <p:bg>
      <p:bgPr>
        <a:solidFill>
          <a:schemeClr val="lt1"/>
        </a:solidFill>
        <a:effectLst/>
      </p:bgPr>
    </p:bg>
    <p:spTree>
      <p:nvGrpSpPr>
        <p:cNvPr id="1" name="Shape 119"/>
        <p:cNvGrpSpPr/>
        <p:nvPr/>
      </p:nvGrpSpPr>
      <p:grpSpPr>
        <a:xfrm>
          <a:off x="0" y="0"/>
          <a:ext cx="0" cy="0"/>
          <a:chOff x="0" y="0"/>
          <a:chExt cx="0" cy="0"/>
        </a:xfrm>
      </p:grpSpPr>
      <p:sp>
        <p:nvSpPr>
          <p:cNvPr id="120" name="Google Shape;120;p38"/>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1" name="Google Shape;121;p38"/>
          <p:cNvSpPr txBox="1">
            <a:spLocks noGrp="1"/>
          </p:cNvSpPr>
          <p:nvPr>
            <p:ph type="title"/>
          </p:nvPr>
        </p:nvSpPr>
        <p:spPr>
          <a:xfrm>
            <a:off x="825501" y="563563"/>
            <a:ext cx="8239126" cy="370558"/>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Calibri"/>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8"/>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23" name="Google Shape;123;p38"/>
          <p:cNvSpPr txBox="1">
            <a:spLocks noGrp="1"/>
          </p:cNvSpPr>
          <p:nvPr>
            <p:ph type="body" idx="1"/>
          </p:nvPr>
        </p:nvSpPr>
        <p:spPr>
          <a:xfrm>
            <a:off x="825500" y="1412875"/>
            <a:ext cx="4508500" cy="1957459"/>
          </a:xfrm>
          <a:prstGeom prst="rect">
            <a:avLst/>
          </a:prstGeom>
          <a:noFill/>
          <a:ln>
            <a:noFill/>
          </a:ln>
        </p:spPr>
        <p:txBody>
          <a:bodyPr spcFirstLastPara="1" wrap="square" lIns="0" tIns="0" rIns="0" bIns="0" anchor="t" anchorCtr="0">
            <a:spAutoFit/>
          </a:bodyPr>
          <a:lstStyle>
            <a:lvl1pPr marL="457200" lvl="0" indent="-228600" algn="l">
              <a:lnSpc>
                <a:spcPct val="105000"/>
              </a:lnSpc>
              <a:spcBef>
                <a:spcPts val="0"/>
              </a:spcBef>
              <a:spcAft>
                <a:spcPts val="0"/>
              </a:spcAft>
              <a:buSzPts val="2200"/>
              <a:buNone/>
              <a:defRPr sz="2200" b="0">
                <a:solidFill>
                  <a:schemeClr val="lt1"/>
                </a:solidFill>
              </a:defRPr>
            </a:lvl1pPr>
            <a:lvl2pPr marL="914400" lvl="1" indent="-228600" algn="l">
              <a:spcBef>
                <a:spcPts val="1800"/>
              </a:spcBef>
              <a:spcAft>
                <a:spcPts val="0"/>
              </a:spcAft>
              <a:buSzPts val="1800"/>
              <a:buNone/>
              <a:defRPr>
                <a:solidFill>
                  <a:schemeClr val="lt1"/>
                </a:solidFill>
              </a:defRPr>
            </a:lvl2pPr>
            <a:lvl3pPr marL="1371600" lvl="2" indent="-342900" algn="l">
              <a:spcBef>
                <a:spcPts val="600"/>
              </a:spcBef>
              <a:spcAft>
                <a:spcPts val="0"/>
              </a:spcAft>
              <a:buClr>
                <a:schemeClr val="lt1"/>
              </a:buClr>
              <a:buSzPts val="1800"/>
              <a:buChar char="•"/>
              <a:defRPr>
                <a:solidFill>
                  <a:schemeClr val="lt1"/>
                </a:solidFill>
              </a:defRPr>
            </a:lvl3pPr>
            <a:lvl4pPr marL="1828800" lvl="3" indent="-342900" algn="l">
              <a:spcBef>
                <a:spcPts val="600"/>
              </a:spcBef>
              <a:spcAft>
                <a:spcPts val="0"/>
              </a:spcAft>
              <a:buClr>
                <a:schemeClr val="lt1"/>
              </a:buClr>
              <a:buSzPts val="1800"/>
              <a:buChar char="•"/>
              <a:defRPr>
                <a:solidFill>
                  <a:schemeClr val="lt1"/>
                </a:solidFill>
              </a:defRPr>
            </a:lvl4pPr>
            <a:lvl5pPr marL="2286000" lvl="4" indent="-342900" algn="l">
              <a:spcBef>
                <a:spcPts val="600"/>
              </a:spcBef>
              <a:spcAft>
                <a:spcPts val="0"/>
              </a:spcAft>
              <a:buClr>
                <a:schemeClr val="lt1"/>
              </a:buClr>
              <a:buSzPts val="1800"/>
              <a:buChar char="─"/>
              <a:defRPr>
                <a:solidFill>
                  <a:schemeClr val="lt1"/>
                </a:solidFill>
              </a:defRPr>
            </a:lvl5pPr>
            <a:lvl6pPr marL="2743200" lvl="5" indent="-342900" algn="l">
              <a:spcBef>
                <a:spcPts val="600"/>
              </a:spcBef>
              <a:spcAft>
                <a:spcPts val="0"/>
              </a:spcAft>
              <a:buSzPts val="1800"/>
              <a:buChar char="−"/>
              <a:defRPr/>
            </a:lvl6pPr>
            <a:lvl7pPr marL="3200400" lvl="6" indent="-228600" algn="l">
              <a:spcBef>
                <a:spcPts val="600"/>
              </a:spcBef>
              <a:spcAft>
                <a:spcPts val="0"/>
              </a:spcAft>
              <a:buSzPts val="1800"/>
              <a:buNone/>
              <a:defRPr/>
            </a:lvl7pPr>
            <a:lvl8pPr marL="3657600" lvl="7" indent="-342900" algn="l">
              <a:spcBef>
                <a:spcPts val="600"/>
              </a:spcBef>
              <a:spcAft>
                <a:spcPts val="0"/>
              </a:spcAft>
              <a:buSzPts val="1800"/>
              <a:buAutoNum type="arabicPeriod"/>
              <a:defRPr/>
            </a:lvl8pPr>
            <a:lvl9pPr marL="4114800" lvl="8" indent="-342900" algn="l">
              <a:spcBef>
                <a:spcPts val="600"/>
              </a:spcBef>
              <a:spcAft>
                <a:spcPts val="600"/>
              </a:spcAft>
              <a:buSzPts val="1800"/>
              <a:buAutoNum type="alphaLcPeriod"/>
              <a:defRPr/>
            </a:lvl9pPr>
          </a:lstStyle>
          <a:p>
            <a:endParaRPr/>
          </a:p>
        </p:txBody>
      </p:sp>
      <p:sp>
        <p:nvSpPr>
          <p:cNvPr id="124" name="Google Shape;124;p38"/>
          <p:cNvSpPr/>
          <p:nvPr/>
        </p:nvSpPr>
        <p:spPr>
          <a:xfrm>
            <a:off x="5849137" y="5637540"/>
            <a:ext cx="3778513" cy="1220460"/>
          </a:xfrm>
          <a:prstGeom prst="rect">
            <a:avLst/>
          </a:prstGeom>
          <a:solidFill>
            <a:schemeClr val="lt1"/>
          </a:solidFill>
          <a:ln>
            <a:noFill/>
          </a:ln>
        </p:spPr>
        <p:txBody>
          <a:bodyPr spcFirstLastPara="1" wrap="square" lIns="72000" tIns="72000" rIns="72000" bIns="72000" anchor="ctr" anchorCtr="1">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125" name="Google Shape;125;p38"/>
          <p:cNvCxnSpPr/>
          <p:nvPr/>
        </p:nvCxnSpPr>
        <p:spPr>
          <a:xfrm>
            <a:off x="6047470" y="1695800"/>
            <a:ext cx="3362795" cy="0"/>
          </a:xfrm>
          <a:prstGeom prst="straightConnector1">
            <a:avLst/>
          </a:prstGeom>
          <a:noFill/>
          <a:ln w="9525" cap="flat" cmpd="sng">
            <a:solidFill>
              <a:srgbClr val="FFFFFF"/>
            </a:solidFill>
            <a:prstDash val="solid"/>
            <a:round/>
            <a:headEnd type="none" w="sm" len="sm"/>
            <a:tailEnd type="none" w="sm" len="sm"/>
          </a:ln>
        </p:spPr>
      </p:cxnSp>
      <p:sp>
        <p:nvSpPr>
          <p:cNvPr id="126" name="Google Shape;126;p38"/>
          <p:cNvSpPr txBox="1"/>
          <p:nvPr/>
        </p:nvSpPr>
        <p:spPr>
          <a:xfrm>
            <a:off x="6047470" y="1458217"/>
            <a:ext cx="1718419"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rgbClr val="FFFFFF"/>
                </a:solidFill>
                <a:latin typeface="Calibri"/>
                <a:ea typeface="Calibri"/>
                <a:cs typeface="Calibri"/>
                <a:sym typeface="Calibri"/>
              </a:rPr>
              <a:t>The story behind the image</a:t>
            </a:r>
            <a:endParaRPr/>
          </a:p>
        </p:txBody>
      </p:sp>
      <p:pic>
        <p:nvPicPr>
          <p:cNvPr id="127" name="Google Shape;127;p38"/>
          <p:cNvPicPr preferRelativeResize="0"/>
          <p:nvPr/>
        </p:nvPicPr>
        <p:blipFill rotWithShape="1">
          <a:blip r:embed="rId2">
            <a:alphaModFix/>
          </a:blip>
          <a:srcRect l="5269" t="6276" r="3049" b="2041"/>
          <a:stretch/>
        </p:blipFill>
        <p:spPr>
          <a:xfrm>
            <a:off x="6051703" y="1795225"/>
            <a:ext cx="776243" cy="2031974"/>
          </a:xfrm>
          <a:prstGeom prst="rect">
            <a:avLst/>
          </a:prstGeom>
          <a:noFill/>
          <a:ln>
            <a:noFill/>
          </a:ln>
        </p:spPr>
      </p:pic>
      <p:pic>
        <p:nvPicPr>
          <p:cNvPr id="128" name="Google Shape;128;p38"/>
          <p:cNvPicPr preferRelativeResize="0"/>
          <p:nvPr/>
        </p:nvPicPr>
        <p:blipFill rotWithShape="1">
          <a:blip r:embed="rId3">
            <a:alphaModFix/>
          </a:blip>
          <a:srcRect/>
          <a:stretch/>
        </p:blipFill>
        <p:spPr>
          <a:xfrm>
            <a:off x="6230482" y="6037650"/>
            <a:ext cx="3170060" cy="306000"/>
          </a:xfrm>
          <a:prstGeom prst="rect">
            <a:avLst/>
          </a:prstGeom>
          <a:noFill/>
          <a:ln>
            <a:noFill/>
          </a:ln>
        </p:spPr>
      </p:pic>
      <p:sp>
        <p:nvSpPr>
          <p:cNvPr id="129" name="Google Shape;129;p38"/>
          <p:cNvSpPr txBox="1"/>
          <p:nvPr/>
        </p:nvSpPr>
        <p:spPr>
          <a:xfrm>
            <a:off x="6841187" y="1722408"/>
            <a:ext cx="2569077" cy="1980918"/>
          </a:xfrm>
          <a:prstGeom prst="rect">
            <a:avLst/>
          </a:prstGeom>
          <a:noFill/>
          <a:ln>
            <a:noFill/>
          </a:ln>
        </p:spPr>
        <p:txBody>
          <a:bodyPr spcFirstLastPara="1" wrap="square" lIns="72000" tIns="36000" rIns="36000" bIns="360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1">
                <a:solidFill>
                  <a:schemeClr val="lt1"/>
                </a:solidFill>
                <a:latin typeface="Calibri"/>
                <a:ea typeface="Calibri"/>
                <a:cs typeface="Calibri"/>
                <a:sym typeface="Calibri"/>
              </a:rPr>
              <a:t>Marie Curie (1867–1934)</a:t>
            </a:r>
            <a:endParaRPr/>
          </a:p>
          <a:p>
            <a:pPr marL="0" marR="0" lvl="0" indent="0" algn="l" rtl="0">
              <a:lnSpc>
                <a:spcPct val="100000"/>
              </a:lnSpc>
              <a:spcBef>
                <a:spcPts val="600"/>
              </a:spcBef>
              <a:spcAft>
                <a:spcPts val="0"/>
              </a:spcAft>
              <a:buClr>
                <a:schemeClr val="dk1"/>
              </a:buClr>
              <a:buSzPts val="800"/>
              <a:buFont typeface="Arial"/>
              <a:buNone/>
            </a:pPr>
            <a:r>
              <a:rPr lang="en-US" sz="800" b="0">
                <a:solidFill>
                  <a:schemeClr val="lt1"/>
                </a:solidFill>
                <a:latin typeface="Calibri"/>
                <a:ea typeface="Calibri"/>
                <a:cs typeface="Calibri"/>
                <a:sym typeface="Calibri"/>
              </a:rPr>
              <a:t>In a scientific world still dominated by men, Marie Curie shone not only as an extraordinary pioneer in the field of radioactivity, but also as a trailblazing female scientist. A French-Polish chemist and physicist, Curie discovered two new elements, polonium and radium, and revolutionised our understanding of radioactivity, the process by which unstable atoms decay by emitting energy in the form of radiation. The first person of either gender to win or share two Nobel Prizes, Curie is one of the most renowned scientists of a generation, whose influences can be seen throughout many areas of modern science, from particle physics to medicine. </a:t>
            </a:r>
            <a:endParaRPr/>
          </a:p>
          <a:p>
            <a:pPr marL="0" marR="0" lvl="0" indent="0" algn="l" rtl="0">
              <a:lnSpc>
                <a:spcPct val="100000"/>
              </a:lnSpc>
              <a:spcBef>
                <a:spcPts val="600"/>
              </a:spcBef>
              <a:spcAft>
                <a:spcPts val="0"/>
              </a:spcAft>
              <a:buClr>
                <a:schemeClr val="dk1"/>
              </a:buClr>
              <a:buSzPts val="800"/>
              <a:buFont typeface="Arial"/>
              <a:buNone/>
            </a:pPr>
            <a:endParaRPr sz="800" b="0">
              <a:solidFill>
                <a:schemeClr val="lt1"/>
              </a:solidFill>
              <a:latin typeface="Calibri"/>
              <a:ea typeface="Calibri"/>
              <a:cs typeface="Calibri"/>
              <a:sym typeface="Calibri"/>
            </a:endParaRPr>
          </a:p>
        </p:txBody>
      </p:sp>
      <p:pic>
        <p:nvPicPr>
          <p:cNvPr id="2" name="Google Shape;283;p3" descr="C:\Users\oefelein\Desktop\vsnu.jpg">
            <a:extLst>
              <a:ext uri="{FF2B5EF4-FFF2-40B4-BE49-F238E27FC236}">
                <a16:creationId xmlns:a16="http://schemas.microsoft.com/office/drawing/2014/main" id="{E40A1720-8A87-453D-938F-215E0EEC11CB}"/>
              </a:ext>
            </a:extLst>
          </p:cNvPr>
          <p:cNvPicPr preferRelativeResize="0"/>
          <p:nvPr userDrawn="1"/>
        </p:nvPicPr>
        <p:blipFill rotWithShape="1">
          <a:blip r:embed="rId4">
            <a:alphaModFix/>
          </a:blip>
          <a:srcRect/>
          <a:stretch/>
        </p:blipFill>
        <p:spPr>
          <a:xfrm>
            <a:off x="5246660" y="5766276"/>
            <a:ext cx="620739" cy="620739"/>
          </a:xfrm>
          <a:prstGeom prst="rect">
            <a:avLst/>
          </a:prstGeom>
          <a:noFill/>
          <a:ln>
            <a:noFill/>
          </a:ln>
        </p:spPr>
      </p:pic>
      <p:pic>
        <p:nvPicPr>
          <p:cNvPr id="3" name="Picture 2" descr="C:\Users\oefelein\Desktop\VU.GIF">
            <a:extLst>
              <a:ext uri="{FF2B5EF4-FFF2-40B4-BE49-F238E27FC236}">
                <a16:creationId xmlns:a16="http://schemas.microsoft.com/office/drawing/2014/main" id="{EE7306F9-E71C-4521-8A2D-666A4628ECD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0" y="5867096"/>
            <a:ext cx="1918934" cy="504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pos="1079">
          <p15:clr>
            <a:srgbClr val="FBAE40"/>
          </p15:clr>
        </p15:guide>
        <p15:guide id="2" pos="59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86A7E"/>
              </a:buClr>
              <a:buSzPts val="2600"/>
              <a:buFont typeface="Calibri"/>
              <a:buNone/>
              <a:defRPr sz="2600" b="1" i="0" u="none" strike="noStrike" cap="none">
                <a:solidFill>
                  <a:srgbClr val="486A7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25500" y="1436688"/>
            <a:ext cx="8239125" cy="3123932"/>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42900" algn="l" rtl="0">
              <a:spcBef>
                <a:spcPts val="600"/>
              </a:spcBef>
              <a:spcAft>
                <a:spcPts val="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spcBef>
                <a:spcPts val="60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60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60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228600" algn="l" rtl="0">
              <a:spcBef>
                <a:spcPts val="6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657600" marR="0" lvl="7" indent="-342900" algn="l" rtl="0">
              <a:spcBef>
                <a:spcPts val="600"/>
              </a:spcBef>
              <a:spcAft>
                <a:spcPts val="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114800" marR="0" lvl="8" indent="-342900" algn="l" rtl="0">
              <a:spcBef>
                <a:spcPts val="60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2"/>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
        <p:nvSpPr>
          <p:cNvPr id="13" name="Google Shape;13;p23"/>
          <p:cNvSpPr/>
          <p:nvPr/>
        </p:nvSpPr>
        <p:spPr>
          <a:xfrm>
            <a:off x="825500" y="6387327"/>
            <a:ext cx="2090316" cy="22302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b="0" i="0" u="none" strike="noStrike" cap="none" dirty="0">
                <a:solidFill>
                  <a:schemeClr val="dk1"/>
                </a:solidFill>
                <a:latin typeface="Calibri"/>
                <a:ea typeface="Calibri"/>
                <a:cs typeface="Calibri"/>
                <a:sym typeface="Calibri"/>
              </a:rPr>
              <a:t>Societal Impact Workshop 2020</a:t>
            </a:r>
            <a:endParaRPr b="0" dirty="0"/>
          </a:p>
        </p:txBody>
      </p:sp>
      <p:pic>
        <p:nvPicPr>
          <p:cNvPr id="14" name="Google Shape;14;p23"/>
          <p:cNvPicPr preferRelativeResize="0"/>
          <p:nvPr/>
        </p:nvPicPr>
        <p:blipFill rotWithShape="1">
          <a:blip r:embed="rId27">
            <a:alphaModFix/>
          </a:blip>
          <a:srcRect/>
          <a:stretch/>
        </p:blipFill>
        <p:spPr>
          <a:xfrm>
            <a:off x="8009068" y="6413326"/>
            <a:ext cx="1055556" cy="101890"/>
          </a:xfrm>
          <a:prstGeom prst="rect">
            <a:avLst/>
          </a:prstGeom>
          <a:noFill/>
          <a:ln>
            <a:noFill/>
          </a:ln>
        </p:spPr>
      </p:pic>
      <p:pic>
        <p:nvPicPr>
          <p:cNvPr id="2" name="Google Shape;283;p3" descr="C:\Users\oefelein\Desktop\vsnu.jpg">
            <a:extLst>
              <a:ext uri="{FF2B5EF4-FFF2-40B4-BE49-F238E27FC236}">
                <a16:creationId xmlns:a16="http://schemas.microsoft.com/office/drawing/2014/main" id="{226D5D30-232F-4061-A1B9-8F864F87F40C}"/>
              </a:ext>
            </a:extLst>
          </p:cNvPr>
          <p:cNvPicPr preferRelativeResize="0"/>
          <p:nvPr userDrawn="1"/>
        </p:nvPicPr>
        <p:blipFill rotWithShape="1">
          <a:blip r:embed="rId28">
            <a:alphaModFix/>
          </a:blip>
          <a:srcRect/>
          <a:stretch/>
        </p:blipFill>
        <p:spPr>
          <a:xfrm>
            <a:off x="7408836" y="6132368"/>
            <a:ext cx="446768" cy="446768"/>
          </a:xfrm>
          <a:prstGeom prst="rect">
            <a:avLst/>
          </a:prstGeom>
          <a:noFill/>
          <a:ln>
            <a:noFill/>
          </a:ln>
        </p:spPr>
      </p:pic>
      <p:pic>
        <p:nvPicPr>
          <p:cNvPr id="3" name="Picture 2" descr="C:\Users\oefelein\Desktop\VU.GIF">
            <a:extLst>
              <a:ext uri="{FF2B5EF4-FFF2-40B4-BE49-F238E27FC236}">
                <a16:creationId xmlns:a16="http://schemas.microsoft.com/office/drawing/2014/main" id="{4CCA7CCD-860C-4D7E-B71D-87EDECDB2A55}"/>
              </a:ext>
            </a:extLst>
          </p:cNvPr>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857875" y="6212231"/>
            <a:ext cx="1381125" cy="36324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90">
          <p15:clr>
            <a:srgbClr val="F26B43"/>
          </p15:clr>
        </p15:guide>
        <p15:guide id="2" pos="512">
          <p15:clr>
            <a:srgbClr val="F26B43"/>
          </p15:clr>
        </p15:guide>
        <p15:guide id="3" pos="3219">
          <p15:clr>
            <a:srgbClr val="F26B43"/>
          </p15:clr>
        </p15:guide>
        <p15:guide id="4" pos="3021">
          <p15:clr>
            <a:srgbClr val="F26B43"/>
          </p15:clr>
        </p15:guide>
        <p15:guide id="5" pos="5705">
          <p15:clr>
            <a:srgbClr val="F26B43"/>
          </p15:clr>
        </p15:guide>
        <p15:guide id="6" orient="horz" pos="4020">
          <p15:clr>
            <a:srgbClr val="F26B43"/>
          </p15:clr>
        </p15:guide>
        <p15:guide id="7" orient="horz" pos="58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doi.org/10.5281/zenodo.4304438" TargetMode="External"/><Relationship Id="rId3" Type="http://schemas.openxmlformats.org/officeDocument/2006/relationships/image" Target="../media/image5.jpg"/><Relationship Id="rId7"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rcid.org/0000-0002-3871-6376" TargetMode="Externa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
          <p:cNvPicPr preferRelativeResize="0"/>
          <p:nvPr/>
        </p:nvPicPr>
        <p:blipFill rotWithShape="1">
          <a:blip r:embed="rId3">
            <a:alphaModFix/>
          </a:blip>
          <a:srcRect/>
          <a:stretch/>
        </p:blipFill>
        <p:spPr>
          <a:xfrm>
            <a:off x="480497" y="0"/>
            <a:ext cx="9425503" cy="6414550"/>
          </a:xfrm>
          <a:prstGeom prst="rect">
            <a:avLst/>
          </a:prstGeom>
          <a:noFill/>
          <a:ln>
            <a:noFill/>
          </a:ln>
        </p:spPr>
      </p:pic>
      <p:pic>
        <p:nvPicPr>
          <p:cNvPr id="256" name="Google Shape;256;p1"/>
          <p:cNvPicPr preferRelativeResize="0"/>
          <p:nvPr/>
        </p:nvPicPr>
        <p:blipFill rotWithShape="1">
          <a:blip r:embed="rId4">
            <a:alphaModFix/>
          </a:blip>
          <a:srcRect/>
          <a:stretch/>
        </p:blipFill>
        <p:spPr>
          <a:xfrm>
            <a:off x="11223" y="0"/>
            <a:ext cx="9897202" cy="6858000"/>
          </a:xfrm>
          <a:prstGeom prst="rect">
            <a:avLst/>
          </a:prstGeom>
          <a:noFill/>
          <a:ln>
            <a:noFill/>
          </a:ln>
        </p:spPr>
      </p:pic>
      <p:sp>
        <p:nvSpPr>
          <p:cNvPr id="257" name="Google Shape;257;p1"/>
          <p:cNvSpPr/>
          <p:nvPr/>
        </p:nvSpPr>
        <p:spPr>
          <a:xfrm>
            <a:off x="10137576" y="-9525"/>
            <a:ext cx="2359223" cy="3159125"/>
          </a:xfrm>
          <a:prstGeom prst="rect">
            <a:avLst/>
          </a:prstGeom>
          <a:solidFill>
            <a:srgbClr val="F2F2F2"/>
          </a:solidFill>
          <a:ln>
            <a:noFill/>
          </a:ln>
        </p:spPr>
        <p:txBody>
          <a:bodyPr spcFirstLastPara="1" wrap="square" lIns="85650" tIns="85650" rIns="85650" bIns="85650" anchor="t" anchorCtr="0">
            <a:noAutofit/>
          </a:bodyPr>
          <a:lstStyle/>
          <a:p>
            <a:pPr marL="0" marR="0" lvl="0" indent="0" algn="l" rtl="0">
              <a:spcBef>
                <a:spcPts val="0"/>
              </a:spcBef>
              <a:spcAft>
                <a:spcPts val="0"/>
              </a:spcAft>
              <a:buNone/>
            </a:pPr>
            <a:r>
              <a:rPr lang="en-US" sz="1100" b="1" dirty="0">
                <a:solidFill>
                  <a:schemeClr val="accent6"/>
                </a:solidFill>
                <a:latin typeface="Calibri"/>
                <a:ea typeface="Calibri"/>
                <a:cs typeface="Calibri"/>
                <a:sym typeface="Calibri"/>
              </a:rPr>
              <a:t>Cover image</a:t>
            </a:r>
            <a:endParaRPr dirty="0"/>
          </a:p>
          <a:p>
            <a:pPr marL="0" marR="0" lvl="0" indent="0" algn="l" rtl="0">
              <a:spcBef>
                <a:spcPts val="0"/>
              </a:spcBef>
              <a:spcAft>
                <a:spcPts val="0"/>
              </a:spcAft>
              <a:buNone/>
            </a:pPr>
            <a:r>
              <a:rPr lang="en-US" sz="1100" b="0" dirty="0">
                <a:solidFill>
                  <a:schemeClr val="accent6"/>
                </a:solidFill>
                <a:latin typeface="Calibri"/>
                <a:ea typeface="Calibri"/>
                <a:cs typeface="Calibri"/>
                <a:sym typeface="Calibri"/>
              </a:rPr>
              <a:t>Please select the cover image you require from the following selection:</a:t>
            </a:r>
            <a:endParaRPr dirty="0"/>
          </a:p>
          <a:p>
            <a:pPr marL="177800" marR="0" lvl="0" indent="-177800" algn="l" rtl="0">
              <a:spcBef>
                <a:spcPts val="0"/>
              </a:spcBef>
              <a:spcAft>
                <a:spcPts val="0"/>
              </a:spcAft>
              <a:buClr>
                <a:schemeClr val="accent6"/>
              </a:buClr>
              <a:buSzPts val="1100"/>
              <a:buFont typeface="Arial"/>
              <a:buChar char="•"/>
            </a:pPr>
            <a:r>
              <a:rPr lang="en-US" sz="1100" b="0" dirty="0">
                <a:solidFill>
                  <a:schemeClr val="accent6"/>
                </a:solidFill>
                <a:latin typeface="Calibri"/>
                <a:ea typeface="Calibri"/>
                <a:cs typeface="Calibri"/>
                <a:sym typeface="Calibri"/>
              </a:rPr>
              <a:t>5 x Discovery stories (SN)</a:t>
            </a:r>
            <a:endParaRPr dirty="0"/>
          </a:p>
          <a:p>
            <a:pPr marL="177800" marR="0" lvl="0" indent="-177800" algn="l" rtl="0">
              <a:spcBef>
                <a:spcPts val="0"/>
              </a:spcBef>
              <a:spcAft>
                <a:spcPts val="0"/>
              </a:spcAft>
              <a:buClr>
                <a:schemeClr val="accent6"/>
              </a:buClr>
              <a:buSzPts val="1100"/>
              <a:buFont typeface="Arial"/>
              <a:buChar char="•"/>
            </a:pPr>
            <a:r>
              <a:rPr lang="en-US" sz="1100" dirty="0">
                <a:solidFill>
                  <a:schemeClr val="accent6"/>
                </a:solidFill>
                <a:latin typeface="Calibri"/>
                <a:ea typeface="Calibri"/>
                <a:cs typeface="Calibri"/>
                <a:sym typeface="Calibri"/>
              </a:rPr>
              <a:t>5 X Transformer images (SN)</a:t>
            </a:r>
            <a:endParaRPr dirty="0"/>
          </a:p>
          <a:p>
            <a:pPr marL="177800" marR="0" lvl="0" indent="-107950" algn="l" rtl="0">
              <a:spcBef>
                <a:spcPts val="0"/>
              </a:spcBef>
              <a:spcAft>
                <a:spcPts val="0"/>
              </a:spcAft>
              <a:buClr>
                <a:schemeClr val="dk1"/>
              </a:buClr>
              <a:buSzPts val="1100"/>
              <a:buFont typeface="Arial"/>
              <a:buNone/>
            </a:pPr>
            <a:endParaRPr sz="1100" dirty="0">
              <a:solidFill>
                <a:schemeClr val="accent6"/>
              </a:solidFill>
              <a:latin typeface="Calibri"/>
              <a:ea typeface="Calibri"/>
              <a:cs typeface="Calibri"/>
              <a:sym typeface="Calibri"/>
            </a:endParaRPr>
          </a:p>
          <a:p>
            <a:pPr marL="0" marR="0" lvl="0" indent="0" algn="l" rtl="0">
              <a:spcBef>
                <a:spcPts val="0"/>
              </a:spcBef>
              <a:spcAft>
                <a:spcPts val="0"/>
              </a:spcAft>
              <a:buNone/>
            </a:pPr>
            <a:r>
              <a:rPr lang="en-US" sz="1100" b="0" dirty="0">
                <a:solidFill>
                  <a:schemeClr val="accent6"/>
                </a:solidFill>
                <a:latin typeface="Calibri"/>
                <a:ea typeface="Calibri"/>
                <a:cs typeface="Calibri"/>
                <a:sym typeface="Calibri"/>
              </a:rPr>
              <a:t>Once you have chosen the cover image move the associated Thank you page to the end of the presentation and delete all the other cover and thank you pages.</a:t>
            </a:r>
            <a:endParaRPr dirty="0"/>
          </a:p>
          <a:p>
            <a:pPr marL="0" marR="0" lvl="0" indent="0" algn="l" rtl="0">
              <a:spcBef>
                <a:spcPts val="0"/>
              </a:spcBef>
              <a:spcAft>
                <a:spcPts val="0"/>
              </a:spcAft>
              <a:buNone/>
            </a:pPr>
            <a:endParaRPr sz="1100" dirty="0">
              <a:solidFill>
                <a:schemeClr val="accent6"/>
              </a:solidFill>
              <a:latin typeface="Calibri"/>
              <a:ea typeface="Calibri"/>
              <a:cs typeface="Calibri"/>
              <a:sym typeface="Calibri"/>
            </a:endParaRPr>
          </a:p>
          <a:p>
            <a:pPr marL="0" marR="0" lvl="0" indent="0" algn="l" rtl="0">
              <a:spcBef>
                <a:spcPts val="0"/>
              </a:spcBef>
              <a:spcAft>
                <a:spcPts val="0"/>
              </a:spcAft>
              <a:buNone/>
            </a:pPr>
            <a:r>
              <a:rPr lang="en-US" sz="1100" b="1" dirty="0">
                <a:solidFill>
                  <a:schemeClr val="accent6"/>
                </a:solidFill>
                <a:latin typeface="Calibri"/>
                <a:ea typeface="Calibri"/>
                <a:cs typeface="Calibri"/>
                <a:sym typeface="Calibri"/>
              </a:rPr>
              <a:t>Printing</a:t>
            </a:r>
            <a:endParaRPr dirty="0"/>
          </a:p>
          <a:p>
            <a:pPr marL="0" marR="0" lvl="0" indent="0" algn="l" rtl="0">
              <a:spcBef>
                <a:spcPts val="0"/>
              </a:spcBef>
              <a:spcAft>
                <a:spcPts val="0"/>
              </a:spcAft>
              <a:buNone/>
            </a:pPr>
            <a:r>
              <a:rPr lang="en-US" sz="1100" dirty="0">
                <a:solidFill>
                  <a:schemeClr val="accent6"/>
                </a:solidFill>
                <a:latin typeface="Calibri"/>
                <a:ea typeface="Calibri"/>
                <a:cs typeface="Calibri"/>
                <a:sym typeface="Calibri"/>
              </a:rPr>
              <a:t>When printing the deck you can reduce ink use by selecting:</a:t>
            </a:r>
            <a:endParaRPr dirty="0"/>
          </a:p>
          <a:p>
            <a:pPr marL="171450" marR="0" lvl="0" indent="-171450" algn="l" rtl="0">
              <a:spcBef>
                <a:spcPts val="0"/>
              </a:spcBef>
              <a:spcAft>
                <a:spcPts val="0"/>
              </a:spcAft>
              <a:buClr>
                <a:schemeClr val="accent6"/>
              </a:buClr>
              <a:buSzPts val="1100"/>
              <a:buFont typeface="Arial"/>
              <a:buChar char="•"/>
            </a:pPr>
            <a:r>
              <a:rPr lang="en-US" sz="1100" dirty="0">
                <a:solidFill>
                  <a:schemeClr val="accent6"/>
                </a:solidFill>
                <a:latin typeface="Calibri"/>
                <a:ea typeface="Calibri"/>
                <a:cs typeface="Calibri"/>
                <a:sym typeface="Calibri"/>
              </a:rPr>
              <a:t>Ctrl p (print)</a:t>
            </a:r>
            <a:endParaRPr dirty="0"/>
          </a:p>
          <a:p>
            <a:pPr marL="171450" marR="0" lvl="0" indent="-171450" algn="l" rtl="0">
              <a:spcBef>
                <a:spcPts val="0"/>
              </a:spcBef>
              <a:spcAft>
                <a:spcPts val="0"/>
              </a:spcAft>
              <a:buClr>
                <a:schemeClr val="accent6"/>
              </a:buClr>
              <a:buSzPts val="1100"/>
              <a:buFont typeface="Arial"/>
              <a:buChar char="•"/>
            </a:pPr>
            <a:r>
              <a:rPr lang="en-US" sz="1100" dirty="0">
                <a:solidFill>
                  <a:schemeClr val="accent6"/>
                </a:solidFill>
                <a:latin typeface="Calibri"/>
                <a:ea typeface="Calibri"/>
                <a:cs typeface="Calibri"/>
                <a:sym typeface="Calibri"/>
              </a:rPr>
              <a:t>Change the option to greyscale</a:t>
            </a:r>
            <a:endParaRPr dirty="0"/>
          </a:p>
          <a:p>
            <a:pPr marL="0" marR="0" lvl="0" indent="0" algn="l" rtl="0">
              <a:spcBef>
                <a:spcPts val="0"/>
              </a:spcBef>
              <a:spcAft>
                <a:spcPts val="0"/>
              </a:spcAft>
              <a:buNone/>
            </a:pPr>
            <a:endParaRPr sz="1100" b="0" dirty="0">
              <a:solidFill>
                <a:schemeClr val="accent6"/>
              </a:solidFill>
              <a:latin typeface="Calibri"/>
              <a:ea typeface="Calibri"/>
              <a:cs typeface="Calibri"/>
              <a:sym typeface="Calibri"/>
            </a:endParaRPr>
          </a:p>
        </p:txBody>
      </p:sp>
      <p:pic>
        <p:nvPicPr>
          <p:cNvPr id="258" name="Google Shape;258;p1"/>
          <p:cNvPicPr preferRelativeResize="0"/>
          <p:nvPr/>
        </p:nvPicPr>
        <p:blipFill rotWithShape="1">
          <a:blip r:embed="rId5">
            <a:alphaModFix/>
          </a:blip>
          <a:srcRect/>
          <a:stretch/>
        </p:blipFill>
        <p:spPr>
          <a:xfrm>
            <a:off x="538163" y="293642"/>
            <a:ext cx="2695739" cy="261448"/>
          </a:xfrm>
          <a:prstGeom prst="rect">
            <a:avLst/>
          </a:prstGeom>
          <a:noFill/>
          <a:ln>
            <a:noFill/>
          </a:ln>
        </p:spPr>
      </p:pic>
      <p:sp>
        <p:nvSpPr>
          <p:cNvPr id="259" name="Google Shape;259;p1"/>
          <p:cNvSpPr txBox="1"/>
          <p:nvPr/>
        </p:nvSpPr>
        <p:spPr>
          <a:xfrm>
            <a:off x="5110175" y="966040"/>
            <a:ext cx="4278600" cy="324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86A7E"/>
              </a:buClr>
              <a:buSzPts val="2300"/>
              <a:buFont typeface="Calibri"/>
              <a:buNone/>
            </a:pPr>
            <a:r>
              <a:rPr lang="en-US" sz="2000" b="1" dirty="0">
                <a:solidFill>
                  <a:srgbClr val="486A7E"/>
                </a:solidFill>
                <a:latin typeface="Calibri"/>
                <a:ea typeface="Calibri"/>
                <a:cs typeface="Calibri"/>
                <a:sym typeface="Calibri"/>
              </a:rPr>
              <a:t>Societal Impact Workshop</a:t>
            </a:r>
            <a:endParaRPr sz="2000" dirty="0"/>
          </a:p>
        </p:txBody>
      </p:sp>
      <p:sp>
        <p:nvSpPr>
          <p:cNvPr id="260" name="Google Shape;260;p1"/>
          <p:cNvSpPr txBox="1"/>
          <p:nvPr/>
        </p:nvSpPr>
        <p:spPr>
          <a:xfrm>
            <a:off x="5126573" y="1616369"/>
            <a:ext cx="3934200" cy="143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0" dirty="0">
                <a:solidFill>
                  <a:schemeClr val="accent4"/>
                </a:solidFill>
                <a:latin typeface="Calibri" panose="020F0502020204030204" pitchFamily="34" charset="0"/>
                <a:ea typeface="Calibri"/>
                <a:cs typeface="Calibri" panose="020F0502020204030204" pitchFamily="34" charset="0"/>
                <a:sym typeface="Calibri"/>
              </a:rPr>
              <a:t>Emma van den </a:t>
            </a:r>
            <a:r>
              <a:rPr lang="en-US" sz="2000" b="0" dirty="0" err="1">
                <a:solidFill>
                  <a:schemeClr val="accent4"/>
                </a:solidFill>
                <a:latin typeface="Calibri" panose="020F0502020204030204" pitchFamily="34" charset="0"/>
                <a:ea typeface="Calibri"/>
                <a:cs typeface="Calibri" panose="020F0502020204030204" pitchFamily="34" charset="0"/>
                <a:sym typeface="Calibri"/>
              </a:rPr>
              <a:t>Eynde</a:t>
            </a:r>
            <a:endParaRPr lang="en-US" sz="2000" b="0" dirty="0">
              <a:solidFill>
                <a:schemeClr val="accent4"/>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Clr>
                <a:schemeClr val="dk1"/>
              </a:buClr>
              <a:buSzPts val="2000"/>
              <a:buFont typeface="Arial"/>
              <a:buNone/>
            </a:pPr>
            <a:r>
              <a:rPr lang="nl-NL" sz="800" dirty="0">
                <a:latin typeface="Calibri" panose="020F0502020204030204" pitchFamily="34" charset="0"/>
                <a:cs typeface="Calibri" panose="020F0502020204030204" pitchFamily="34" charset="0"/>
                <a:hlinkClick r:id="rId6"/>
              </a:rPr>
              <a:t>https://orcid.org/0000-0002-3871-6376</a:t>
            </a:r>
            <a:endParaRPr sz="800" dirty="0">
              <a:latin typeface="Calibri" panose="020F0502020204030204" pitchFamily="34" charset="0"/>
              <a:cs typeface="Calibri" panose="020F0502020204030204" pitchFamily="34" charset="0"/>
            </a:endParaRPr>
          </a:p>
          <a:p>
            <a:pPr marL="0" marR="0" lvl="0" indent="0" algn="l" rtl="0">
              <a:spcBef>
                <a:spcPts val="600"/>
              </a:spcBef>
              <a:spcAft>
                <a:spcPts val="0"/>
              </a:spcAft>
              <a:buClr>
                <a:schemeClr val="dk1"/>
              </a:buClr>
              <a:buSzPts val="2000"/>
              <a:buFont typeface="Arial"/>
              <a:buNone/>
            </a:pPr>
            <a:r>
              <a:rPr lang="en-US" sz="2000" dirty="0">
                <a:solidFill>
                  <a:schemeClr val="accent4"/>
                </a:solidFill>
                <a:latin typeface="Calibri" panose="020F0502020204030204" pitchFamily="34" charset="0"/>
                <a:ea typeface="Calibri"/>
                <a:cs typeface="Calibri" panose="020F0502020204030204" pitchFamily="34" charset="0"/>
                <a:sym typeface="Calibri"/>
              </a:rPr>
              <a:t>VU Health Sciences</a:t>
            </a:r>
            <a:endParaRPr sz="2000" b="0" dirty="0">
              <a:solidFill>
                <a:schemeClr val="accent4"/>
              </a:solidFill>
              <a:latin typeface="Calibri" panose="020F0502020204030204" pitchFamily="34" charset="0"/>
              <a:ea typeface="Calibri"/>
              <a:cs typeface="Calibri" panose="020F0502020204030204" pitchFamily="34" charset="0"/>
              <a:sym typeface="Calibri"/>
            </a:endParaRPr>
          </a:p>
          <a:p>
            <a:pPr marL="0" marR="0" lvl="1" indent="0" algn="l" rtl="0">
              <a:spcBef>
                <a:spcPts val="600"/>
              </a:spcBef>
              <a:spcAft>
                <a:spcPts val="0"/>
              </a:spcAft>
              <a:buClr>
                <a:schemeClr val="dk1"/>
              </a:buClr>
              <a:buSzPts val="1600"/>
              <a:buFont typeface="Arial"/>
              <a:buNone/>
            </a:pPr>
            <a:r>
              <a:rPr lang="en-US" sz="1600" b="0" i="0" u="none" strike="noStrike" cap="none" dirty="0">
                <a:solidFill>
                  <a:schemeClr val="accent4"/>
                </a:solidFill>
                <a:latin typeface="Calibri" panose="020F0502020204030204" pitchFamily="34" charset="0"/>
                <a:ea typeface="Calibri"/>
                <a:cs typeface="Calibri" panose="020F0502020204030204" pitchFamily="34" charset="0"/>
                <a:sym typeface="Calibri"/>
              </a:rPr>
              <a:t>15 October 2020</a:t>
            </a:r>
            <a:endParaRPr dirty="0">
              <a:latin typeface="Calibri" panose="020F0502020204030204" pitchFamily="34" charset="0"/>
              <a:cs typeface="Calibri" panose="020F0502020204030204" pitchFamily="34" charset="0"/>
            </a:endParaRPr>
          </a:p>
        </p:txBody>
      </p:sp>
      <p:sp>
        <p:nvSpPr>
          <p:cNvPr id="261" name="Google Shape;261;p1"/>
          <p:cNvSpPr txBox="1"/>
          <p:nvPr/>
        </p:nvSpPr>
        <p:spPr>
          <a:xfrm rot="5400000">
            <a:off x="-2187007" y="3122528"/>
            <a:ext cx="4964616" cy="33198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100"/>
              <a:buFont typeface="Arial"/>
              <a:buNone/>
            </a:pPr>
            <a:r>
              <a:rPr lang="en-US" sz="1100" b="0">
                <a:solidFill>
                  <a:schemeClr val="dk1"/>
                </a:solidFill>
                <a:latin typeface="Calibri"/>
                <a:ea typeface="Calibri"/>
                <a:cs typeface="Calibri"/>
                <a:sym typeface="Calibri"/>
              </a:rPr>
              <a:t>Antarctica meltdown could double sea level rise</a:t>
            </a:r>
            <a:endParaRPr/>
          </a:p>
        </p:txBody>
      </p:sp>
      <p:sp>
        <p:nvSpPr>
          <p:cNvPr id="264" name="Google Shape;264;p1" descr="Hom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 descr="Home"/>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6" name="Google Shape;266;p1" descr="C:\Users\oefelein\Desktop\vsnu.jpg"/>
          <p:cNvPicPr preferRelativeResize="0"/>
          <p:nvPr/>
        </p:nvPicPr>
        <p:blipFill rotWithShape="1">
          <a:blip r:embed="rId7">
            <a:alphaModFix/>
          </a:blip>
          <a:srcRect/>
          <a:stretch/>
        </p:blipFill>
        <p:spPr>
          <a:xfrm>
            <a:off x="3925179" y="128831"/>
            <a:ext cx="591069" cy="591069"/>
          </a:xfrm>
          <a:prstGeom prst="rect">
            <a:avLst/>
          </a:prstGeom>
          <a:noFill/>
          <a:ln>
            <a:noFill/>
          </a:ln>
        </p:spPr>
      </p:pic>
      <p:sp>
        <p:nvSpPr>
          <p:cNvPr id="267" name="Google Shape;267;p1"/>
          <p:cNvSpPr txBox="1"/>
          <p:nvPr/>
        </p:nvSpPr>
        <p:spPr>
          <a:xfrm>
            <a:off x="4952999" y="5442850"/>
            <a:ext cx="4941777" cy="14151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b="1" dirty="0">
                <a:solidFill>
                  <a:srgbClr val="434343"/>
                </a:solidFill>
                <a:latin typeface="Calibri"/>
                <a:ea typeface="Calibri"/>
                <a:cs typeface="Calibri"/>
                <a:sym typeface="Calibri"/>
              </a:rPr>
              <a:t>DOI:		</a:t>
            </a:r>
            <a:r>
              <a:rPr lang="en-US" dirty="0">
                <a:solidFill>
                  <a:srgbClr val="434343"/>
                </a:solidFill>
                <a:latin typeface="Calibri"/>
                <a:ea typeface="Calibri"/>
                <a:cs typeface="Calibri"/>
                <a:sym typeface="Calibri"/>
                <a:hlinkClick r:id="rId8"/>
              </a:rPr>
              <a:t>10.5281/zenodo.4304438</a:t>
            </a:r>
            <a:endParaRPr dirty="0">
              <a:solidFill>
                <a:srgbClr val="434343"/>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r>
              <a:rPr lang="en-US" b="1" dirty="0">
                <a:solidFill>
                  <a:srgbClr val="434343"/>
                </a:solidFill>
                <a:latin typeface="Calibri"/>
                <a:ea typeface="Calibri"/>
                <a:cs typeface="Calibri"/>
                <a:sym typeface="Calibri"/>
              </a:rPr>
              <a:t>Workshop leader: 	</a:t>
            </a:r>
            <a:r>
              <a:rPr lang="en-US" dirty="0">
                <a:solidFill>
                  <a:schemeClr val="accent4"/>
                </a:solidFill>
                <a:latin typeface="Calibri"/>
                <a:ea typeface="Calibri"/>
                <a:cs typeface="Calibri"/>
                <a:sym typeface="Calibri"/>
              </a:rPr>
              <a:t>Stefan de Jong</a:t>
            </a:r>
            <a:endParaRPr dirty="0">
              <a:solidFill>
                <a:schemeClr val="accent4"/>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r>
              <a:rPr lang="en-US" b="1" dirty="0">
                <a:solidFill>
                  <a:srgbClr val="434343"/>
                </a:solidFill>
                <a:latin typeface="Calibri"/>
                <a:ea typeface="Calibri"/>
                <a:cs typeface="Calibri"/>
                <a:sym typeface="Calibri"/>
              </a:rPr>
              <a:t>Host: 		</a:t>
            </a:r>
            <a:r>
              <a:rPr lang="de-DE" dirty="0">
                <a:solidFill>
                  <a:schemeClr val="accent4"/>
                </a:solidFill>
                <a:latin typeface="Calibri"/>
                <a:ea typeface="Calibri"/>
                <a:cs typeface="Calibri"/>
                <a:sym typeface="Calibri"/>
              </a:rPr>
              <a:t>VU Amsterdam</a:t>
            </a:r>
            <a:endParaRPr dirty="0">
              <a:solidFill>
                <a:schemeClr val="accent4"/>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r>
              <a:rPr lang="en-US" b="1" dirty="0">
                <a:solidFill>
                  <a:srgbClr val="434343"/>
                </a:solidFill>
                <a:latin typeface="Calibri"/>
                <a:ea typeface="Calibri"/>
                <a:cs typeface="Calibri"/>
                <a:sym typeface="Calibri"/>
              </a:rPr>
              <a:t>Local coach:		</a:t>
            </a:r>
            <a:r>
              <a:rPr lang="de-DE" dirty="0">
                <a:solidFill>
                  <a:schemeClr val="accent4"/>
                </a:solidFill>
                <a:latin typeface="Calibri"/>
                <a:ea typeface="Calibri"/>
                <a:cs typeface="Calibri"/>
                <a:sym typeface="Calibri"/>
              </a:rPr>
              <a:t>Sandy Broere-Lee (Grants Office),</a:t>
            </a:r>
          </a:p>
          <a:p>
            <a:pPr marL="0" marR="0" lvl="0" indent="0" algn="l" rtl="0">
              <a:spcBef>
                <a:spcPts val="0"/>
              </a:spcBef>
              <a:spcAft>
                <a:spcPts val="0"/>
              </a:spcAft>
              <a:buClr>
                <a:schemeClr val="dk1"/>
              </a:buClr>
              <a:buSzPts val="2000"/>
              <a:buFont typeface="Arial"/>
              <a:buNone/>
            </a:pPr>
            <a:r>
              <a:rPr lang="de-DE" dirty="0">
                <a:solidFill>
                  <a:schemeClr val="accent4"/>
                </a:solidFill>
                <a:latin typeface="Calibri"/>
                <a:ea typeface="Calibri"/>
                <a:cs typeface="Calibri"/>
                <a:sym typeface="Calibri"/>
              </a:rPr>
              <a:t>		Diane Schöller (IXA Valorisation Office)</a:t>
            </a:r>
          </a:p>
          <a:p>
            <a:pPr marL="0" marR="0" lvl="0" indent="0" algn="l" rtl="0">
              <a:spcBef>
                <a:spcPts val="0"/>
              </a:spcBef>
              <a:spcAft>
                <a:spcPts val="0"/>
              </a:spcAft>
              <a:buClr>
                <a:schemeClr val="dk1"/>
              </a:buClr>
              <a:buSzPts val="2000"/>
              <a:buFont typeface="Arial"/>
              <a:buNone/>
            </a:pPr>
            <a:r>
              <a:rPr lang="de-DE" b="1" dirty="0">
                <a:solidFill>
                  <a:schemeClr val="accent4"/>
                </a:solidFill>
                <a:latin typeface="Calibri"/>
                <a:ea typeface="Calibri"/>
                <a:cs typeface="Calibri"/>
                <a:sym typeface="Calibri"/>
              </a:rPr>
              <a:t>		</a:t>
            </a:r>
            <a:r>
              <a:rPr lang="de-DE" dirty="0">
                <a:solidFill>
                  <a:schemeClr val="accent4"/>
                </a:solidFill>
                <a:latin typeface="Calibri"/>
                <a:ea typeface="Calibri"/>
                <a:cs typeface="Calibri"/>
                <a:sym typeface="Calibri"/>
              </a:rPr>
              <a:t>Maurice Vanderfeesten (Library)</a:t>
            </a:r>
            <a:endParaRPr dirty="0">
              <a:solidFill>
                <a:srgbClr val="434343"/>
              </a:solidFill>
              <a:latin typeface="Calibri"/>
              <a:ea typeface="Calibri"/>
              <a:cs typeface="Calibri"/>
              <a:sym typeface="Calibri"/>
            </a:endParaRPr>
          </a:p>
        </p:txBody>
      </p:sp>
      <p:pic>
        <p:nvPicPr>
          <p:cNvPr id="1026" name="Picture 2" descr="C:\Users\oefelein\Desktop\VU.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2230" y="153146"/>
            <a:ext cx="1933895" cy="508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9"/>
          <p:cNvSpPr txBox="1">
            <a:spLocks noGrp="1"/>
          </p:cNvSpPr>
          <p:nvPr>
            <p:ph type="body" idx="1"/>
          </p:nvPr>
        </p:nvSpPr>
        <p:spPr>
          <a:xfrm>
            <a:off x="825500" y="1436688"/>
            <a:ext cx="8239126" cy="830997"/>
          </a:xfrm>
          <a:prstGeom prst="rect">
            <a:avLst/>
          </a:prstGeom>
          <a:noFill/>
          <a:ln>
            <a:noFill/>
          </a:ln>
        </p:spPr>
        <p:txBody>
          <a:bodyPr spcFirstLastPara="1" wrap="square" lIns="0" tIns="0" rIns="0" bIns="0" anchor="t" anchorCtr="0">
            <a:spAutoFit/>
          </a:bodyPr>
          <a:lstStyle/>
          <a:p>
            <a:pPr marL="285750" lvl="0" indent="-285750" algn="l" rtl="0">
              <a:spcBef>
                <a:spcPts val="0"/>
              </a:spcBef>
              <a:spcAft>
                <a:spcPts val="0"/>
              </a:spcAft>
              <a:buSzPts val="1800"/>
              <a:buFont typeface="Arial" panose="020B0604020202020204" pitchFamily="34" charset="0"/>
              <a:buChar char="•"/>
            </a:pPr>
            <a:r>
              <a:rPr lang="en-US" b="0" dirty="0"/>
              <a:t>Look broad within your organization, so also into technology/innovation</a:t>
            </a:r>
          </a:p>
          <a:p>
            <a:pPr marL="285750" lvl="0" indent="-285750" algn="l" rtl="0">
              <a:spcBef>
                <a:spcPts val="0"/>
              </a:spcBef>
              <a:spcAft>
                <a:spcPts val="0"/>
              </a:spcAft>
              <a:buSzPts val="1800"/>
              <a:buFont typeface="Arial" panose="020B0604020202020204" pitchFamily="34" charset="0"/>
              <a:buChar char="•"/>
            </a:pPr>
            <a:r>
              <a:rPr lang="en-US" b="0" dirty="0"/>
              <a:t>Support within your team is also important; coalition forming</a:t>
            </a:r>
          </a:p>
          <a:p>
            <a:pPr marL="285750" lvl="0" indent="-285750" algn="l" rtl="0">
              <a:spcBef>
                <a:spcPts val="0"/>
              </a:spcBef>
              <a:spcAft>
                <a:spcPts val="0"/>
              </a:spcAft>
              <a:buSzPts val="1800"/>
              <a:buFont typeface="Arial" panose="020B0604020202020204" pitchFamily="34" charset="0"/>
              <a:buChar char="•"/>
            </a:pPr>
            <a:r>
              <a:rPr lang="en-US" b="0" dirty="0"/>
              <a:t>Learning what not to do is an important step</a:t>
            </a:r>
            <a:endParaRPr b="0" dirty="0"/>
          </a:p>
        </p:txBody>
      </p:sp>
      <p:sp>
        <p:nvSpPr>
          <p:cNvPr id="336" name="Google Shape;336;p9"/>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86A7E"/>
              </a:buClr>
              <a:buSzPts val="2600"/>
              <a:buFont typeface="Calibri"/>
              <a:buNone/>
            </a:pPr>
            <a:r>
              <a:rPr lang="en-US" dirty="0"/>
              <a:t>Impact support: top recommendations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9b1f568991_0_0"/>
          <p:cNvSpPr txBox="1">
            <a:spLocks noGrp="1"/>
          </p:cNvSpPr>
          <p:nvPr>
            <p:ph type="body" idx="1"/>
          </p:nvPr>
        </p:nvSpPr>
        <p:spPr>
          <a:xfrm>
            <a:off x="825500" y="1436688"/>
            <a:ext cx="8239200" cy="276900"/>
          </a:xfrm>
          <a:prstGeom prst="rect">
            <a:avLst/>
          </a:prstGeom>
          <a:noFill/>
          <a:ln>
            <a:noFill/>
          </a:ln>
        </p:spPr>
        <p:txBody>
          <a:bodyPr spcFirstLastPara="1" wrap="square" lIns="0" tIns="0" rIns="0" bIns="0" anchor="t" anchorCtr="0">
            <a:noAutofit/>
          </a:bodyPr>
          <a:lstStyle/>
          <a:p>
            <a:pPr marL="285750" lvl="0" indent="-285750" algn="l" rtl="0">
              <a:spcBef>
                <a:spcPts val="0"/>
              </a:spcBef>
              <a:spcAft>
                <a:spcPts val="0"/>
              </a:spcAft>
              <a:buSzPts val="1800"/>
              <a:buFont typeface="Arial" panose="020B0604020202020204" pitchFamily="34" charset="0"/>
              <a:buChar char="•"/>
            </a:pPr>
            <a:r>
              <a:rPr lang="en-US" b="0" dirty="0"/>
              <a:t>Involve different kind of stakeholders</a:t>
            </a:r>
          </a:p>
          <a:p>
            <a:pPr marL="285750" lvl="0" indent="-285750" algn="l" rtl="0">
              <a:spcBef>
                <a:spcPts val="0"/>
              </a:spcBef>
              <a:spcAft>
                <a:spcPts val="0"/>
              </a:spcAft>
              <a:buSzPts val="1800"/>
              <a:buFont typeface="Arial" panose="020B0604020202020204" pitchFamily="34" charset="0"/>
              <a:buChar char="•"/>
            </a:pPr>
            <a:r>
              <a:rPr lang="en-US" b="0" dirty="0"/>
              <a:t>Involve them from the start</a:t>
            </a:r>
          </a:p>
          <a:p>
            <a:pPr marL="285750" lvl="0" indent="-285750" algn="l" rtl="0">
              <a:spcBef>
                <a:spcPts val="0"/>
              </a:spcBef>
              <a:spcAft>
                <a:spcPts val="0"/>
              </a:spcAft>
              <a:buSzPts val="1800"/>
              <a:buFont typeface="Arial" panose="020B0604020202020204" pitchFamily="34" charset="0"/>
              <a:buChar char="•"/>
            </a:pPr>
            <a:r>
              <a:rPr lang="en-US" b="0" dirty="0"/>
              <a:t>Have a plan and prepare a pitch</a:t>
            </a:r>
            <a:endParaRPr b="0" dirty="0"/>
          </a:p>
        </p:txBody>
      </p:sp>
      <p:sp>
        <p:nvSpPr>
          <p:cNvPr id="342" name="Google Shape;342;g9b1f568991_0_0"/>
          <p:cNvSpPr txBox="1">
            <a:spLocks noGrp="1"/>
          </p:cNvSpPr>
          <p:nvPr>
            <p:ph type="title"/>
          </p:nvPr>
        </p:nvSpPr>
        <p:spPr>
          <a:xfrm>
            <a:off x="825500" y="538163"/>
            <a:ext cx="8239200" cy="370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86A7E"/>
              </a:buClr>
              <a:buSzPts val="2600"/>
              <a:buFont typeface="Calibri"/>
              <a:buNone/>
            </a:pPr>
            <a:r>
              <a:rPr lang="en-US" dirty="0"/>
              <a:t>Stakeholder interaction: best practices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9b1f568991_0_12"/>
          <p:cNvSpPr txBox="1">
            <a:spLocks noGrp="1"/>
          </p:cNvSpPr>
          <p:nvPr>
            <p:ph type="body" idx="1"/>
          </p:nvPr>
        </p:nvSpPr>
        <p:spPr>
          <a:xfrm>
            <a:off x="825500" y="1436688"/>
            <a:ext cx="8239200" cy="276900"/>
          </a:xfrm>
          <a:prstGeom prst="rect">
            <a:avLst/>
          </a:prstGeom>
          <a:noFill/>
          <a:ln>
            <a:noFill/>
          </a:ln>
        </p:spPr>
        <p:txBody>
          <a:bodyPr spcFirstLastPara="1" wrap="square" lIns="0" tIns="0" rIns="0" bIns="0" anchor="t" anchorCtr="0">
            <a:noAutofit/>
          </a:bodyPr>
          <a:lstStyle/>
          <a:p>
            <a:pPr marL="285750" lvl="0" indent="-285750" algn="l" rtl="0">
              <a:spcBef>
                <a:spcPts val="0"/>
              </a:spcBef>
              <a:spcAft>
                <a:spcPts val="0"/>
              </a:spcAft>
              <a:buSzPts val="1800"/>
              <a:buFont typeface="Arial" panose="020B0604020202020204" pitchFamily="34" charset="0"/>
              <a:buChar char="•"/>
            </a:pPr>
            <a:r>
              <a:rPr lang="en-GB" b="0"/>
              <a:t>Valorisation is part of the whole research process, include it from the start and not just at the end. </a:t>
            </a:r>
          </a:p>
          <a:p>
            <a:pPr marL="285750" lvl="0" indent="-285750" algn="l" rtl="0">
              <a:spcBef>
                <a:spcPts val="0"/>
              </a:spcBef>
              <a:spcAft>
                <a:spcPts val="0"/>
              </a:spcAft>
              <a:buSzPts val="1800"/>
              <a:buFont typeface="Arial" panose="020B0604020202020204" pitchFamily="34" charset="0"/>
              <a:buChar char="•"/>
            </a:pPr>
            <a:r>
              <a:rPr lang="en-GB" b="0"/>
              <a:t>Before contacting stakeholders, important to know what you want from them and what you can offer.</a:t>
            </a:r>
          </a:p>
          <a:p>
            <a:pPr marL="285750" lvl="0" indent="-285750" algn="l" rtl="0">
              <a:spcBef>
                <a:spcPts val="0"/>
              </a:spcBef>
              <a:spcAft>
                <a:spcPts val="0"/>
              </a:spcAft>
              <a:buSzPts val="1800"/>
              <a:buFont typeface="Arial" panose="020B0604020202020204" pitchFamily="34" charset="0"/>
              <a:buChar char="•"/>
            </a:pPr>
            <a:r>
              <a:rPr lang="en-GB" b="0"/>
              <a:t>When it is difficult to get in touch with stakeholder: </a:t>
            </a:r>
          </a:p>
          <a:p>
            <a:pPr marL="742950" lvl="1" indent="-285750">
              <a:spcBef>
                <a:spcPts val="0"/>
              </a:spcBef>
              <a:buFont typeface="Arial" panose="020B0604020202020204" pitchFamily="34" charset="0"/>
              <a:buChar char="•"/>
            </a:pPr>
            <a:r>
              <a:rPr lang="en-GB"/>
              <a:t>See if there is someone within your network who has a way in</a:t>
            </a:r>
          </a:p>
          <a:p>
            <a:pPr marL="742950" lvl="1" indent="-285750">
              <a:spcBef>
                <a:spcPts val="0"/>
              </a:spcBef>
              <a:buFont typeface="Arial" panose="020B0604020202020204" pitchFamily="34" charset="0"/>
              <a:buChar char="•"/>
            </a:pPr>
            <a:r>
              <a:rPr lang="en-GB"/>
              <a:t>Call! And do a kind of mini needs assessment: what is important to you, to be triggered / does this fit within your strategy</a:t>
            </a:r>
          </a:p>
          <a:p>
            <a:pPr marL="742950" lvl="1" indent="-285750">
              <a:spcBef>
                <a:spcPts val="0"/>
              </a:spcBef>
              <a:buFont typeface="Arial" panose="020B0604020202020204" pitchFamily="34" charset="0"/>
              <a:buChar char="•"/>
            </a:pPr>
            <a:r>
              <a:rPr lang="en-GB"/>
              <a:t>Stakeholder theory: power, legitimacy &amp; urgency</a:t>
            </a:r>
          </a:p>
          <a:p>
            <a:pPr marL="285750" lvl="0" indent="-285750" algn="l" rtl="0">
              <a:spcBef>
                <a:spcPts val="0"/>
              </a:spcBef>
              <a:spcAft>
                <a:spcPts val="0"/>
              </a:spcAft>
              <a:buSzPts val="1800"/>
              <a:buFont typeface="Arial" panose="020B0604020202020204" pitchFamily="34" charset="0"/>
              <a:buChar char="•"/>
            </a:pPr>
            <a:r>
              <a:rPr lang="en-GB" b="0"/>
              <a:t>Make a plan, build a coalition and start!</a:t>
            </a:r>
          </a:p>
        </p:txBody>
      </p:sp>
      <p:sp>
        <p:nvSpPr>
          <p:cNvPr id="348" name="Google Shape;348;g9b1f568991_0_12"/>
          <p:cNvSpPr txBox="1">
            <a:spLocks noGrp="1"/>
          </p:cNvSpPr>
          <p:nvPr>
            <p:ph type="title"/>
          </p:nvPr>
        </p:nvSpPr>
        <p:spPr>
          <a:xfrm>
            <a:off x="825500" y="538163"/>
            <a:ext cx="8239200" cy="370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86A7E"/>
              </a:buClr>
              <a:buSzPts val="2600"/>
              <a:buFont typeface="Calibri"/>
              <a:buNone/>
            </a:pPr>
            <a:r>
              <a:rPr lang="en-US" dirty="0"/>
              <a:t>Lessons learnt &amp; achievements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0"/>
          <p:cNvSpPr txBox="1">
            <a:spLocks noGrp="1"/>
          </p:cNvSpPr>
          <p:nvPr>
            <p:ph type="title"/>
          </p:nvPr>
        </p:nvSpPr>
        <p:spPr>
          <a:xfrm>
            <a:off x="825501" y="563563"/>
            <a:ext cx="8239126" cy="37055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3600"/>
              <a:buFont typeface="Calibri"/>
              <a:buNone/>
            </a:pPr>
            <a:r>
              <a:rPr lang="en-US"/>
              <a:t>Thank you</a:t>
            </a:r>
            <a:endParaRPr/>
          </a:p>
        </p:txBody>
      </p:sp>
      <p:sp>
        <p:nvSpPr>
          <p:cNvPr id="354" name="Google Shape;354;p10"/>
          <p:cNvSpPr txBox="1">
            <a:spLocks noGrp="1"/>
          </p:cNvSpPr>
          <p:nvPr>
            <p:ph type="body" idx="1"/>
          </p:nvPr>
        </p:nvSpPr>
        <p:spPr>
          <a:xfrm>
            <a:off x="825500" y="1412875"/>
            <a:ext cx="4508500" cy="341119"/>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SzPts val="2200"/>
              <a:buNone/>
            </a:pPr>
            <a:r>
              <a:rPr lang="en-US"/>
              <a:t>Supporting information/contacts</a:t>
            </a:r>
            <a:endParaRPr/>
          </a:p>
        </p:txBody>
      </p:sp>
      <p:sp>
        <p:nvSpPr>
          <p:cNvPr id="355" name="Google Shape;355;p10"/>
          <p:cNvSpPr/>
          <p:nvPr/>
        </p:nvSpPr>
        <p:spPr>
          <a:xfrm>
            <a:off x="10137576" y="3"/>
            <a:ext cx="2359223" cy="2152648"/>
          </a:xfrm>
          <a:prstGeom prst="rect">
            <a:avLst/>
          </a:prstGeom>
          <a:solidFill>
            <a:srgbClr val="F2F2F2"/>
          </a:solidFill>
          <a:ln>
            <a:noFill/>
          </a:ln>
        </p:spPr>
        <p:txBody>
          <a:bodyPr spcFirstLastPara="1" wrap="square" lIns="85650" tIns="85650" rIns="85650" bIns="85650" anchor="t" anchorCtr="0">
            <a:noAutofit/>
          </a:bodyPr>
          <a:lstStyle/>
          <a:p>
            <a:pPr marL="0" marR="0" lvl="0" indent="0" algn="l" rtl="0">
              <a:spcBef>
                <a:spcPts val="0"/>
              </a:spcBef>
              <a:spcAft>
                <a:spcPts val="0"/>
              </a:spcAft>
              <a:buNone/>
            </a:pPr>
            <a:r>
              <a:rPr lang="en-US" sz="1050" b="1">
                <a:solidFill>
                  <a:schemeClr val="accent6"/>
                </a:solidFill>
                <a:latin typeface="Calibri"/>
                <a:ea typeface="Calibri"/>
                <a:cs typeface="Calibri"/>
                <a:sym typeface="Calibri"/>
              </a:rPr>
              <a:t>Thank you page</a:t>
            </a:r>
            <a:endParaRPr/>
          </a:p>
          <a:p>
            <a:pPr marL="0" marR="0" lvl="0" indent="0" algn="l" rtl="0">
              <a:spcBef>
                <a:spcPts val="0"/>
              </a:spcBef>
              <a:spcAft>
                <a:spcPts val="0"/>
              </a:spcAft>
              <a:buNone/>
            </a:pPr>
            <a:r>
              <a:rPr lang="en-US" sz="1050">
                <a:solidFill>
                  <a:schemeClr val="accent6"/>
                </a:solidFill>
                <a:latin typeface="Calibri"/>
                <a:ea typeface="Calibri"/>
                <a:cs typeface="Calibri"/>
                <a:sym typeface="Calibri"/>
              </a:rPr>
              <a:t>Make sure you have the thank you page associated with the cover image you have chosen and move this slide to the end of your presentation</a:t>
            </a:r>
            <a:endParaRPr/>
          </a:p>
          <a:p>
            <a:pPr marL="0" marR="0" lvl="0" indent="0" algn="l" rtl="0">
              <a:spcBef>
                <a:spcPts val="0"/>
              </a:spcBef>
              <a:spcAft>
                <a:spcPts val="0"/>
              </a:spcAft>
              <a:buNone/>
            </a:pPr>
            <a:endParaRPr sz="1050" b="1">
              <a:solidFill>
                <a:schemeClr val="accent6"/>
              </a:solidFill>
              <a:latin typeface="Calibri"/>
              <a:ea typeface="Calibri"/>
              <a:cs typeface="Calibri"/>
              <a:sym typeface="Calibri"/>
            </a:endParaRPr>
          </a:p>
          <a:p>
            <a:pPr marL="0" marR="0" lvl="0" indent="0" algn="l" rtl="0">
              <a:spcBef>
                <a:spcPts val="0"/>
              </a:spcBef>
              <a:spcAft>
                <a:spcPts val="0"/>
              </a:spcAft>
              <a:buNone/>
            </a:pPr>
            <a:r>
              <a:rPr lang="en-US" sz="1050" b="1">
                <a:solidFill>
                  <a:schemeClr val="accent6"/>
                </a:solidFill>
                <a:latin typeface="Calibri"/>
                <a:ea typeface="Calibri"/>
                <a:cs typeface="Calibri"/>
                <a:sym typeface="Calibri"/>
              </a:rPr>
              <a:t>Updating the footer</a:t>
            </a:r>
            <a:endParaRPr/>
          </a:p>
          <a:p>
            <a:pPr marL="0" marR="0" lvl="0" indent="0" algn="l" rtl="0">
              <a:spcBef>
                <a:spcPts val="0"/>
              </a:spcBef>
              <a:spcAft>
                <a:spcPts val="0"/>
              </a:spcAft>
              <a:buNone/>
            </a:pPr>
            <a:r>
              <a:rPr lang="en-US" sz="1050" b="0">
                <a:solidFill>
                  <a:schemeClr val="accent6"/>
                </a:solidFill>
                <a:latin typeface="Calibri"/>
                <a:ea typeface="Calibri"/>
                <a:cs typeface="Calibri"/>
                <a:sym typeface="Calibri"/>
              </a:rPr>
              <a:t>To update the footer:</a:t>
            </a:r>
            <a:endParaRPr/>
          </a:p>
          <a:p>
            <a:pPr marL="177800" marR="0" lvl="0" indent="-177800" algn="l" rtl="0">
              <a:spcBef>
                <a:spcPts val="0"/>
              </a:spcBef>
              <a:spcAft>
                <a:spcPts val="0"/>
              </a:spcAft>
              <a:buClr>
                <a:schemeClr val="accent6"/>
              </a:buClr>
              <a:buSzPts val="1050"/>
              <a:buFont typeface="Arial"/>
              <a:buChar char="•"/>
            </a:pPr>
            <a:r>
              <a:rPr lang="en-US" sz="1050" b="0">
                <a:solidFill>
                  <a:schemeClr val="accent6"/>
                </a:solidFill>
                <a:latin typeface="Calibri"/>
                <a:ea typeface="Calibri"/>
                <a:cs typeface="Calibri"/>
                <a:sym typeface="Calibri"/>
              </a:rPr>
              <a:t>Go the slide master via View</a:t>
            </a:r>
            <a:endParaRPr/>
          </a:p>
          <a:p>
            <a:pPr marL="177800" marR="0" lvl="0" indent="-177800" algn="l" rtl="0">
              <a:spcBef>
                <a:spcPts val="0"/>
              </a:spcBef>
              <a:spcAft>
                <a:spcPts val="0"/>
              </a:spcAft>
              <a:buClr>
                <a:schemeClr val="accent6"/>
              </a:buClr>
              <a:buSzPts val="1050"/>
              <a:buFont typeface="Arial"/>
              <a:buChar char="•"/>
            </a:pPr>
            <a:r>
              <a:rPr lang="en-US" sz="1050">
                <a:solidFill>
                  <a:schemeClr val="accent6"/>
                </a:solidFill>
                <a:latin typeface="Calibri"/>
                <a:ea typeface="Calibri"/>
                <a:cs typeface="Calibri"/>
                <a:sym typeface="Calibri"/>
              </a:rPr>
              <a:t>Scroll to the first page</a:t>
            </a:r>
            <a:endParaRPr/>
          </a:p>
          <a:p>
            <a:pPr marL="177800" marR="0" lvl="0" indent="-177800" algn="l" rtl="0">
              <a:spcBef>
                <a:spcPts val="0"/>
              </a:spcBef>
              <a:spcAft>
                <a:spcPts val="0"/>
              </a:spcAft>
              <a:buClr>
                <a:schemeClr val="accent6"/>
              </a:buClr>
              <a:buSzPts val="1050"/>
              <a:buFont typeface="Arial"/>
              <a:buChar char="•"/>
            </a:pPr>
            <a:r>
              <a:rPr lang="en-US" sz="1050" b="0">
                <a:solidFill>
                  <a:schemeClr val="accent6"/>
                </a:solidFill>
                <a:latin typeface="Calibri"/>
                <a:ea typeface="Calibri"/>
                <a:cs typeface="Calibri"/>
                <a:sym typeface="Calibri"/>
              </a:rPr>
              <a:t>Change text in the footer</a:t>
            </a:r>
            <a:endParaRPr/>
          </a:p>
          <a:p>
            <a:pPr marL="177800" marR="0" lvl="0" indent="-177800" algn="l" rtl="0">
              <a:spcBef>
                <a:spcPts val="0"/>
              </a:spcBef>
              <a:spcAft>
                <a:spcPts val="0"/>
              </a:spcAft>
              <a:buClr>
                <a:schemeClr val="accent6"/>
              </a:buClr>
              <a:buSzPts val="1050"/>
              <a:buFont typeface="Arial"/>
              <a:buChar char="•"/>
            </a:pPr>
            <a:r>
              <a:rPr lang="en-US" sz="1050">
                <a:solidFill>
                  <a:schemeClr val="accent6"/>
                </a:solidFill>
                <a:latin typeface="Calibri"/>
                <a:ea typeface="Calibri"/>
                <a:cs typeface="Calibri"/>
                <a:sym typeface="Calibri"/>
              </a:rPr>
              <a:t>Close slide master</a:t>
            </a:r>
            <a:r>
              <a:rPr lang="en-US" sz="1050" b="0">
                <a:solidFill>
                  <a:schemeClr val="accent6"/>
                </a:solidFill>
                <a:latin typeface="Calibri"/>
                <a:ea typeface="Calibri"/>
                <a:cs typeface="Calibri"/>
                <a:sym typeface="Calibri"/>
              </a:rPr>
              <a:t> </a:t>
            </a:r>
            <a:endParaRPr/>
          </a:p>
          <a:p>
            <a:pPr marL="177800" marR="0" lvl="0" indent="-111125" algn="l" rtl="0">
              <a:spcBef>
                <a:spcPts val="0"/>
              </a:spcBef>
              <a:spcAft>
                <a:spcPts val="0"/>
              </a:spcAft>
              <a:buClr>
                <a:schemeClr val="dk1"/>
              </a:buClr>
              <a:buSzPts val="1050"/>
              <a:buFont typeface="Arial"/>
              <a:buNone/>
            </a:pPr>
            <a:endParaRPr sz="1050">
              <a:solidFill>
                <a:schemeClr val="accent6"/>
              </a:solidFill>
              <a:latin typeface="Calibri"/>
              <a:ea typeface="Calibri"/>
              <a:cs typeface="Calibri"/>
              <a:sym typeface="Calibri"/>
            </a:endParaRPr>
          </a:p>
          <a:p>
            <a:pPr marL="177800" marR="0" lvl="0" indent="-111125" algn="l" rtl="0">
              <a:spcBef>
                <a:spcPts val="0"/>
              </a:spcBef>
              <a:spcAft>
                <a:spcPts val="0"/>
              </a:spcAft>
              <a:buClr>
                <a:schemeClr val="dk1"/>
              </a:buClr>
              <a:buSzPts val="1050"/>
              <a:buFont typeface="Arial"/>
              <a:buNone/>
            </a:pPr>
            <a:endParaRPr sz="1050" b="0">
              <a:solidFill>
                <a:schemeClr val="accent6"/>
              </a:solidFill>
              <a:latin typeface="Calibri"/>
              <a:ea typeface="Calibri"/>
              <a:cs typeface="Calibri"/>
              <a:sym typeface="Calibri"/>
            </a:endParaRPr>
          </a:p>
        </p:txBody>
      </p:sp>
      <p:pic>
        <p:nvPicPr>
          <p:cNvPr id="5" name="Google Shape;283;p3" descr="C:\Users\oefelein\Desktop\vsnu.jpg"/>
          <p:cNvPicPr preferRelativeResize="0"/>
          <p:nvPr/>
        </p:nvPicPr>
        <p:blipFill rotWithShape="1">
          <a:blip r:embed="rId3">
            <a:alphaModFix/>
          </a:blip>
          <a:srcRect/>
          <a:stretch/>
        </p:blipFill>
        <p:spPr>
          <a:xfrm>
            <a:off x="5246660" y="5766276"/>
            <a:ext cx="620739" cy="620739"/>
          </a:xfrm>
          <a:prstGeom prst="rect">
            <a:avLst/>
          </a:prstGeom>
          <a:noFill/>
          <a:ln>
            <a:noFill/>
          </a:ln>
        </p:spPr>
      </p:pic>
      <p:pic>
        <p:nvPicPr>
          <p:cNvPr id="6" name="Picture 2" descr="C:\Users\oefelein\Desktop\V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867096"/>
            <a:ext cx="1918934" cy="504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86A7E"/>
              </a:buClr>
              <a:buSzPts val="2600"/>
              <a:buFont typeface="Calibri"/>
              <a:buNone/>
            </a:pPr>
            <a:r>
              <a:rPr lang="en-US"/>
              <a:t>Agenda table</a:t>
            </a:r>
            <a:endParaRPr/>
          </a:p>
        </p:txBody>
      </p:sp>
      <p:graphicFrame>
        <p:nvGraphicFramePr>
          <p:cNvPr id="273" name="Google Shape;273;p2"/>
          <p:cNvGraphicFramePr/>
          <p:nvPr>
            <p:extLst>
              <p:ext uri="{D42A27DB-BD31-4B8C-83A1-F6EECF244321}">
                <p14:modId xmlns:p14="http://schemas.microsoft.com/office/powerpoint/2010/main" val="543438742"/>
              </p:ext>
            </p:extLst>
          </p:nvPr>
        </p:nvGraphicFramePr>
        <p:xfrm>
          <a:off x="812800" y="1412875"/>
          <a:ext cx="8251825" cy="1146960"/>
        </p:xfrm>
        <a:graphic>
          <a:graphicData uri="http://schemas.openxmlformats.org/drawingml/2006/table">
            <a:tbl>
              <a:tblPr firstRow="1" bandRow="1">
                <a:noFill/>
                <a:tableStyleId>{B8666346-CAA5-4110-A810-4BBC7CE007DE}</a:tableStyleId>
              </a:tblPr>
              <a:tblGrid>
                <a:gridCol w="631000">
                  <a:extLst>
                    <a:ext uri="{9D8B030D-6E8A-4147-A177-3AD203B41FA5}">
                      <a16:colId xmlns:a16="http://schemas.microsoft.com/office/drawing/2014/main" val="20000"/>
                    </a:ext>
                  </a:extLst>
                </a:gridCol>
                <a:gridCol w="7620825">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US" sz="1800" b="0" u="none" strike="noStrike" cap="none" dirty="0">
                          <a:solidFill>
                            <a:schemeClr val="lt1"/>
                          </a:solidFill>
                          <a:latin typeface="Calibri"/>
                          <a:ea typeface="Calibri"/>
                          <a:cs typeface="Calibri"/>
                          <a:sym typeface="Calibri"/>
                        </a:rPr>
                        <a:t>1</a:t>
                      </a:r>
                      <a:endParaRPr dirty="0"/>
                    </a:p>
                  </a:txBody>
                  <a:tcPr marL="54000" marR="54000" marT="54000" marB="54000" anchor="ctr" anchorCtr="1">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b="1" dirty="0">
                          <a:solidFill>
                            <a:schemeClr val="dk1"/>
                          </a:solidFill>
                          <a:latin typeface="Calibri"/>
                          <a:ea typeface="Calibri"/>
                          <a:cs typeface="Calibri"/>
                          <a:sym typeface="Calibri"/>
                        </a:rPr>
                        <a:t>Session A – Creating a spark!</a:t>
                      </a:r>
                      <a:endParaRPr sz="1600" b="1" dirty="0">
                        <a:solidFill>
                          <a:schemeClr val="dk1"/>
                        </a:solidFill>
                        <a:latin typeface="Calibri"/>
                        <a:ea typeface="Calibri"/>
                        <a:cs typeface="Calibri"/>
                        <a:sym typeface="Calibri"/>
                      </a:endParaRPr>
                    </a:p>
                  </a:txBody>
                  <a:tcPr marL="54000" marR="54000" marT="54000" marB="54000" anchor="ctr">
                    <a:lnB w="12700" cap="flat" cmpd="sng">
                      <a:solidFill>
                        <a:schemeClr val="lt1"/>
                      </a:solidFill>
                      <a:prstDash val="solid"/>
                      <a:round/>
                      <a:headEnd type="none" w="sm" len="sm"/>
                      <a:tailEnd type="none" w="sm" len="sm"/>
                    </a:lnB>
                    <a:solidFill>
                      <a:srgbClr val="EAEEF0"/>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b="0">
                          <a:solidFill>
                            <a:schemeClr val="lt1"/>
                          </a:solidFill>
                          <a:latin typeface="Calibri"/>
                          <a:ea typeface="Calibri"/>
                          <a:cs typeface="Calibri"/>
                          <a:sym typeface="Calibri"/>
                        </a:rPr>
                        <a:t>2</a:t>
                      </a:r>
                      <a:endParaRPr/>
                    </a:p>
                  </a:txBody>
                  <a:tcPr marL="54000" marR="54000" marT="54000" marB="54000" anchor="ctr" anchorCtr="1">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b="0">
                          <a:solidFill>
                            <a:schemeClr val="dk1"/>
                          </a:solidFill>
                          <a:latin typeface="Calibri"/>
                          <a:ea typeface="Calibri"/>
                          <a:cs typeface="Calibri"/>
                          <a:sym typeface="Calibri"/>
                        </a:rPr>
                        <a:t>S</a:t>
                      </a:r>
                      <a:r>
                        <a:rPr lang="en-US" sz="1600" b="1">
                          <a:solidFill>
                            <a:schemeClr val="dk1"/>
                          </a:solidFill>
                          <a:latin typeface="Calibri"/>
                          <a:ea typeface="Calibri"/>
                          <a:cs typeface="Calibri"/>
                          <a:sym typeface="Calibri"/>
                        </a:rPr>
                        <a:t>ession B – Shining a light on your impact</a:t>
                      </a:r>
                      <a:endParaRPr sz="1600" b="1">
                        <a:solidFill>
                          <a:schemeClr val="dk1"/>
                        </a:solidFill>
                        <a:latin typeface="Calibri"/>
                        <a:ea typeface="Calibri"/>
                        <a:cs typeface="Calibri"/>
                        <a:sym typeface="Calibri"/>
                      </a:endParaRPr>
                    </a:p>
                  </a:txBody>
                  <a:tcPr marL="54000" marR="54000" marT="54000" marB="54000">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228600">
                <a:tc>
                  <a:txBody>
                    <a:bodyPr/>
                    <a:lstStyle/>
                    <a:p>
                      <a:pPr marL="0" marR="0" lvl="0" indent="0" algn="l" rtl="0">
                        <a:spcBef>
                          <a:spcPts val="0"/>
                        </a:spcBef>
                        <a:spcAft>
                          <a:spcPts val="0"/>
                        </a:spcAft>
                        <a:buNone/>
                      </a:pPr>
                      <a:r>
                        <a:rPr lang="en-US" sz="1800" b="0">
                          <a:solidFill>
                            <a:schemeClr val="lt1"/>
                          </a:solidFill>
                          <a:latin typeface="Calibri"/>
                          <a:ea typeface="Calibri"/>
                          <a:cs typeface="Calibri"/>
                          <a:sym typeface="Calibri"/>
                        </a:rPr>
                        <a:t>3</a:t>
                      </a:r>
                      <a:endParaRPr/>
                    </a:p>
                  </a:txBody>
                  <a:tcPr marL="54000" marR="54000" marT="54000" marB="54000" anchor="ctr" anchorCtr="1">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b="1">
                          <a:solidFill>
                            <a:schemeClr val="dk1"/>
                          </a:solidFill>
                          <a:latin typeface="Calibri"/>
                          <a:ea typeface="Calibri"/>
                          <a:cs typeface="Calibri"/>
                          <a:sym typeface="Calibri"/>
                        </a:rPr>
                        <a:t>Session C – Passing on the torch</a:t>
                      </a:r>
                      <a:endParaRPr sz="1600" b="1">
                        <a:solidFill>
                          <a:schemeClr val="dk1"/>
                        </a:solidFill>
                        <a:latin typeface="Calibri"/>
                        <a:ea typeface="Calibri"/>
                        <a:cs typeface="Calibri"/>
                        <a:sym typeface="Calibri"/>
                      </a:endParaRPr>
                    </a:p>
                  </a:txBody>
                  <a:tcPr marL="54000" marR="54000" marT="54000" marB="54000">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800"/>
              <a:buNone/>
            </a:pPr>
            <a:r>
              <a:rPr lang="en-US"/>
              <a:t>1.0</a:t>
            </a:r>
            <a:endParaRPr/>
          </a:p>
        </p:txBody>
      </p:sp>
      <p:sp>
        <p:nvSpPr>
          <p:cNvPr id="281" name="Google Shape;281;p3"/>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600"/>
              <a:buFont typeface="Calibri"/>
              <a:buNone/>
            </a:pPr>
            <a:r>
              <a:rPr lang="en-US"/>
              <a:t>Session A – Creating a spark!</a:t>
            </a:r>
            <a:endParaRPr/>
          </a:p>
        </p:txBody>
      </p:sp>
      <p:sp>
        <p:nvSpPr>
          <p:cNvPr id="282" name="Google Shape;282;p3"/>
          <p:cNvSpPr/>
          <p:nvPr/>
        </p:nvSpPr>
        <p:spPr>
          <a:xfrm>
            <a:off x="10137576" y="0"/>
            <a:ext cx="2359223" cy="2124075"/>
          </a:xfrm>
          <a:prstGeom prst="rect">
            <a:avLst/>
          </a:prstGeom>
          <a:solidFill>
            <a:srgbClr val="F2F2F2"/>
          </a:solidFill>
          <a:ln>
            <a:noFill/>
          </a:ln>
        </p:spPr>
        <p:txBody>
          <a:bodyPr spcFirstLastPara="1" wrap="square" lIns="85650" tIns="85650" rIns="85650" bIns="85650" anchor="t" anchorCtr="0">
            <a:noAutofit/>
          </a:bodyPr>
          <a:lstStyle/>
          <a:p>
            <a:pPr marL="0" marR="0" lvl="0" indent="0" algn="l" rtl="0">
              <a:spcBef>
                <a:spcPts val="0"/>
              </a:spcBef>
              <a:spcAft>
                <a:spcPts val="0"/>
              </a:spcAft>
              <a:buNone/>
            </a:pPr>
            <a:r>
              <a:rPr lang="en-US" sz="1100" b="1">
                <a:solidFill>
                  <a:schemeClr val="accent6"/>
                </a:solidFill>
                <a:latin typeface="Calibri"/>
                <a:ea typeface="Calibri"/>
                <a:cs typeface="Calibri"/>
                <a:sym typeface="Calibri"/>
              </a:rPr>
              <a:t>Section breaks</a:t>
            </a:r>
            <a:endParaRPr/>
          </a:p>
          <a:p>
            <a:pPr marL="0" marR="0" lvl="0" indent="0" algn="l" rtl="0">
              <a:spcBef>
                <a:spcPts val="0"/>
              </a:spcBef>
              <a:spcAft>
                <a:spcPts val="0"/>
              </a:spcAft>
              <a:buNone/>
            </a:pPr>
            <a:r>
              <a:rPr lang="en-US" sz="1100" b="0">
                <a:solidFill>
                  <a:schemeClr val="accent6"/>
                </a:solidFill>
                <a:latin typeface="Calibri"/>
                <a:ea typeface="Calibri"/>
                <a:cs typeface="Calibri"/>
                <a:sym typeface="Calibri"/>
              </a:rPr>
              <a:t>Section breaks are available in each palette colour and in a neutral blue grey.</a:t>
            </a:r>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r>
              <a:rPr lang="en-US" sz="1100" b="0">
                <a:solidFill>
                  <a:schemeClr val="accent6"/>
                </a:solidFill>
                <a:latin typeface="Calibri"/>
                <a:ea typeface="Calibri"/>
                <a:cs typeface="Calibri"/>
                <a:sym typeface="Calibri"/>
              </a:rPr>
              <a:t>In most cases one section break colour should be used consistently throughout the deck – ideally following the colour of the Advancing Discovery bookmark on the cover page.</a:t>
            </a:r>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endParaRPr sz="1100" b="0">
              <a:solidFill>
                <a:schemeClr val="accent6"/>
              </a:solidFill>
              <a:latin typeface="Calibri"/>
              <a:ea typeface="Calibri"/>
              <a:cs typeface="Calibri"/>
              <a:sym typeface="Calibri"/>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endParaRPr sz="1100" b="0">
              <a:solidFill>
                <a:schemeClr val="accent6"/>
              </a:solidFill>
              <a:latin typeface="Calibri"/>
              <a:ea typeface="Calibri"/>
              <a:cs typeface="Calibri"/>
              <a:sym typeface="Calibri"/>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endParaRPr sz="1100" b="0">
              <a:solidFill>
                <a:schemeClr val="accent6"/>
              </a:solidFill>
              <a:latin typeface="Calibri"/>
              <a:ea typeface="Calibri"/>
              <a:cs typeface="Calibri"/>
              <a:sym typeface="Calibri"/>
            </a:endParaRPr>
          </a:p>
        </p:txBody>
      </p:sp>
      <p:pic>
        <p:nvPicPr>
          <p:cNvPr id="283" name="Google Shape;283;p3" descr="C:\Users\oefelein\Desktop\vsnu.jpg"/>
          <p:cNvPicPr preferRelativeResize="0"/>
          <p:nvPr/>
        </p:nvPicPr>
        <p:blipFill rotWithShape="1">
          <a:blip r:embed="rId3">
            <a:alphaModFix/>
          </a:blip>
          <a:srcRect/>
          <a:stretch/>
        </p:blipFill>
        <p:spPr>
          <a:xfrm>
            <a:off x="7408836" y="6132368"/>
            <a:ext cx="446768" cy="446768"/>
          </a:xfrm>
          <a:prstGeom prst="rect">
            <a:avLst/>
          </a:prstGeom>
          <a:noFill/>
          <a:ln>
            <a:noFill/>
          </a:ln>
        </p:spPr>
      </p:pic>
      <p:pic>
        <p:nvPicPr>
          <p:cNvPr id="7" name="Picture 2" descr="C:\Users\oefelein\Desktop\V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6212231"/>
            <a:ext cx="1381125" cy="363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
          <p:cNvSpPr txBox="1">
            <a:spLocks noGrp="1"/>
          </p:cNvSpPr>
          <p:nvPr>
            <p:ph type="body" idx="1"/>
          </p:nvPr>
        </p:nvSpPr>
        <p:spPr>
          <a:xfrm>
            <a:off x="825500" y="1436688"/>
            <a:ext cx="8239126" cy="2215991"/>
          </a:xfrm>
          <a:prstGeom prst="rect">
            <a:avLst/>
          </a:prstGeom>
          <a:noFill/>
          <a:ln>
            <a:noFill/>
          </a:ln>
        </p:spPr>
        <p:txBody>
          <a:bodyPr spcFirstLastPara="1" wrap="square" lIns="0" tIns="0" rIns="0" bIns="0" anchor="t" anchorCtr="0">
            <a:spAutoFit/>
          </a:bodyPr>
          <a:lstStyle/>
          <a:p>
            <a:r>
              <a:rPr lang="en-GB" b="0"/>
              <a:t>We should not only do research OF people with obesity, but also FOR them. So I</a:t>
            </a:r>
          </a:p>
          <a:p>
            <a:r>
              <a:rPr lang="en-GB" b="0"/>
              <a:t>would like to bridge that gap between research and society. So the people</a:t>
            </a:r>
          </a:p>
          <a:p>
            <a:r>
              <a:rPr lang="en-GB" b="0"/>
              <a:t>themselves benefit from our work. </a:t>
            </a:r>
          </a:p>
          <a:p>
            <a:endParaRPr lang="en-GB" b="0"/>
          </a:p>
          <a:p>
            <a:r>
              <a:rPr lang="en-GB" b="0"/>
              <a:t>Other motivations for societal impact in general: It’s fun, moral obligation &amp; share</a:t>
            </a:r>
          </a:p>
          <a:p>
            <a:r>
              <a:rPr lang="en-GB" b="0"/>
              <a:t>fascination</a:t>
            </a:r>
          </a:p>
          <a:p>
            <a:endParaRPr lang="en-GB">
              <a:effectLst/>
            </a:endParaRPr>
          </a:p>
          <a:p>
            <a:endParaRPr lang="en-GB">
              <a:effectLst/>
            </a:endParaRPr>
          </a:p>
        </p:txBody>
      </p:sp>
      <p:sp>
        <p:nvSpPr>
          <p:cNvPr id="290" name="Google Shape;290;p4"/>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86A7E"/>
              </a:buClr>
              <a:buSzPts val="2600"/>
              <a:buFont typeface="Calibri"/>
              <a:buNone/>
            </a:pPr>
            <a:r>
              <a:rPr lang="en-US"/>
              <a:t>Motivation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
          <p:cNvSpPr txBox="1">
            <a:spLocks noGrp="1"/>
          </p:cNvSpPr>
          <p:nvPr>
            <p:ph type="body" idx="1"/>
          </p:nvPr>
        </p:nvSpPr>
        <p:spPr>
          <a:xfrm>
            <a:off x="825500" y="1436688"/>
            <a:ext cx="8239126" cy="353943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SzPts val="1800"/>
              <a:buNone/>
            </a:pPr>
            <a:endParaRPr dirty="0"/>
          </a:p>
          <a:p>
            <a:pPr marL="0" lvl="0" indent="0" algn="l" rtl="0">
              <a:spcBef>
                <a:spcPts val="600"/>
              </a:spcBef>
              <a:spcAft>
                <a:spcPts val="0"/>
              </a:spcAft>
              <a:buSzPts val="1800"/>
              <a:buNone/>
            </a:pPr>
            <a:endParaRPr dirty="0"/>
          </a:p>
          <a:p>
            <a:pPr marL="0" lvl="0" indent="0" algn="l" rtl="0">
              <a:spcBef>
                <a:spcPts val="600"/>
              </a:spcBef>
              <a:spcAft>
                <a:spcPts val="0"/>
              </a:spcAft>
              <a:buSzPts val="1800"/>
              <a:buNone/>
            </a:pPr>
            <a:endParaRPr dirty="0"/>
          </a:p>
          <a:p>
            <a:pPr marL="0" lvl="0" indent="0" algn="l" rtl="0">
              <a:spcBef>
                <a:spcPts val="600"/>
              </a:spcBef>
              <a:spcAft>
                <a:spcPts val="0"/>
              </a:spcAft>
              <a:buSzPts val="1800"/>
              <a:buNone/>
            </a:pPr>
            <a:endParaRPr dirty="0"/>
          </a:p>
          <a:p>
            <a:pPr marL="0" lvl="0" indent="0" algn="l" rtl="0">
              <a:spcBef>
                <a:spcPts val="600"/>
              </a:spcBef>
              <a:spcAft>
                <a:spcPts val="0"/>
              </a:spcAft>
              <a:buSzPts val="1800"/>
              <a:buNone/>
            </a:pPr>
            <a:endParaRPr dirty="0"/>
          </a:p>
          <a:p>
            <a:pPr marL="0" lvl="0" indent="0" algn="l" rtl="0">
              <a:spcBef>
                <a:spcPts val="600"/>
              </a:spcBef>
              <a:spcAft>
                <a:spcPts val="0"/>
              </a:spcAft>
              <a:buSzPts val="1800"/>
              <a:buNone/>
            </a:pPr>
            <a:endParaRPr dirty="0"/>
          </a:p>
          <a:p>
            <a:pPr marL="0" lvl="0" indent="0" algn="l" rtl="0">
              <a:spcBef>
                <a:spcPts val="600"/>
              </a:spcBef>
              <a:spcAft>
                <a:spcPts val="0"/>
              </a:spcAft>
              <a:buSzPts val="1800"/>
              <a:buNone/>
            </a:pPr>
            <a:endParaRPr dirty="0"/>
          </a:p>
          <a:p>
            <a:pPr marL="0" lvl="0" indent="0" algn="l" rtl="0">
              <a:spcBef>
                <a:spcPts val="600"/>
              </a:spcBef>
              <a:spcAft>
                <a:spcPts val="0"/>
              </a:spcAft>
              <a:buSzPts val="1800"/>
              <a:buNone/>
            </a:pPr>
            <a:endParaRPr dirty="0"/>
          </a:p>
          <a:p>
            <a:pPr marL="0" lvl="0" indent="0" algn="l" rtl="0">
              <a:spcBef>
                <a:spcPts val="600"/>
              </a:spcBef>
              <a:spcAft>
                <a:spcPts val="0"/>
              </a:spcAft>
              <a:buSzPts val="1800"/>
              <a:buNone/>
            </a:pPr>
            <a:endParaRPr dirty="0"/>
          </a:p>
          <a:p>
            <a:pPr marL="0" lvl="0" indent="0" algn="l" rtl="0">
              <a:spcBef>
                <a:spcPts val="600"/>
              </a:spcBef>
              <a:spcAft>
                <a:spcPts val="0"/>
              </a:spcAft>
              <a:buSzPts val="1800"/>
              <a:buNone/>
            </a:pPr>
            <a:endParaRPr dirty="0"/>
          </a:p>
        </p:txBody>
      </p:sp>
      <p:sp>
        <p:nvSpPr>
          <p:cNvPr id="296" name="Google Shape;296;p5"/>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86A7E"/>
              </a:buClr>
              <a:buSzPts val="2600"/>
              <a:buFont typeface="Calibri"/>
              <a:buNone/>
            </a:pPr>
            <a:r>
              <a:rPr lang="en-US" dirty="0"/>
              <a:t>Inspiration: three examples</a:t>
            </a:r>
            <a:endParaRPr dirty="0"/>
          </a:p>
        </p:txBody>
      </p:sp>
      <p:sp>
        <p:nvSpPr>
          <p:cNvPr id="3" name="Tekstvak 2">
            <a:extLst>
              <a:ext uri="{FF2B5EF4-FFF2-40B4-BE49-F238E27FC236}">
                <a16:creationId xmlns:a16="http://schemas.microsoft.com/office/drawing/2014/main" id="{478322BC-27BF-F348-8FDE-D4C7E27C3166}"/>
              </a:ext>
            </a:extLst>
          </p:cNvPr>
          <p:cNvSpPr txBox="1"/>
          <p:nvPr/>
        </p:nvSpPr>
        <p:spPr>
          <a:xfrm>
            <a:off x="839972" y="1222744"/>
            <a:ext cx="8676168" cy="2585323"/>
          </a:xfrm>
          <a:prstGeom prst="rect">
            <a:avLst/>
          </a:prstGeom>
          <a:noFill/>
        </p:spPr>
        <p:txBody>
          <a:bodyPr wrap="square" rtlCol="0">
            <a:spAutoFit/>
          </a:bodyPr>
          <a:lstStyle/>
          <a:p>
            <a:pPr marL="285750" indent="-285750">
              <a:buFont typeface="Arial" panose="020B0604020202020204" pitchFamily="34" charset="0"/>
              <a:buChar char="•"/>
            </a:pPr>
            <a:r>
              <a:rPr lang="en-GB" sz="1800" dirty="0"/>
              <a:t>Care for Obesity project at VU University Amsterdam, making scientific outcomes more available in policy and practice</a:t>
            </a:r>
          </a:p>
          <a:p>
            <a:pPr marL="285750" indent="-285750">
              <a:buFont typeface="Arial" panose="020B0604020202020204" pitchFamily="34" charset="0"/>
              <a:buChar char="•"/>
            </a:pPr>
            <a:r>
              <a:rPr lang="en-GB" sz="1800" dirty="0" err="1"/>
              <a:t>Jutka</a:t>
            </a:r>
            <a:r>
              <a:rPr lang="en-GB" sz="1800" dirty="0"/>
              <a:t> Halberstadt and Jaap Seidell: influencing societal debate around stigma of obesity, by writing articles in newspapers and popular scientific books</a:t>
            </a:r>
          </a:p>
          <a:p>
            <a:pPr marL="285750" indent="-285750">
              <a:buFont typeface="Arial" panose="020B0604020202020204" pitchFamily="34" charset="0"/>
              <a:buChar char="•"/>
            </a:pPr>
            <a:r>
              <a:rPr lang="en-GB" sz="1800" dirty="0"/>
              <a:t>Coalition ‘Kind </a:t>
            </a:r>
            <a:r>
              <a:rPr lang="en-GB" sz="1800" dirty="0" err="1"/>
              <a:t>naar</a:t>
            </a:r>
            <a:r>
              <a:rPr lang="en-GB" sz="1800" dirty="0"/>
              <a:t> </a:t>
            </a:r>
            <a:r>
              <a:rPr lang="en-GB" sz="1800" dirty="0" err="1"/>
              <a:t>Gezonder</a:t>
            </a:r>
            <a:r>
              <a:rPr lang="en-GB" sz="1800" dirty="0"/>
              <a:t> </a:t>
            </a:r>
            <a:r>
              <a:rPr lang="en-GB" sz="1800" dirty="0" err="1"/>
              <a:t>Gewicht</a:t>
            </a:r>
            <a:r>
              <a:rPr lang="en-GB" sz="1800" dirty="0"/>
              <a:t>’ (JOGG, </a:t>
            </a:r>
            <a:r>
              <a:rPr lang="en-GB" sz="1800" dirty="0" err="1"/>
              <a:t>Nederlands</a:t>
            </a:r>
            <a:r>
              <a:rPr lang="en-GB" sz="1800" dirty="0"/>
              <a:t> </a:t>
            </a:r>
            <a:r>
              <a:rPr lang="en-GB" sz="1800" dirty="0" err="1"/>
              <a:t>Jeugdinstituut</a:t>
            </a:r>
            <a:r>
              <a:rPr lang="en-GB" sz="1800" dirty="0"/>
              <a:t> (NJI), </a:t>
            </a:r>
            <a:r>
              <a:rPr lang="en-GB" sz="1800" dirty="0" err="1"/>
              <a:t>Nederlands</a:t>
            </a:r>
            <a:r>
              <a:rPr lang="en-GB" sz="1800" dirty="0"/>
              <a:t> Centrum </a:t>
            </a:r>
            <a:r>
              <a:rPr lang="en-GB" sz="1800" dirty="0" err="1"/>
              <a:t>Jeugdgezondheid</a:t>
            </a:r>
            <a:r>
              <a:rPr lang="en-GB" sz="1800" dirty="0"/>
              <a:t> (NCJ), Vrije Universiteit Amsterdam - Care for Obesity (VU/C4O) en </a:t>
            </a:r>
            <a:r>
              <a:rPr lang="en-GB" sz="1800" dirty="0" err="1"/>
              <a:t>Rijksinstituut</a:t>
            </a:r>
            <a:r>
              <a:rPr lang="en-GB" sz="1800" dirty="0"/>
              <a:t> voor </a:t>
            </a:r>
            <a:r>
              <a:rPr lang="en-GB" sz="1800" dirty="0" err="1"/>
              <a:t>Volksgezondheid</a:t>
            </a:r>
            <a:r>
              <a:rPr lang="en-GB" sz="1800" dirty="0"/>
              <a:t> en Milieu (RIVM)): The coalition stimulates cooperation between professional associations, training institutes and national government organizations.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800"/>
              <a:buNone/>
            </a:pPr>
            <a:r>
              <a:rPr lang="en-US"/>
              <a:t>2.0</a:t>
            </a:r>
            <a:endParaRPr/>
          </a:p>
        </p:txBody>
      </p:sp>
      <p:sp>
        <p:nvSpPr>
          <p:cNvPr id="302" name="Google Shape;302;p6"/>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600"/>
              <a:buFont typeface="Calibri"/>
              <a:buNone/>
            </a:pPr>
            <a:r>
              <a:rPr lang="en-US"/>
              <a:t>Session B – Shining a light on your impact</a:t>
            </a:r>
            <a:endParaRPr/>
          </a:p>
        </p:txBody>
      </p:sp>
      <p:sp>
        <p:nvSpPr>
          <p:cNvPr id="303" name="Google Shape;303;p6"/>
          <p:cNvSpPr/>
          <p:nvPr/>
        </p:nvSpPr>
        <p:spPr>
          <a:xfrm>
            <a:off x="10137576" y="-38100"/>
            <a:ext cx="2359223" cy="2124075"/>
          </a:xfrm>
          <a:prstGeom prst="rect">
            <a:avLst/>
          </a:prstGeom>
          <a:solidFill>
            <a:srgbClr val="F2F2F2"/>
          </a:solidFill>
          <a:ln>
            <a:noFill/>
          </a:ln>
        </p:spPr>
        <p:txBody>
          <a:bodyPr spcFirstLastPara="1" wrap="square" lIns="85650" tIns="85650" rIns="85650" bIns="85650" anchor="t" anchorCtr="0">
            <a:noAutofit/>
          </a:bodyPr>
          <a:lstStyle/>
          <a:p>
            <a:pPr marL="0" marR="0" lvl="0" indent="0" algn="l" rtl="0">
              <a:spcBef>
                <a:spcPts val="0"/>
              </a:spcBef>
              <a:spcAft>
                <a:spcPts val="0"/>
              </a:spcAft>
              <a:buNone/>
            </a:pPr>
            <a:r>
              <a:rPr lang="en-US" sz="1100" b="1">
                <a:solidFill>
                  <a:schemeClr val="accent6"/>
                </a:solidFill>
                <a:latin typeface="Calibri"/>
                <a:ea typeface="Calibri"/>
                <a:cs typeface="Calibri"/>
                <a:sym typeface="Calibri"/>
              </a:rPr>
              <a:t>Section breaks</a:t>
            </a:r>
            <a:endParaRPr/>
          </a:p>
          <a:p>
            <a:pPr marL="0" marR="0" lvl="0" indent="0" algn="l" rtl="0">
              <a:spcBef>
                <a:spcPts val="0"/>
              </a:spcBef>
              <a:spcAft>
                <a:spcPts val="0"/>
              </a:spcAft>
              <a:buNone/>
            </a:pPr>
            <a:r>
              <a:rPr lang="en-US" sz="1100" b="0">
                <a:solidFill>
                  <a:schemeClr val="accent6"/>
                </a:solidFill>
                <a:latin typeface="Calibri"/>
                <a:ea typeface="Calibri"/>
                <a:cs typeface="Calibri"/>
                <a:sym typeface="Calibri"/>
              </a:rPr>
              <a:t>Section breaks are available in each palette colour and in a neutral blue grey.</a:t>
            </a:r>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r>
              <a:rPr lang="en-US" sz="1100" b="0">
                <a:solidFill>
                  <a:schemeClr val="accent6"/>
                </a:solidFill>
                <a:latin typeface="Calibri"/>
                <a:ea typeface="Calibri"/>
                <a:cs typeface="Calibri"/>
                <a:sym typeface="Calibri"/>
              </a:rPr>
              <a:t>In most cases one section break colour should be used consistently throughout the deck – ideally following the colour of the Advancing Discovery bookmark on the cover page.</a:t>
            </a:r>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endParaRPr sz="1100" b="0">
              <a:solidFill>
                <a:schemeClr val="accent6"/>
              </a:solidFill>
              <a:latin typeface="Calibri"/>
              <a:ea typeface="Calibri"/>
              <a:cs typeface="Calibri"/>
              <a:sym typeface="Calibri"/>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endParaRPr sz="1100" b="0">
              <a:solidFill>
                <a:schemeClr val="accent6"/>
              </a:solidFill>
              <a:latin typeface="Calibri"/>
              <a:ea typeface="Calibri"/>
              <a:cs typeface="Calibri"/>
              <a:sym typeface="Calibri"/>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endParaRPr sz="1100" b="0">
              <a:solidFill>
                <a:schemeClr val="accent6"/>
              </a:solidFill>
              <a:latin typeface="Calibri"/>
              <a:ea typeface="Calibri"/>
              <a:cs typeface="Calibri"/>
              <a:sym typeface="Calibri"/>
            </a:endParaRPr>
          </a:p>
        </p:txBody>
      </p:sp>
      <p:pic>
        <p:nvPicPr>
          <p:cNvPr id="8" name="Google Shape;283;p3" descr="C:\Users\oefelein\Desktop\vsnu.jpg"/>
          <p:cNvPicPr preferRelativeResize="0"/>
          <p:nvPr/>
        </p:nvPicPr>
        <p:blipFill rotWithShape="1">
          <a:blip r:embed="rId3">
            <a:alphaModFix/>
          </a:blip>
          <a:srcRect/>
          <a:stretch/>
        </p:blipFill>
        <p:spPr>
          <a:xfrm>
            <a:off x="7408836" y="6132368"/>
            <a:ext cx="446768" cy="446768"/>
          </a:xfrm>
          <a:prstGeom prst="rect">
            <a:avLst/>
          </a:prstGeom>
          <a:noFill/>
          <a:ln>
            <a:noFill/>
          </a:ln>
        </p:spPr>
      </p:pic>
      <p:pic>
        <p:nvPicPr>
          <p:cNvPr id="9" name="Picture 2" descr="C:\Users\oefelein\Desktop\V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6212231"/>
            <a:ext cx="1381125" cy="363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7"/>
          <p:cNvSpPr txBox="1">
            <a:spLocks noGrp="1"/>
          </p:cNvSpPr>
          <p:nvPr>
            <p:ph type="body" idx="1"/>
          </p:nvPr>
        </p:nvSpPr>
        <p:spPr>
          <a:xfrm>
            <a:off x="825500" y="1436688"/>
            <a:ext cx="8239126" cy="3600986"/>
          </a:xfrm>
          <a:prstGeom prst="rect">
            <a:avLst/>
          </a:prstGeom>
          <a:noFill/>
          <a:ln>
            <a:noFill/>
          </a:ln>
        </p:spPr>
        <p:txBody>
          <a:bodyPr spcFirstLastPara="1" wrap="square" lIns="0" tIns="0" rIns="0" bIns="0" anchor="t" anchorCtr="0">
            <a:spAutoFit/>
          </a:bodyPr>
          <a:lstStyle/>
          <a:p>
            <a:pPr marL="0" indent="0"/>
            <a:r>
              <a:rPr lang="en-US" dirty="0"/>
              <a:t>Goals: </a:t>
            </a:r>
            <a:r>
              <a:rPr lang="en-US" b="0" dirty="0"/>
              <a:t>Recognition for healthcare professionals working with children with obesity and their parents: for the difficulty of the topic, for the need of a changed approach and for stigma / motivation</a:t>
            </a:r>
          </a:p>
          <a:p>
            <a:pPr marL="0" indent="0"/>
            <a:endParaRPr lang="en-US" b="0" dirty="0"/>
          </a:p>
          <a:p>
            <a:pPr marL="0" indent="0"/>
            <a:r>
              <a:rPr lang="en-US" dirty="0"/>
              <a:t>Challenges: </a:t>
            </a:r>
            <a:r>
              <a:rPr lang="en-US" b="0" dirty="0"/>
              <a:t>Insufficient support and care for children with obesity and their families. </a:t>
            </a:r>
          </a:p>
          <a:p>
            <a:pPr marL="0" indent="0"/>
            <a:endParaRPr lang="en-US" b="0" dirty="0"/>
          </a:p>
          <a:p>
            <a:pPr marL="0" indent="0"/>
            <a:r>
              <a:rPr lang="en-US" dirty="0"/>
              <a:t>Final audiences: </a:t>
            </a:r>
          </a:p>
          <a:p>
            <a:pPr marL="0" indent="0"/>
            <a:r>
              <a:rPr lang="en-US" b="0" i="1" dirty="0"/>
              <a:t>(differentiation between audiences will be made)</a:t>
            </a:r>
          </a:p>
          <a:p>
            <a:pPr marL="285750" indent="-285750">
              <a:buFont typeface="Arial" panose="020B0604020202020204" pitchFamily="34" charset="0"/>
              <a:buChar char="•"/>
            </a:pPr>
            <a:r>
              <a:rPr lang="en-US" b="0" dirty="0"/>
              <a:t>Participants of the research: healthcare professionals</a:t>
            </a:r>
            <a:r>
              <a:rPr lang="nl-NL" b="0" dirty="0"/>
              <a:t> </a:t>
            </a:r>
          </a:p>
          <a:p>
            <a:pPr marL="285750" indent="-285750">
              <a:buFont typeface="Arial" panose="020B0604020202020204" pitchFamily="34" charset="0"/>
              <a:buChar char="•"/>
            </a:pPr>
            <a:r>
              <a:rPr lang="nl-NL" b="0" dirty="0"/>
              <a:t>Coalitie Kind naar Gezonder Gewicht (JOGG, Nederlands Jeugdinstituut (NJI), Nederlands Centrum Jeugdgezondheid (NCJ), Vrije Universiteit Amsterdam - Care </a:t>
            </a:r>
            <a:r>
              <a:rPr lang="nl-NL" b="0" dirty="0" err="1"/>
              <a:t>for</a:t>
            </a:r>
            <a:r>
              <a:rPr lang="nl-NL" b="0" dirty="0"/>
              <a:t> </a:t>
            </a:r>
            <a:r>
              <a:rPr lang="nl-NL" b="0" dirty="0" err="1"/>
              <a:t>Obesity</a:t>
            </a:r>
            <a:r>
              <a:rPr lang="nl-NL" b="0" dirty="0"/>
              <a:t> (VU/C4O) en Rijksinstituut voor Volksgezondheid en Milieu (RIVM)) </a:t>
            </a:r>
          </a:p>
          <a:p>
            <a:pPr marL="0" indent="0"/>
            <a:endParaRPr lang="en-US" dirty="0"/>
          </a:p>
        </p:txBody>
      </p:sp>
      <p:sp>
        <p:nvSpPr>
          <p:cNvPr id="311" name="Google Shape;311;p7"/>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86A7E"/>
              </a:buClr>
              <a:buSzPts val="2600"/>
              <a:buFont typeface="Calibri"/>
              <a:buNone/>
            </a:pPr>
            <a:r>
              <a:rPr lang="en-US" dirty="0"/>
              <a:t>Impact strategy </a:t>
            </a:r>
            <a:endParaRPr dirty="0"/>
          </a:p>
        </p:txBody>
      </p:sp>
      <p:sp>
        <p:nvSpPr>
          <p:cNvPr id="312" name="Google Shape;312;p7"/>
          <p:cNvSpPr txBox="1">
            <a:spLocks noGrp="1"/>
          </p:cNvSpPr>
          <p:nvPr>
            <p:ph type="body" idx="1"/>
          </p:nvPr>
        </p:nvSpPr>
        <p:spPr>
          <a:xfrm>
            <a:off x="914375" y="5430838"/>
            <a:ext cx="8239200" cy="27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en-US"/>
              <a:t>My research contributes to SDG: </a:t>
            </a:r>
            <a:endParaRPr/>
          </a:p>
        </p:txBody>
      </p:sp>
      <p:pic>
        <p:nvPicPr>
          <p:cNvPr id="313" name="Google Shape;313;p7"/>
          <p:cNvPicPr preferRelativeResize="0"/>
          <p:nvPr/>
        </p:nvPicPr>
        <p:blipFill>
          <a:blip r:embed="rId3">
            <a:alphaModFix/>
          </a:blip>
          <a:stretch>
            <a:fillRect/>
          </a:stretch>
        </p:blipFill>
        <p:spPr>
          <a:xfrm>
            <a:off x="812800" y="5860150"/>
            <a:ext cx="3338250" cy="52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9b1f568991_0_5"/>
          <p:cNvSpPr txBox="1">
            <a:spLocks noGrp="1"/>
          </p:cNvSpPr>
          <p:nvPr>
            <p:ph type="body" idx="1"/>
          </p:nvPr>
        </p:nvSpPr>
        <p:spPr>
          <a:xfrm>
            <a:off x="825500" y="1436688"/>
            <a:ext cx="8239200" cy="276900"/>
          </a:xfrm>
          <a:prstGeom prst="rect">
            <a:avLst/>
          </a:prstGeom>
          <a:noFill/>
          <a:ln>
            <a:noFill/>
          </a:ln>
        </p:spPr>
        <p:txBody>
          <a:bodyPr spcFirstLastPara="1" wrap="square" lIns="0" tIns="0" rIns="0" bIns="0" anchor="t" anchorCtr="0">
            <a:noAutofit/>
          </a:bodyPr>
          <a:lstStyle/>
          <a:p>
            <a:pPr marL="285750" indent="-285750">
              <a:buFont typeface="Arial" panose="020B0604020202020204" pitchFamily="34" charset="0"/>
              <a:buChar char="•"/>
            </a:pPr>
            <a:r>
              <a:rPr lang="en-US" b="0" dirty="0"/>
              <a:t>Be specific, be coherent, be explicit, be convincing</a:t>
            </a:r>
          </a:p>
          <a:p>
            <a:pPr marL="285750" indent="-285750">
              <a:buFont typeface="Arial" panose="020B0604020202020204" pitchFamily="34" charset="0"/>
              <a:buChar char="•"/>
            </a:pPr>
            <a:r>
              <a:rPr lang="en-US" b="0" dirty="0"/>
              <a:t>Interactions important, not to many output (focus): coherence between output (factsheet/presentation) and its goal</a:t>
            </a:r>
          </a:p>
          <a:p>
            <a:pPr marL="285750" indent="-285750">
              <a:buFont typeface="Arial" panose="020B0604020202020204" pitchFamily="34" charset="0"/>
              <a:buChar char="•"/>
            </a:pPr>
            <a:r>
              <a:rPr lang="en-US" b="0" dirty="0"/>
              <a:t>Include some background in your impact plan</a:t>
            </a:r>
          </a:p>
          <a:p>
            <a:pPr marL="0" indent="0"/>
            <a:endParaRPr lang="en-US" b="0" dirty="0"/>
          </a:p>
          <a:p>
            <a:pPr marL="285750" indent="-285750">
              <a:buFont typeface="Arial" panose="020B0604020202020204" pitchFamily="34" charset="0"/>
              <a:buChar char="•"/>
            </a:pPr>
            <a:endParaRPr lang="en-US" dirty="0"/>
          </a:p>
          <a:p>
            <a:pPr marL="0" lvl="0" indent="0" algn="l" rtl="0">
              <a:spcBef>
                <a:spcPts val="0"/>
              </a:spcBef>
              <a:spcAft>
                <a:spcPts val="0"/>
              </a:spcAft>
              <a:buSzPts val="1800"/>
              <a:buNone/>
            </a:pPr>
            <a:endParaRPr dirty="0"/>
          </a:p>
        </p:txBody>
      </p:sp>
      <p:sp>
        <p:nvSpPr>
          <p:cNvPr id="319" name="Google Shape;319;g9b1f568991_0_5"/>
          <p:cNvSpPr txBox="1">
            <a:spLocks noGrp="1"/>
          </p:cNvSpPr>
          <p:nvPr>
            <p:ph type="title"/>
          </p:nvPr>
        </p:nvSpPr>
        <p:spPr>
          <a:xfrm>
            <a:off x="825500" y="538163"/>
            <a:ext cx="8239200" cy="370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86A7E"/>
              </a:buClr>
              <a:buSzPts val="2600"/>
              <a:buFont typeface="Calibri"/>
              <a:buNone/>
            </a:pPr>
            <a:r>
              <a:rPr lang="en-US" dirty="0"/>
              <a:t>Impact strategy: tips &amp; tricks</a:t>
            </a:r>
            <a:endParaRPr dirty="0"/>
          </a:p>
        </p:txBody>
      </p:sp>
      <p:sp>
        <p:nvSpPr>
          <p:cNvPr id="320" name="Google Shape;320;g9b1f568991_0_5"/>
          <p:cNvSpPr txBox="1">
            <a:spLocks noGrp="1"/>
          </p:cNvSpPr>
          <p:nvPr>
            <p:ph type="body" idx="1"/>
          </p:nvPr>
        </p:nvSpPr>
        <p:spPr>
          <a:xfrm>
            <a:off x="914375" y="5430838"/>
            <a:ext cx="8239200" cy="27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en-US"/>
              <a:t>My research contributes to SDG: </a:t>
            </a:r>
            <a:endParaRPr/>
          </a:p>
        </p:txBody>
      </p:sp>
      <p:pic>
        <p:nvPicPr>
          <p:cNvPr id="321" name="Google Shape;321;g9b1f568991_0_5"/>
          <p:cNvPicPr preferRelativeResize="0"/>
          <p:nvPr/>
        </p:nvPicPr>
        <p:blipFill>
          <a:blip r:embed="rId3">
            <a:alphaModFix/>
          </a:blip>
          <a:stretch>
            <a:fillRect/>
          </a:stretch>
        </p:blipFill>
        <p:spPr>
          <a:xfrm>
            <a:off x="812800" y="5860150"/>
            <a:ext cx="3338250" cy="52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8"/>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800"/>
              <a:buNone/>
            </a:pPr>
            <a:r>
              <a:rPr lang="en-US"/>
              <a:t>3.0</a:t>
            </a:r>
            <a:endParaRPr/>
          </a:p>
        </p:txBody>
      </p:sp>
      <p:sp>
        <p:nvSpPr>
          <p:cNvPr id="327" name="Google Shape;327;p8"/>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600"/>
              <a:buFont typeface="Calibri"/>
              <a:buNone/>
            </a:pPr>
            <a:r>
              <a:rPr lang="en-US"/>
              <a:t>Session C – Passing on the torch</a:t>
            </a:r>
            <a:endParaRPr/>
          </a:p>
        </p:txBody>
      </p:sp>
      <p:sp>
        <p:nvSpPr>
          <p:cNvPr id="328" name="Google Shape;328;p8"/>
          <p:cNvSpPr/>
          <p:nvPr/>
        </p:nvSpPr>
        <p:spPr>
          <a:xfrm>
            <a:off x="10137576" y="-38100"/>
            <a:ext cx="2359223" cy="2124075"/>
          </a:xfrm>
          <a:prstGeom prst="rect">
            <a:avLst/>
          </a:prstGeom>
          <a:solidFill>
            <a:srgbClr val="F2F2F2"/>
          </a:solidFill>
          <a:ln>
            <a:noFill/>
          </a:ln>
        </p:spPr>
        <p:txBody>
          <a:bodyPr spcFirstLastPara="1" wrap="square" lIns="85650" tIns="85650" rIns="85650" bIns="85650" anchor="t" anchorCtr="0">
            <a:noAutofit/>
          </a:bodyPr>
          <a:lstStyle/>
          <a:p>
            <a:pPr marL="0" marR="0" lvl="0" indent="0" algn="l" rtl="0">
              <a:spcBef>
                <a:spcPts val="0"/>
              </a:spcBef>
              <a:spcAft>
                <a:spcPts val="0"/>
              </a:spcAft>
              <a:buNone/>
            </a:pPr>
            <a:r>
              <a:rPr lang="en-US" sz="1100" b="1">
                <a:solidFill>
                  <a:schemeClr val="accent6"/>
                </a:solidFill>
                <a:latin typeface="Calibri"/>
                <a:ea typeface="Calibri"/>
                <a:cs typeface="Calibri"/>
                <a:sym typeface="Calibri"/>
              </a:rPr>
              <a:t>Section breaks</a:t>
            </a:r>
            <a:endParaRPr/>
          </a:p>
          <a:p>
            <a:pPr marL="0" marR="0" lvl="0" indent="0" algn="l" rtl="0">
              <a:spcBef>
                <a:spcPts val="0"/>
              </a:spcBef>
              <a:spcAft>
                <a:spcPts val="0"/>
              </a:spcAft>
              <a:buNone/>
            </a:pPr>
            <a:r>
              <a:rPr lang="en-US" sz="1100" b="0">
                <a:solidFill>
                  <a:schemeClr val="accent6"/>
                </a:solidFill>
                <a:latin typeface="Calibri"/>
                <a:ea typeface="Calibri"/>
                <a:cs typeface="Calibri"/>
                <a:sym typeface="Calibri"/>
              </a:rPr>
              <a:t>Section breaks are available in each palette colour and in a neutral blue grey.</a:t>
            </a:r>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r>
              <a:rPr lang="en-US" sz="1100" b="0">
                <a:solidFill>
                  <a:schemeClr val="accent6"/>
                </a:solidFill>
                <a:latin typeface="Calibri"/>
                <a:ea typeface="Calibri"/>
                <a:cs typeface="Calibri"/>
                <a:sym typeface="Calibri"/>
              </a:rPr>
              <a:t>In most cases one section break colour should be used consistently throughout the deck – ideally following the colour of the Advancing Discovery bookmark on the cover page.</a:t>
            </a:r>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endParaRPr sz="1100" b="0">
              <a:solidFill>
                <a:schemeClr val="accent6"/>
              </a:solidFill>
              <a:latin typeface="Calibri"/>
              <a:ea typeface="Calibri"/>
              <a:cs typeface="Calibri"/>
              <a:sym typeface="Calibri"/>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endParaRPr sz="1100" b="0">
              <a:solidFill>
                <a:schemeClr val="accent6"/>
              </a:solidFill>
              <a:latin typeface="Calibri"/>
              <a:ea typeface="Calibri"/>
              <a:cs typeface="Calibri"/>
              <a:sym typeface="Calibri"/>
            </a:endParaRPr>
          </a:p>
          <a:p>
            <a:pPr marL="0" marR="0" lvl="0" indent="0" algn="l" rtl="0">
              <a:spcBef>
                <a:spcPts val="0"/>
              </a:spcBef>
              <a:spcAft>
                <a:spcPts val="0"/>
              </a:spcAft>
              <a:buNone/>
            </a:pPr>
            <a:endParaRPr sz="1100">
              <a:solidFill>
                <a:schemeClr val="accent6"/>
              </a:solidFill>
              <a:latin typeface="Calibri"/>
              <a:ea typeface="Calibri"/>
              <a:cs typeface="Calibri"/>
              <a:sym typeface="Calibri"/>
            </a:endParaRPr>
          </a:p>
          <a:p>
            <a:pPr marL="0" marR="0" lvl="0" indent="0" algn="l" rtl="0">
              <a:spcBef>
                <a:spcPts val="0"/>
              </a:spcBef>
              <a:spcAft>
                <a:spcPts val="0"/>
              </a:spcAft>
              <a:buNone/>
            </a:pPr>
            <a:endParaRPr sz="1100" b="0">
              <a:solidFill>
                <a:schemeClr val="accent6"/>
              </a:solidFill>
              <a:latin typeface="Calibri"/>
              <a:ea typeface="Calibri"/>
              <a:cs typeface="Calibri"/>
              <a:sym typeface="Calibri"/>
            </a:endParaRPr>
          </a:p>
        </p:txBody>
      </p:sp>
      <p:pic>
        <p:nvPicPr>
          <p:cNvPr id="8" name="Google Shape;283;p3" descr="C:\Users\oefelein\Desktop\vsnu.jpg"/>
          <p:cNvPicPr preferRelativeResize="0"/>
          <p:nvPr/>
        </p:nvPicPr>
        <p:blipFill rotWithShape="1">
          <a:blip r:embed="rId3">
            <a:alphaModFix/>
          </a:blip>
          <a:srcRect/>
          <a:stretch/>
        </p:blipFill>
        <p:spPr>
          <a:xfrm>
            <a:off x="7408836" y="6132368"/>
            <a:ext cx="446768" cy="446768"/>
          </a:xfrm>
          <a:prstGeom prst="rect">
            <a:avLst/>
          </a:prstGeom>
          <a:noFill/>
          <a:ln>
            <a:noFill/>
          </a:ln>
        </p:spPr>
      </p:pic>
      <p:pic>
        <p:nvPicPr>
          <p:cNvPr id="9" name="Picture 2" descr="C:\Users\oefelein\Desktop\V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6212231"/>
            <a:ext cx="1381125" cy="3632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pringer Nature">
  <a:themeElements>
    <a:clrScheme name="Custom 19">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904</Words>
  <Application>Microsoft Office PowerPoint</Application>
  <PresentationFormat>A4 Paper (210x297 mm)</PresentationFormat>
  <Paragraphs>123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Springer Nature</vt:lpstr>
      <vt:lpstr>PowerPoint Presentation</vt:lpstr>
      <vt:lpstr>Agenda table</vt:lpstr>
      <vt:lpstr>Session A – Creating a spark!</vt:lpstr>
      <vt:lpstr>Motivation</vt:lpstr>
      <vt:lpstr>Inspiration: three examples</vt:lpstr>
      <vt:lpstr>Session B – Shining a light on your impact</vt:lpstr>
      <vt:lpstr>Impact strategy </vt:lpstr>
      <vt:lpstr>Impact strategy: tips &amp; tricks</vt:lpstr>
      <vt:lpstr>Session C – Passing on the torch</vt:lpstr>
      <vt:lpstr>Impact support: top recommendations </vt:lpstr>
      <vt:lpstr>Stakeholder interaction: best practices</vt:lpstr>
      <vt:lpstr>Lessons learnt &amp; achievements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e.vanden.eynde@vu.nl</dc:creator>
  <cp:lastModifiedBy>Maurice Vanderfeesten</cp:lastModifiedBy>
  <cp:revision>29</cp:revision>
  <dcterms:created xsi:type="dcterms:W3CDTF">2017-06-15T16:30:28Z</dcterms:created>
  <dcterms:modified xsi:type="dcterms:W3CDTF">2020-12-03T14:47:11Z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https://hive.springernature.com</vt:lpwstr>
  </property>
  <property fmtid="{D5CDD505-2E9C-101B-9397-08002B2CF9AE}" pid="3" name="Jive_LatestUserAccountName">
    <vt:lpwstr>melanie.lehnert@springer.com</vt:lpwstr>
  </property>
  <property fmtid="{D5CDD505-2E9C-101B-9397-08002B2CF9AE}" pid="4" name="Offisync_UniqueId">
    <vt:lpwstr>122444</vt:lpwstr>
  </property>
  <property fmtid="{D5CDD505-2E9C-101B-9397-08002B2CF9AE}" pid="5" name="Offisync_ServerID">
    <vt:lpwstr>0d673023-5242-4d13-a9d7-ca41728b752d</vt:lpwstr>
  </property>
  <property fmtid="{D5CDD505-2E9C-101B-9397-08002B2CF9AE}" pid="6" name="Jive_VersionGuid">
    <vt:lpwstr>0dcc7da0-860a-4430-8598-7cecdb6c0275</vt:lpwstr>
  </property>
  <property fmtid="{D5CDD505-2E9C-101B-9397-08002B2CF9AE}" pid="7" name="Offisync_UpdateToken">
    <vt:lpwstr>7</vt:lpwstr>
  </property>
</Properties>
</file>