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sldIdLst>
    <p:sldId id="257" r:id="rId2"/>
    <p:sldId id="337" r:id="rId3"/>
    <p:sldId id="338" r:id="rId4"/>
    <p:sldId id="339" r:id="rId5"/>
    <p:sldId id="331" r:id="rId6"/>
    <p:sldId id="256" r:id="rId7"/>
    <p:sldId id="340" r:id="rId8"/>
    <p:sldId id="342" r:id="rId9"/>
    <p:sldId id="325" r:id="rId10"/>
    <p:sldId id="345" r:id="rId11"/>
    <p:sldId id="262" r:id="rId12"/>
    <p:sldId id="260" r:id="rId13"/>
    <p:sldId id="263" r:id="rId14"/>
    <p:sldId id="326" r:id="rId15"/>
    <p:sldId id="335" r:id="rId16"/>
    <p:sldId id="336" r:id="rId17"/>
    <p:sldId id="327" r:id="rId18"/>
    <p:sldId id="330" r:id="rId19"/>
    <p:sldId id="343" r:id="rId20"/>
    <p:sldId id="259"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Open Sans Light" panose="020B0306030504020204" pitchFamily="34" charset="0"/>
      <p:regular r:id="rId31"/>
      <p:bold r:id="rId32"/>
      <p:italic r:id="rId33"/>
      <p:boldItalic r:id="rId34"/>
    </p:embeddedFont>
  </p:embeddedFont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9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6C6C"/>
    <a:srgbClr val="612267"/>
    <a:srgbClr val="696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87" autoAdjust="0"/>
    <p:restoredTop sz="75501"/>
  </p:normalViewPr>
  <p:slideViewPr>
    <p:cSldViewPr snapToGrid="0" showGuides="1">
      <p:cViewPr varScale="1">
        <p:scale>
          <a:sx n="65" d="100"/>
          <a:sy n="65" d="100"/>
        </p:scale>
        <p:origin x="1003" y="53"/>
      </p:cViewPr>
      <p:guideLst>
        <p:guide orient="horz" pos="2160"/>
        <p:guide pos="3840"/>
        <p:guide pos="297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754A2D-D2E9-3E45-8258-C5A1323823BA}" type="datetimeFigureOut">
              <a:rPr lang="en-GB" smtClean="0"/>
              <a:t>03/11/2020</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22DC6-7CE7-054B-B570-65D2C47F3244}" type="slidenum">
              <a:rPr lang="en-GB" smtClean="0"/>
              <a:t>‹N°›</a:t>
            </a:fld>
            <a:endParaRPr lang="en-GB"/>
          </a:p>
        </p:txBody>
      </p:sp>
    </p:spTree>
    <p:extLst>
      <p:ext uri="{BB962C8B-B14F-4D97-AF65-F5344CB8AC3E}">
        <p14:creationId xmlns:p14="http://schemas.microsoft.com/office/powerpoint/2010/main" val="2745130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sz="1600"/>
              <a:t>and gathers 19 partners from 13 European countries involved in 8 Work Packages</a:t>
            </a:r>
            <a:endParaRPr sz="1600"/>
          </a:p>
          <a:p>
            <a:pPr marL="0" lvl="0" indent="0" algn="l" rtl="0">
              <a:spcBef>
                <a:spcPts val="0"/>
              </a:spcBef>
              <a:spcAft>
                <a:spcPts val="0"/>
              </a:spcAft>
              <a:buNone/>
            </a:pPr>
            <a:endParaRPr/>
          </a:p>
        </p:txBody>
      </p:sp>
      <p:sp>
        <p:nvSpPr>
          <p:cNvPr id="90" name="Google Shape;9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lgn="l" rtl="0">
              <a:spcBef>
                <a:spcPts val="0"/>
              </a:spcBef>
              <a:spcAft>
                <a:spcPts val="0"/>
              </a:spcAft>
              <a:buFont typeface="Arial" panose="020B0604020202020204" pitchFamily="34" charset="0"/>
              <a:buChar char="•"/>
            </a:pPr>
            <a:r>
              <a:rPr lang="en-US" dirty="0">
                <a:solidFill>
                  <a:schemeClr val="dk1"/>
                </a:solidFill>
              </a:rPr>
              <a:t>TRIPLE focuses on subject-specific and multilingual diversity on the one hand, and on the other hand enables researchers to identify not only data, but also other scientists and projects in the European research area across subject and language boundaries, and to reuse the data generated in these project contexts.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"The community of practice" concept to capture the idea that a group of people have a common interest in a certain area to deliver better learning and improved results by working together and sharing expertise, which benefits the larger collective.</a:t>
            </a:r>
          </a:p>
        </p:txBody>
      </p:sp>
      <p:sp>
        <p:nvSpPr>
          <p:cNvPr id="4" name="Foliennummernplatzhalter 3"/>
          <p:cNvSpPr>
            <a:spLocks noGrp="1"/>
          </p:cNvSpPr>
          <p:nvPr>
            <p:ph type="sldNum" sz="quarter" idx="5"/>
          </p:nvPr>
        </p:nvSpPr>
        <p:spPr/>
        <p:txBody>
          <a:bodyPr/>
          <a:lstStyle/>
          <a:p>
            <a:fld id="{88E17013-6E14-49D1-8CCF-0818B5D14A27}" type="slidenum">
              <a:rPr lang="de-DE" smtClean="0"/>
              <a:t>9</a:t>
            </a:fld>
            <a:endParaRPr lang="de-DE"/>
          </a:p>
        </p:txBody>
      </p:sp>
    </p:spTree>
    <p:extLst>
      <p:ext uri="{BB962C8B-B14F-4D97-AF65-F5344CB8AC3E}">
        <p14:creationId xmlns:p14="http://schemas.microsoft.com/office/powerpoint/2010/main" val="2973427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sz="1600"/>
              <a:t>To solve these constraints, TRIPLE is meant to be an innovative multilingual and multicultural discovery solution and provides a single access point to explore, find, access and reuse SSH resources.</a:t>
            </a:r>
            <a:endParaRPr sz="1600"/>
          </a:p>
        </p:txBody>
      </p:sp>
      <p:sp>
        <p:nvSpPr>
          <p:cNvPr id="123" name="Google Shape;1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Thanks</a:t>
            </a:r>
            <a:r>
              <a:rPr lang="fr-FR" dirty="0"/>
              <a:t> to the Coimbra University part of the consortium and strongly involved in multilingualism topics, we </a:t>
            </a:r>
            <a:r>
              <a:rPr lang="fr-FR" dirty="0" err="1"/>
              <a:t>hope</a:t>
            </a:r>
            <a:r>
              <a:rPr lang="fr-FR" dirty="0"/>
              <a:t> being part of </a:t>
            </a:r>
            <a:r>
              <a:rPr lang="fr-FR" dirty="0" err="1"/>
              <a:t>ermeging</a:t>
            </a:r>
            <a:r>
              <a:rPr lang="fr-FR" dirty="0"/>
              <a:t> trends in </a:t>
            </a:r>
            <a:r>
              <a:rPr lang="fr-FR" dirty="0" err="1"/>
              <a:t>thie</a:t>
            </a:r>
            <a:r>
              <a:rPr lang="fr-FR" dirty="0"/>
              <a:t> </a:t>
            </a:r>
            <a:r>
              <a:rPr lang="fr-FR" dirty="0" err="1"/>
              <a:t>multilungualism</a:t>
            </a:r>
            <a:r>
              <a:rPr lang="fr-FR" dirty="0"/>
              <a:t> scope</a:t>
            </a:r>
            <a:endParaRPr lang="en-GB" dirty="0"/>
          </a:p>
          <a:p>
            <a:endParaRPr lang="en-GB" dirty="0"/>
          </a:p>
        </p:txBody>
      </p:sp>
      <p:sp>
        <p:nvSpPr>
          <p:cNvPr id="4" name="Espace réservé du numéro de diapositive 3"/>
          <p:cNvSpPr>
            <a:spLocks noGrp="1"/>
          </p:cNvSpPr>
          <p:nvPr>
            <p:ph type="sldNum" sz="quarter" idx="5"/>
          </p:nvPr>
        </p:nvSpPr>
        <p:spPr/>
        <p:txBody>
          <a:bodyPr/>
          <a:lstStyle/>
          <a:p>
            <a:fld id="{1C422DC6-7CE7-054B-B570-65D2C47F3244}" type="slidenum">
              <a:rPr lang="en-GB" smtClean="0"/>
              <a:t>11</a:t>
            </a:fld>
            <a:endParaRPr lang="en-GB"/>
          </a:p>
        </p:txBody>
      </p:sp>
    </p:spTree>
    <p:extLst>
      <p:ext uri="{BB962C8B-B14F-4D97-AF65-F5344CB8AC3E}">
        <p14:creationId xmlns:p14="http://schemas.microsoft.com/office/powerpoint/2010/main" val="1193473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Language is all the more important in SSH as it orients reflection around concepts. In the hard sciences (physics, mathematics, chemistry…) research focuses less on the concepts they describe than on their effects. In social sciences &amp;humanities, research starts from the definition of the concept itself and its definition.</a:t>
            </a:r>
          </a:p>
        </p:txBody>
      </p:sp>
      <p:sp>
        <p:nvSpPr>
          <p:cNvPr id="4" name="Espace réservé du numéro de diapositive 3"/>
          <p:cNvSpPr>
            <a:spLocks noGrp="1"/>
          </p:cNvSpPr>
          <p:nvPr>
            <p:ph type="sldNum" sz="quarter" idx="5"/>
          </p:nvPr>
        </p:nvSpPr>
        <p:spPr/>
        <p:txBody>
          <a:bodyPr/>
          <a:lstStyle/>
          <a:p>
            <a:fld id="{1C422DC6-7CE7-054B-B570-65D2C47F3244}" type="slidenum">
              <a:rPr lang="en-GB" smtClean="0"/>
              <a:t>13</a:t>
            </a:fld>
            <a:endParaRPr lang="en-GB"/>
          </a:p>
        </p:txBody>
      </p:sp>
    </p:spTree>
    <p:extLst>
      <p:ext uri="{BB962C8B-B14F-4D97-AF65-F5344CB8AC3E}">
        <p14:creationId xmlns:p14="http://schemas.microsoft.com/office/powerpoint/2010/main" val="2699114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1C422DC6-7CE7-054B-B570-65D2C47F3244}" type="slidenum">
              <a:rPr lang="en-GB" smtClean="0"/>
              <a:t>15</a:t>
            </a:fld>
            <a:endParaRPr lang="en-GB"/>
          </a:p>
        </p:txBody>
      </p:sp>
    </p:spTree>
    <p:extLst>
      <p:ext uri="{BB962C8B-B14F-4D97-AF65-F5344CB8AC3E}">
        <p14:creationId xmlns:p14="http://schemas.microsoft.com/office/powerpoint/2010/main" val="4040641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1C422DC6-7CE7-054B-B570-65D2C47F3244}" type="slidenum">
              <a:rPr lang="en-GB" smtClean="0"/>
              <a:t>16</a:t>
            </a:fld>
            <a:endParaRPr lang="en-GB"/>
          </a:p>
        </p:txBody>
      </p:sp>
    </p:spTree>
    <p:extLst>
      <p:ext uri="{BB962C8B-B14F-4D97-AF65-F5344CB8AC3E}">
        <p14:creationId xmlns:p14="http://schemas.microsoft.com/office/powerpoint/2010/main" val="2172993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Oral comments here : it is contradictory to foster multilingualism and offer a single interface in English (IHM). </a:t>
            </a:r>
          </a:p>
          <a:p>
            <a:r>
              <a:rPr lang="en-GB" dirty="0"/>
              <a:t>2 remarks : </a:t>
            </a:r>
          </a:p>
          <a:p>
            <a:pPr marL="228600" indent="-228600">
              <a:buAutoNum type="arabicPeriod"/>
            </a:pPr>
            <a:r>
              <a:rPr lang="en-GB" dirty="0"/>
              <a:t>A benchmark study made the evidence that multilingualism is not one of the main objectives in the sustainability of discovery platforms (</a:t>
            </a:r>
            <a:r>
              <a:rPr lang="en-GB" dirty="0" err="1"/>
              <a:t>e.g</a:t>
            </a:r>
            <a:r>
              <a:rPr lang="en-GB" dirty="0"/>
              <a:t> the work of Gert)</a:t>
            </a:r>
          </a:p>
          <a:p>
            <a:pPr marL="228600" indent="-228600">
              <a:buAutoNum type="arabicPeriod"/>
            </a:pPr>
            <a:r>
              <a:rPr lang="en-GB" dirty="0"/>
              <a:t>Easy to develop technically speaking (to be added in the code of the core-system) but requires human resources for the update of screens in several languages in the sustainability of the platform.</a:t>
            </a:r>
          </a:p>
        </p:txBody>
      </p:sp>
      <p:sp>
        <p:nvSpPr>
          <p:cNvPr id="4" name="Espace réservé du numéro de diapositive 3"/>
          <p:cNvSpPr>
            <a:spLocks noGrp="1"/>
          </p:cNvSpPr>
          <p:nvPr>
            <p:ph type="sldNum" sz="quarter" idx="5"/>
          </p:nvPr>
        </p:nvSpPr>
        <p:spPr/>
        <p:txBody>
          <a:bodyPr/>
          <a:lstStyle/>
          <a:p>
            <a:fld id="{1C422DC6-7CE7-054B-B570-65D2C47F3244}" type="slidenum">
              <a:rPr lang="en-GB" smtClean="0"/>
              <a:t>18</a:t>
            </a:fld>
            <a:endParaRPr lang="en-GB"/>
          </a:p>
        </p:txBody>
      </p:sp>
    </p:spTree>
    <p:extLst>
      <p:ext uri="{BB962C8B-B14F-4D97-AF65-F5344CB8AC3E}">
        <p14:creationId xmlns:p14="http://schemas.microsoft.com/office/powerpoint/2010/main" val="3058457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094970"/>
          </a:xfrm>
        </p:spPr>
        <p:txBody>
          <a:bodyPr anchor="b"/>
          <a:lstStyle>
            <a:lvl1pPr algn="l">
              <a:defRPr sz="6000" b="1">
                <a:solidFill>
                  <a:schemeClr val="accent3">
                    <a:lumMod val="50000"/>
                  </a:schemeClr>
                </a:solidFill>
              </a:defRPr>
            </a:lvl1pPr>
          </a:lstStyle>
          <a:p>
            <a:r>
              <a:rPr lang="el-GR" dirty="0"/>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l">
              <a:buNone/>
              <a:defRPr sz="2400" b="1">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Στυλ κύριου υπότιτλου</a:t>
            </a:r>
          </a:p>
        </p:txBody>
      </p:sp>
      <p:sp>
        <p:nvSpPr>
          <p:cNvPr id="6" name="Θέση αριθμού διαφάνειας 5"/>
          <p:cNvSpPr>
            <a:spLocks noGrp="1"/>
          </p:cNvSpPr>
          <p:nvPr>
            <p:ph type="sldNum" sz="quarter" idx="12"/>
          </p:nvPr>
        </p:nvSpPr>
        <p:spPr/>
        <p:txBody>
          <a:bodyPr/>
          <a:lstStyle/>
          <a:p>
            <a:fld id="{696CACDF-E835-4061-B376-33813D46ACBB}" type="slidenum">
              <a:rPr lang="el-GR" smtClean="0"/>
              <a:t>‹N°›</a:t>
            </a:fld>
            <a:endParaRPr lang="el-GR"/>
          </a:p>
        </p:txBody>
      </p:sp>
    </p:spTree>
    <p:extLst>
      <p:ext uri="{BB962C8B-B14F-4D97-AF65-F5344CB8AC3E}">
        <p14:creationId xmlns:p14="http://schemas.microsoft.com/office/powerpoint/2010/main" val="355392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de-DE" smtClean="0"/>
              <a:pPr/>
              <a:t>‹N°›</a:t>
            </a:fld>
            <a:endParaRPr lang="de-DE"/>
          </a:p>
        </p:txBody>
      </p:sp>
    </p:spTree>
    <p:extLst>
      <p:ext uri="{BB962C8B-B14F-4D97-AF65-F5344CB8AC3E}">
        <p14:creationId xmlns:p14="http://schemas.microsoft.com/office/powerpoint/2010/main" val="456829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1092199" y="550119"/>
            <a:ext cx="9324975" cy="550286"/>
          </a:xfrm>
        </p:spPr>
        <p:txBody>
          <a:bodyPr/>
          <a:lstStyle>
            <a:lvl1pPr>
              <a:defRPr b="0">
                <a:solidFill>
                  <a:schemeClr val="accent3">
                    <a:lumMod val="50000"/>
                  </a:schemeClr>
                </a:solidFill>
              </a:defRPr>
            </a:lvl1pPr>
          </a:lstStyle>
          <a:p>
            <a:r>
              <a:rPr lang="el-GR" dirty="0"/>
              <a:t>Στυλ κύριου τίτλου</a:t>
            </a:r>
          </a:p>
        </p:txBody>
      </p:sp>
      <p:sp>
        <p:nvSpPr>
          <p:cNvPr id="3" name="Θέση περιεχομένου 2"/>
          <p:cNvSpPr>
            <a:spLocks noGrp="1"/>
          </p:cNvSpPr>
          <p:nvPr>
            <p:ph idx="1"/>
          </p:nvPr>
        </p:nvSpPr>
        <p:spPr/>
        <p:txBody>
          <a:bodyPr/>
          <a:lstStyle>
            <a:lvl1pPr>
              <a:defRPr sz="2800"/>
            </a:lvl1pPr>
            <a:lvl2pPr>
              <a:defRPr sz="2800"/>
            </a:lvl2pPr>
            <a:lvl3pPr>
              <a:defRPr sz="2400"/>
            </a:lvl3pPr>
            <a:lvl4pPr>
              <a:defRPr sz="2000"/>
            </a:lvl4pPr>
            <a:lvl5pPr>
              <a:defRPr sz="2000"/>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10"/>
          </p:nvPr>
        </p:nvSpPr>
        <p:spPr>
          <a:xfrm>
            <a:off x="838200" y="6356350"/>
            <a:ext cx="2743200" cy="365125"/>
          </a:xfrm>
          <a:prstGeom prst="rect">
            <a:avLst/>
          </a:prstGeom>
        </p:spPr>
        <p:txBody>
          <a:bodyPr/>
          <a:lstStyle/>
          <a:p>
            <a:fld id="{099768BB-CD97-465C-B16B-F96691AA59B1}" type="datetimeFigureOut">
              <a:rPr lang="el-GR" smtClean="0"/>
              <a:t>3/11/2020</a:t>
            </a:fld>
            <a:endParaRPr lang="el-GR"/>
          </a:p>
        </p:txBody>
      </p:sp>
      <p:sp>
        <p:nvSpPr>
          <p:cNvPr id="5" name="Θέση υποσέλιδου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Θέση αριθμού διαφάνειας 5"/>
          <p:cNvSpPr>
            <a:spLocks noGrp="1"/>
          </p:cNvSpPr>
          <p:nvPr>
            <p:ph type="sldNum" sz="quarter" idx="12"/>
          </p:nvPr>
        </p:nvSpPr>
        <p:spPr>
          <a:xfrm>
            <a:off x="11299534" y="3065967"/>
            <a:ext cx="404813" cy="365125"/>
          </a:xfrm>
        </p:spPr>
        <p:txBody>
          <a:bodyPr/>
          <a:lstStyle/>
          <a:p>
            <a:fld id="{696CACDF-E835-4061-B376-33813D46ACBB}" type="slidenum">
              <a:rPr lang="el-GR" smtClean="0"/>
              <a:t>‹N°›</a:t>
            </a:fld>
            <a:endParaRPr lang="el-GR" dirty="0"/>
          </a:p>
        </p:txBody>
      </p:sp>
    </p:spTree>
    <p:extLst>
      <p:ext uri="{BB962C8B-B14F-4D97-AF65-F5344CB8AC3E}">
        <p14:creationId xmlns:p14="http://schemas.microsoft.com/office/powerpoint/2010/main" val="353901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066800" y="710672"/>
            <a:ext cx="9350375" cy="2430462"/>
          </a:xfrm>
        </p:spPr>
        <p:txBody>
          <a:bodyPr anchor="b"/>
          <a:lstStyle>
            <a:lvl1pPr>
              <a:defRPr lang="el-GR" sz="6000" b="1" kern="1200" dirty="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l-GR" dirty="0"/>
              <a:t>Στυλ κύριου τίτλου</a:t>
            </a:r>
          </a:p>
        </p:txBody>
      </p:sp>
      <p:sp>
        <p:nvSpPr>
          <p:cNvPr id="3" name="Θέση κειμένου 2"/>
          <p:cNvSpPr>
            <a:spLocks noGrp="1"/>
          </p:cNvSpPr>
          <p:nvPr>
            <p:ph type="body" idx="1"/>
          </p:nvPr>
        </p:nvSpPr>
        <p:spPr>
          <a:xfrm>
            <a:off x="1066800" y="3403600"/>
            <a:ext cx="9350375" cy="1686983"/>
          </a:xfrm>
        </p:spPr>
        <p:txBody>
          <a:bodyPr/>
          <a:lstStyle>
            <a:lvl1pPr marL="0" indent="0" algn="l" defTabSz="914400" rtl="0" eaLnBrk="1" latinLnBrk="0" hangingPunct="1">
              <a:lnSpc>
                <a:spcPct val="90000"/>
              </a:lnSpc>
              <a:spcBef>
                <a:spcPts val="1000"/>
              </a:spcBef>
              <a:buClr>
                <a:srgbClr val="612267"/>
              </a:buClr>
              <a:buSzPct val="117000"/>
              <a:buFont typeface="Arial" panose="020B0604020202020204" pitchFamily="34" charset="0"/>
              <a:buNone/>
              <a:defRPr lang="el-GR" sz="2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dirty="0"/>
              <a:t>Στυλ υποδείγματος κειμένου</a:t>
            </a:r>
          </a:p>
        </p:txBody>
      </p:sp>
      <p:sp>
        <p:nvSpPr>
          <p:cNvPr id="6" name="Θέση αριθμού διαφάνειας 5"/>
          <p:cNvSpPr>
            <a:spLocks noGrp="1"/>
          </p:cNvSpPr>
          <p:nvPr>
            <p:ph type="sldNum" sz="quarter" idx="12"/>
          </p:nvPr>
        </p:nvSpPr>
        <p:spPr/>
        <p:txBody>
          <a:bodyPr/>
          <a:lstStyle/>
          <a:p>
            <a:fld id="{696CACDF-E835-4061-B376-33813D46ACBB}" type="slidenum">
              <a:rPr lang="el-GR" smtClean="0"/>
              <a:t>‹N°›</a:t>
            </a:fld>
            <a:endParaRPr lang="el-GR"/>
          </a:p>
        </p:txBody>
      </p:sp>
    </p:spTree>
    <p:extLst>
      <p:ext uri="{BB962C8B-B14F-4D97-AF65-F5344CB8AC3E}">
        <p14:creationId xmlns:p14="http://schemas.microsoft.com/office/powerpoint/2010/main" val="184534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1092200" y="558586"/>
            <a:ext cx="9324975" cy="550286"/>
          </a:xfrm>
        </p:spPr>
        <p:txBody>
          <a:bodyPr/>
          <a:lstStyle>
            <a:lvl1pPr>
              <a:defRPr>
                <a:solidFill>
                  <a:schemeClr val="accent3">
                    <a:lumMod val="50000"/>
                  </a:schemeClr>
                </a:solidFill>
              </a:defRPr>
            </a:lvl1pPr>
          </a:lstStyle>
          <a:p>
            <a:r>
              <a:rPr lang="el-GR" dirty="0"/>
              <a:t>Στυλ κύριου τίτλου</a:t>
            </a:r>
          </a:p>
        </p:txBody>
      </p:sp>
      <p:sp>
        <p:nvSpPr>
          <p:cNvPr id="3" name="Θέση περιεχομένου 2"/>
          <p:cNvSpPr>
            <a:spLocks noGrp="1"/>
          </p:cNvSpPr>
          <p:nvPr>
            <p:ph sz="half" idx="1"/>
          </p:nvPr>
        </p:nvSpPr>
        <p:spPr>
          <a:xfrm>
            <a:off x="1092200" y="1825625"/>
            <a:ext cx="4388234" cy="4351338"/>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8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000">
                <a:latin typeface="Open Sans" panose="020B0606030504020204" pitchFamily="34" charset="0"/>
                <a:ea typeface="Open Sans" panose="020B0606030504020204" pitchFamily="34" charset="0"/>
                <a:cs typeface="Open Sans" panose="020B0606030504020204" pitchFamily="34" charset="0"/>
              </a:defRPr>
            </a:lvl4pPr>
            <a:lvl5pPr>
              <a:defRPr sz="2000">
                <a:latin typeface="Open Sans" panose="020B0606030504020204" pitchFamily="34" charset="0"/>
                <a:ea typeface="Open Sans" panose="020B0606030504020204" pitchFamily="34" charset="0"/>
                <a:cs typeface="Open Sans" panose="020B0606030504020204" pitchFamily="34" charset="0"/>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p:cNvSpPr>
            <a:spLocks noGrp="1"/>
          </p:cNvSpPr>
          <p:nvPr>
            <p:ph sz="half" idx="2"/>
          </p:nvPr>
        </p:nvSpPr>
        <p:spPr>
          <a:xfrm>
            <a:off x="6172200" y="1825625"/>
            <a:ext cx="4244975" cy="4351338"/>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8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000">
                <a:latin typeface="Open Sans" panose="020B0606030504020204" pitchFamily="34" charset="0"/>
                <a:ea typeface="Open Sans" panose="020B0606030504020204" pitchFamily="34" charset="0"/>
                <a:cs typeface="Open Sans" panose="020B0606030504020204" pitchFamily="34" charset="0"/>
              </a:defRPr>
            </a:lvl4pPr>
            <a:lvl5pPr>
              <a:defRPr sz="2000">
                <a:latin typeface="Open Sans" panose="020B0606030504020204" pitchFamily="34" charset="0"/>
                <a:ea typeface="Open Sans" panose="020B0606030504020204" pitchFamily="34" charset="0"/>
                <a:cs typeface="Open Sans" panose="020B0606030504020204" pitchFamily="34" charset="0"/>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7" name="Θέση αριθμού διαφάνειας 6"/>
          <p:cNvSpPr>
            <a:spLocks noGrp="1"/>
          </p:cNvSpPr>
          <p:nvPr>
            <p:ph type="sldNum" sz="quarter" idx="12"/>
          </p:nvPr>
        </p:nvSpPr>
        <p:spPr/>
        <p:txBody>
          <a:bodyPr/>
          <a:lstStyle/>
          <a:p>
            <a:fld id="{696CACDF-E835-4061-B376-33813D46ACBB}" type="slidenum">
              <a:rPr lang="el-GR" smtClean="0"/>
              <a:t>‹N°›</a:t>
            </a:fld>
            <a:endParaRPr lang="el-GR"/>
          </a:p>
        </p:txBody>
      </p:sp>
    </p:spTree>
    <p:extLst>
      <p:ext uri="{BB962C8B-B14F-4D97-AF65-F5344CB8AC3E}">
        <p14:creationId xmlns:p14="http://schemas.microsoft.com/office/powerpoint/2010/main" val="142458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9577387" cy="1325563"/>
          </a:xfrm>
        </p:spPr>
        <p:txBody>
          <a:bodyPr/>
          <a:lstStyle>
            <a:lvl1pPr>
              <a:defRPr>
                <a:solidFill>
                  <a:schemeClr val="accent3">
                    <a:lumMod val="50000"/>
                  </a:schemeClr>
                </a:solidFill>
              </a:defRPr>
            </a:lvl1pPr>
          </a:lstStyle>
          <a:p>
            <a:r>
              <a:rPr lang="el-GR" dirty="0"/>
              <a:t>Στυλ κύριου τίτλου</a:t>
            </a:r>
          </a:p>
        </p:txBody>
      </p:sp>
      <p:sp>
        <p:nvSpPr>
          <p:cNvPr id="3" name="Θέση κειμένου 2"/>
          <p:cNvSpPr>
            <a:spLocks noGrp="1"/>
          </p:cNvSpPr>
          <p:nvPr>
            <p:ph type="body" idx="1"/>
          </p:nvPr>
        </p:nvSpPr>
        <p:spPr>
          <a:xfrm>
            <a:off x="839789" y="1681163"/>
            <a:ext cx="4528078" cy="823912"/>
          </a:xfrm>
        </p:spPr>
        <p:txBody>
          <a:bodyPr anchor="b"/>
          <a:lstStyle>
            <a:lvl1pPr marL="0" indent="0">
              <a:buNone/>
              <a:defRPr sz="2400" b="1">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υποδείγματος κειμένου</a:t>
            </a:r>
          </a:p>
        </p:txBody>
      </p:sp>
      <p:sp>
        <p:nvSpPr>
          <p:cNvPr id="4" name="Θέση περιεχομένου 3"/>
          <p:cNvSpPr>
            <a:spLocks noGrp="1"/>
          </p:cNvSpPr>
          <p:nvPr>
            <p:ph sz="half" idx="2"/>
          </p:nvPr>
        </p:nvSpPr>
        <p:spPr>
          <a:xfrm>
            <a:off x="839789" y="2700867"/>
            <a:ext cx="4528078" cy="3488796"/>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8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000">
                <a:latin typeface="Open Sans" panose="020B0606030504020204" pitchFamily="34" charset="0"/>
                <a:ea typeface="Open Sans" panose="020B0606030504020204" pitchFamily="34" charset="0"/>
                <a:cs typeface="Open Sans" panose="020B0606030504020204" pitchFamily="34" charset="0"/>
              </a:defRPr>
            </a:lvl4pPr>
            <a:lvl5pPr>
              <a:defRPr sz="2000">
                <a:latin typeface="Open Sans" panose="020B0606030504020204" pitchFamily="34" charset="0"/>
                <a:ea typeface="Open Sans" panose="020B0606030504020204" pitchFamily="34" charset="0"/>
                <a:cs typeface="Open Sans" panose="020B0606030504020204" pitchFamily="34" charset="0"/>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Θέση κειμένου 4"/>
          <p:cNvSpPr>
            <a:spLocks noGrp="1"/>
          </p:cNvSpPr>
          <p:nvPr>
            <p:ph type="body" sz="quarter" idx="3"/>
          </p:nvPr>
        </p:nvSpPr>
        <p:spPr>
          <a:xfrm>
            <a:off x="6172199" y="1681163"/>
            <a:ext cx="4639733" cy="823912"/>
          </a:xfrm>
        </p:spPr>
        <p:txBody>
          <a:bodyPr anchor="b"/>
          <a:lstStyle>
            <a:lvl1pPr marL="0" indent="0">
              <a:buNone/>
              <a:defRPr lang="el-GR" sz="2400" b="1" kern="1200" dirty="0" smtClean="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l-GR" dirty="0"/>
              <a:t>Στυλ υποδείγματος κειμένου</a:t>
            </a:r>
          </a:p>
        </p:txBody>
      </p:sp>
      <p:sp>
        <p:nvSpPr>
          <p:cNvPr id="6" name="Θέση περιεχομένου 5"/>
          <p:cNvSpPr>
            <a:spLocks noGrp="1"/>
          </p:cNvSpPr>
          <p:nvPr>
            <p:ph sz="quarter" idx="4"/>
          </p:nvPr>
        </p:nvSpPr>
        <p:spPr>
          <a:xfrm>
            <a:off x="6172200" y="2700867"/>
            <a:ext cx="4639733" cy="3488796"/>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8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000">
                <a:latin typeface="Open Sans" panose="020B0606030504020204" pitchFamily="34" charset="0"/>
                <a:ea typeface="Open Sans" panose="020B0606030504020204" pitchFamily="34" charset="0"/>
                <a:cs typeface="Open Sans" panose="020B0606030504020204" pitchFamily="34" charset="0"/>
              </a:defRPr>
            </a:lvl4pPr>
            <a:lvl5pPr>
              <a:defRPr sz="2000">
                <a:latin typeface="Open Sans" panose="020B0606030504020204" pitchFamily="34" charset="0"/>
                <a:ea typeface="Open Sans" panose="020B0606030504020204" pitchFamily="34" charset="0"/>
                <a:cs typeface="Open Sans" panose="020B0606030504020204" pitchFamily="34" charset="0"/>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9" name="Θέση αριθμού διαφάνειας 8"/>
          <p:cNvSpPr>
            <a:spLocks noGrp="1"/>
          </p:cNvSpPr>
          <p:nvPr>
            <p:ph type="sldNum" sz="quarter" idx="12"/>
          </p:nvPr>
        </p:nvSpPr>
        <p:spPr/>
        <p:txBody>
          <a:bodyPr/>
          <a:lstStyle/>
          <a:p>
            <a:fld id="{696CACDF-E835-4061-B376-33813D46ACBB}" type="slidenum">
              <a:rPr lang="el-GR" smtClean="0"/>
              <a:t>‹N°›</a:t>
            </a:fld>
            <a:endParaRPr lang="el-GR"/>
          </a:p>
        </p:txBody>
      </p:sp>
    </p:spTree>
    <p:extLst>
      <p:ext uri="{BB962C8B-B14F-4D97-AF65-F5344CB8AC3E}">
        <p14:creationId xmlns:p14="http://schemas.microsoft.com/office/powerpoint/2010/main" val="377633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chemeClr val="accent3">
                    <a:lumMod val="50000"/>
                  </a:schemeClr>
                </a:solidFill>
              </a:defRPr>
            </a:lvl1pPr>
          </a:lstStyle>
          <a:p>
            <a:r>
              <a:rPr lang="el-GR" dirty="0"/>
              <a:t>Στυλ κύριου τίτλου</a:t>
            </a:r>
          </a:p>
        </p:txBody>
      </p:sp>
      <p:sp>
        <p:nvSpPr>
          <p:cNvPr id="5" name="Θέση αριθμού διαφάνειας 4"/>
          <p:cNvSpPr>
            <a:spLocks noGrp="1"/>
          </p:cNvSpPr>
          <p:nvPr>
            <p:ph type="sldNum" sz="quarter" idx="12"/>
          </p:nvPr>
        </p:nvSpPr>
        <p:spPr/>
        <p:txBody>
          <a:bodyPr/>
          <a:lstStyle/>
          <a:p>
            <a:fld id="{696CACDF-E835-4061-B376-33813D46ACBB}" type="slidenum">
              <a:rPr lang="el-GR" smtClean="0"/>
              <a:t>‹N°›</a:t>
            </a:fld>
            <a:endParaRPr lang="el-GR"/>
          </a:p>
        </p:txBody>
      </p:sp>
    </p:spTree>
    <p:extLst>
      <p:ext uri="{BB962C8B-B14F-4D97-AF65-F5344CB8AC3E}">
        <p14:creationId xmlns:p14="http://schemas.microsoft.com/office/powerpoint/2010/main" val="200414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96CACDF-E835-4061-B376-33813D46ACBB}" type="slidenum">
              <a:rPr lang="el-GR" smtClean="0"/>
              <a:t>‹N°›</a:t>
            </a:fld>
            <a:endParaRPr lang="el-GR"/>
          </a:p>
        </p:txBody>
      </p:sp>
    </p:spTree>
    <p:extLst>
      <p:ext uri="{BB962C8B-B14F-4D97-AF65-F5344CB8AC3E}">
        <p14:creationId xmlns:p14="http://schemas.microsoft.com/office/powerpoint/2010/main" val="209241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solidFill>
                  <a:schemeClr val="accent3">
                    <a:lumMod val="50000"/>
                  </a:schemeClr>
                </a:solidFill>
              </a:defRPr>
            </a:lvl1pPr>
          </a:lstStyle>
          <a:p>
            <a:r>
              <a:rPr lang="el-GR" dirty="0"/>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atin typeface="Open Sans" panose="020B0606030504020204" pitchFamily="34" charset="0"/>
                <a:ea typeface="Open Sans" panose="020B0606030504020204" pitchFamily="34" charset="0"/>
                <a:cs typeface="Open Sans" panose="020B0606030504020204" pitchFamily="34" charset="0"/>
              </a:defRPr>
            </a:lvl1pPr>
            <a:lvl2pPr>
              <a:defRPr sz="28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000">
                <a:latin typeface="Open Sans" panose="020B0606030504020204" pitchFamily="34" charset="0"/>
                <a:ea typeface="Open Sans" panose="020B0606030504020204" pitchFamily="34" charset="0"/>
                <a:cs typeface="Open Sans" panose="020B0606030504020204" pitchFamily="34" charset="0"/>
              </a:defRPr>
            </a:lvl4pPr>
            <a:lvl5pPr>
              <a:defRPr sz="200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7" name="Θέση αριθμού διαφάνειας 6"/>
          <p:cNvSpPr>
            <a:spLocks noGrp="1"/>
          </p:cNvSpPr>
          <p:nvPr>
            <p:ph type="sldNum" sz="quarter" idx="12"/>
          </p:nvPr>
        </p:nvSpPr>
        <p:spPr/>
        <p:txBody>
          <a:bodyPr/>
          <a:lstStyle/>
          <a:p>
            <a:fld id="{696CACDF-E835-4061-B376-33813D46ACBB}" type="slidenum">
              <a:rPr lang="el-GR" smtClean="0"/>
              <a:t>‹N°›</a:t>
            </a:fld>
            <a:endParaRPr lang="el-GR"/>
          </a:p>
        </p:txBody>
      </p:sp>
    </p:spTree>
    <p:extLst>
      <p:ext uri="{BB962C8B-B14F-4D97-AF65-F5344CB8AC3E}">
        <p14:creationId xmlns:p14="http://schemas.microsoft.com/office/powerpoint/2010/main" val="159208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solidFill>
                  <a:schemeClr val="accent3">
                    <a:lumMod val="50000"/>
                  </a:schemeClr>
                </a:solidFill>
              </a:defRPr>
            </a:lvl1pPr>
          </a:lstStyle>
          <a:p>
            <a:r>
              <a:rPr lang="el-GR" dirty="0"/>
              <a:t>Στυλ κύριου τίτλου</a:t>
            </a:r>
          </a:p>
        </p:txBody>
      </p:sp>
      <p:sp>
        <p:nvSpPr>
          <p:cNvPr id="3" name="Θέση εικόνας 2"/>
          <p:cNvSpPr>
            <a:spLocks noGrp="1"/>
          </p:cNvSpPr>
          <p:nvPr>
            <p:ph type="pic" idx="1"/>
          </p:nvPr>
        </p:nvSpPr>
        <p:spPr>
          <a:xfrm>
            <a:off x="5183188" y="987425"/>
            <a:ext cx="52339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dirty="0"/>
              <a:t>Στυλ υποδείγματος κειμένου</a:t>
            </a:r>
          </a:p>
        </p:txBody>
      </p:sp>
      <p:sp>
        <p:nvSpPr>
          <p:cNvPr id="7" name="Θέση αριθμού διαφάνειας 6"/>
          <p:cNvSpPr>
            <a:spLocks noGrp="1"/>
          </p:cNvSpPr>
          <p:nvPr>
            <p:ph type="sldNum" sz="quarter" idx="12"/>
          </p:nvPr>
        </p:nvSpPr>
        <p:spPr/>
        <p:txBody>
          <a:bodyPr/>
          <a:lstStyle/>
          <a:p>
            <a:fld id="{696CACDF-E835-4061-B376-33813D46ACBB}" type="slidenum">
              <a:rPr lang="el-GR" smtClean="0"/>
              <a:t>‹N°›</a:t>
            </a:fld>
            <a:endParaRPr lang="el-GR"/>
          </a:p>
        </p:txBody>
      </p:sp>
    </p:spTree>
    <p:extLst>
      <p:ext uri="{BB962C8B-B14F-4D97-AF65-F5344CB8AC3E}">
        <p14:creationId xmlns:p14="http://schemas.microsoft.com/office/powerpoint/2010/main" val="28022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stretch>
            <a:fillRect/>
          </a:stretch>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1092200" y="558586"/>
            <a:ext cx="9324975" cy="550286"/>
          </a:xfrm>
          <a:prstGeom prst="rect">
            <a:avLst/>
          </a:prstGeom>
        </p:spPr>
        <p:txBody>
          <a:bodyPr vert="horz" lIns="0" tIns="0" rIns="0" bIns="0" rtlCol="0" anchor="ctr">
            <a:noAutofit/>
          </a:bodyPr>
          <a:lstStyle/>
          <a:p>
            <a:r>
              <a:rPr lang="el-GR" dirty="0"/>
              <a:t>Στυλ κύριου τίτλου</a:t>
            </a:r>
          </a:p>
        </p:txBody>
      </p:sp>
      <p:sp>
        <p:nvSpPr>
          <p:cNvPr id="3" name="Θέση κειμένου 2"/>
          <p:cNvSpPr>
            <a:spLocks noGrp="1"/>
          </p:cNvSpPr>
          <p:nvPr>
            <p:ph type="body" idx="1"/>
          </p:nvPr>
        </p:nvSpPr>
        <p:spPr>
          <a:xfrm>
            <a:off x="1092200" y="1825625"/>
            <a:ext cx="9324975" cy="4351338"/>
          </a:xfrm>
          <a:prstGeom prst="rect">
            <a:avLst/>
          </a:prstGeom>
        </p:spPr>
        <p:txBody>
          <a:bodyPr vert="horz" lIns="0" tIns="0" rIns="0" bIns="0" rtlCol="0">
            <a:noAutofit/>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6" name="Θέση αριθμού διαφάνειας 5"/>
          <p:cNvSpPr>
            <a:spLocks noGrp="1"/>
          </p:cNvSpPr>
          <p:nvPr>
            <p:ph type="sldNum" sz="quarter" idx="4"/>
          </p:nvPr>
        </p:nvSpPr>
        <p:spPr>
          <a:xfrm>
            <a:off x="11299534" y="3065967"/>
            <a:ext cx="40481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CACDF-E835-4061-B376-33813D46ACBB}" type="slidenum">
              <a:rPr lang="el-GR" smtClean="0"/>
              <a:t>‹N°›</a:t>
            </a:fld>
            <a:endParaRPr lang="el-GR"/>
          </a:p>
        </p:txBody>
      </p:sp>
    </p:spTree>
    <p:extLst>
      <p:ext uri="{BB962C8B-B14F-4D97-AF65-F5344CB8AC3E}">
        <p14:creationId xmlns:p14="http://schemas.microsoft.com/office/powerpoint/2010/main" val="1302315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228600" indent="-228600" algn="l" defTabSz="914400" rtl="0" eaLnBrk="1" latinLnBrk="0" hangingPunct="1">
        <a:lnSpc>
          <a:spcPct val="90000"/>
        </a:lnSpc>
        <a:spcBef>
          <a:spcPts val="1000"/>
        </a:spcBef>
        <a:buClr>
          <a:srgbClr val="612267"/>
        </a:buClr>
        <a:buSzPct val="117000"/>
        <a:buFont typeface="Arial" panose="020B0604020202020204" pitchFamily="34" charset="0"/>
        <a:buChar char="•"/>
        <a:defRPr sz="280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C00000"/>
        </a:buClr>
        <a:buSzPct val="117000"/>
        <a:buFont typeface="Arial" panose="020B0604020202020204" pitchFamily="34" charset="0"/>
        <a:buChar char="•"/>
        <a:defRPr sz="280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F2B00C"/>
        </a:buClr>
        <a:buSzPct val="117000"/>
        <a:buFont typeface="Arial" panose="020B0604020202020204" pitchFamily="34" charset="0"/>
        <a:buChar char="•"/>
        <a:defRPr sz="240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612267"/>
        </a:buClr>
        <a:buSzPct val="117000"/>
        <a:buFont typeface="Arial" panose="020B0604020202020204" pitchFamily="34" charset="0"/>
        <a:buChar char="•"/>
        <a:defRPr sz="200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612267"/>
        </a:buClr>
        <a:buSzPct val="117000"/>
        <a:buFont typeface="Arial" panose="020B0604020202020204" pitchFamily="34" charset="0"/>
        <a:buChar char="•"/>
        <a:defRPr sz="200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992" userDrawn="1">
          <p15:clr>
            <a:srgbClr val="F26B43"/>
          </p15:clr>
        </p15:guide>
        <p15:guide id="4" orient="horz" pos="4042" userDrawn="1">
          <p15:clr>
            <a:srgbClr val="F26B43"/>
          </p15:clr>
        </p15:guide>
        <p15:guide id="5" pos="65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ouvrirlascience.fr/traductions-et-science-ouvert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0500D81-CE59-40BC-9CF9-77073B4D37A6}"/>
              </a:ext>
            </a:extLst>
          </p:cNvPr>
          <p:cNvSpPr txBox="1"/>
          <p:nvPr/>
        </p:nvSpPr>
        <p:spPr>
          <a:xfrm>
            <a:off x="423335" y="5554134"/>
            <a:ext cx="4838171" cy="369332"/>
          </a:xfrm>
          <a:prstGeom prst="rect">
            <a:avLst/>
          </a:prstGeom>
          <a:noFill/>
        </p:spPr>
        <p:txBody>
          <a:bodyPr wrap="square" rtlCol="0">
            <a:spAutoFit/>
          </a:bodyPr>
          <a:lstStyle/>
          <a:p>
            <a:r>
              <a:rPr lang="en-US" dirty="0">
                <a:solidFill>
                  <a:srgbClr val="622166"/>
                </a:solidFill>
              </a:rPr>
              <a:t>Name</a:t>
            </a:r>
            <a:r>
              <a:rPr lang="en-US" b="1" dirty="0">
                <a:solidFill>
                  <a:srgbClr val="622166"/>
                </a:solidFill>
              </a:rPr>
              <a:t> | </a:t>
            </a:r>
            <a:r>
              <a:rPr lang="en-US" b="1" dirty="0" err="1">
                <a:solidFill>
                  <a:srgbClr val="622166"/>
                </a:solidFill>
              </a:rPr>
              <a:t>Organisation</a:t>
            </a:r>
            <a:r>
              <a:rPr lang="en-US" b="1" dirty="0">
                <a:solidFill>
                  <a:srgbClr val="622166"/>
                </a:solidFill>
              </a:rPr>
              <a:t> </a:t>
            </a:r>
            <a:r>
              <a:rPr lang="en-US" dirty="0">
                <a:solidFill>
                  <a:srgbClr val="FBB040"/>
                </a:solidFill>
              </a:rPr>
              <a:t>| DAY | PLACE</a:t>
            </a:r>
            <a:endParaRPr lang="el-GR" dirty="0">
              <a:solidFill>
                <a:srgbClr val="FBB040"/>
              </a:solidFill>
            </a:endParaRPr>
          </a:p>
        </p:txBody>
      </p:sp>
      <p:sp>
        <p:nvSpPr>
          <p:cNvPr id="4" name="TextBox 3"/>
          <p:cNvSpPr txBox="1"/>
          <p:nvPr/>
        </p:nvSpPr>
        <p:spPr>
          <a:xfrm>
            <a:off x="4727576" y="3750549"/>
            <a:ext cx="5689600" cy="1143184"/>
          </a:xfrm>
          <a:prstGeom prst="rect">
            <a:avLst/>
          </a:prstGeom>
          <a:noFill/>
        </p:spPr>
        <p:txBody>
          <a:bodyPr wrap="square" lIns="0" tIns="0" rIns="0" bIns="0" rtlCol="0">
            <a:noAutofit/>
          </a:bodyPr>
          <a:lstStyle/>
          <a:p>
            <a:r>
              <a:rPr lang="en-US" sz="4200" dirty="0">
                <a:solidFill>
                  <a:srgbClr val="696363"/>
                </a:solidFill>
                <a:latin typeface="Open Sans Light" panose="020B0306030504020204" pitchFamily="34" charset="0"/>
                <a:ea typeface="Open Sans Light" panose="020B0306030504020204" pitchFamily="34" charset="0"/>
                <a:cs typeface="Open Sans Light" panose="020B0306030504020204" pitchFamily="34" charset="0"/>
              </a:rPr>
              <a:t>A European Discovery Platform for the SSH </a:t>
            </a:r>
          </a:p>
          <a:p>
            <a:endParaRPr lang="el-GR" sz="420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Grafik 5">
            <a:extLst>
              <a:ext uri="{FF2B5EF4-FFF2-40B4-BE49-F238E27FC236}">
                <a16:creationId xmlns:a16="http://schemas.microsoft.com/office/drawing/2014/main" id="{B5AF1703-8BB6-4036-9F5E-7A0D0C5F0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518" y="0"/>
            <a:ext cx="10778128" cy="6858000"/>
          </a:xfrm>
          <a:prstGeom prst="rect">
            <a:avLst/>
          </a:prstGeom>
        </p:spPr>
      </p:pic>
      <p:sp>
        <p:nvSpPr>
          <p:cNvPr id="5" name="TextBox 9">
            <a:extLst>
              <a:ext uri="{FF2B5EF4-FFF2-40B4-BE49-F238E27FC236}">
                <a16:creationId xmlns:a16="http://schemas.microsoft.com/office/drawing/2014/main" id="{B4BBDDF2-780C-4D7A-9799-0175B2CA015D}"/>
              </a:ext>
            </a:extLst>
          </p:cNvPr>
          <p:cNvSpPr txBox="1"/>
          <p:nvPr/>
        </p:nvSpPr>
        <p:spPr>
          <a:xfrm>
            <a:off x="337610" y="5953112"/>
            <a:ext cx="5837559" cy="400110"/>
          </a:xfrm>
          <a:prstGeom prst="rect">
            <a:avLst/>
          </a:prstGeom>
          <a:noFill/>
        </p:spPr>
        <p:txBody>
          <a:bodyPr wrap="square" rtlCol="0">
            <a:spAutoFit/>
          </a:bodyPr>
          <a:lstStyle/>
          <a:p>
            <a:r>
              <a:rPr lang="en-US" sz="2000" dirty="0">
                <a:solidFill>
                  <a:srgbClr val="622166"/>
                </a:solidFill>
              </a:rPr>
              <a:t>Suzanne </a:t>
            </a:r>
            <a:r>
              <a:rPr lang="en-US" sz="2000" dirty="0" err="1">
                <a:solidFill>
                  <a:srgbClr val="622166"/>
                </a:solidFill>
              </a:rPr>
              <a:t>Dumouchel</a:t>
            </a:r>
            <a:r>
              <a:rPr lang="en-US" sz="2000" b="1" dirty="0">
                <a:solidFill>
                  <a:srgbClr val="622166"/>
                </a:solidFill>
              </a:rPr>
              <a:t> </a:t>
            </a:r>
            <a:r>
              <a:rPr lang="en-US" sz="2000" dirty="0">
                <a:solidFill>
                  <a:srgbClr val="622166"/>
                </a:solidFill>
              </a:rPr>
              <a:t>|</a:t>
            </a:r>
            <a:r>
              <a:rPr lang="en-US" sz="2000" b="1" dirty="0">
                <a:solidFill>
                  <a:srgbClr val="622166"/>
                </a:solidFill>
              </a:rPr>
              <a:t> CNRS </a:t>
            </a:r>
            <a:r>
              <a:rPr lang="en-US" sz="2000" dirty="0">
                <a:solidFill>
                  <a:srgbClr val="FBB040"/>
                </a:solidFill>
              </a:rPr>
              <a:t>| September 2020 |</a:t>
            </a:r>
            <a:endParaRPr lang="el-GR" sz="2000" dirty="0">
              <a:solidFill>
                <a:srgbClr val="FBB040"/>
              </a:solidFill>
            </a:endParaRPr>
          </a:p>
        </p:txBody>
      </p:sp>
      <p:sp>
        <p:nvSpPr>
          <p:cNvPr id="7" name="Τίτλος 1">
            <a:extLst>
              <a:ext uri="{FF2B5EF4-FFF2-40B4-BE49-F238E27FC236}">
                <a16:creationId xmlns:a16="http://schemas.microsoft.com/office/drawing/2014/main" id="{34B86C02-6B36-4E08-BF5E-A8CAF2BC126C}"/>
              </a:ext>
            </a:extLst>
          </p:cNvPr>
          <p:cNvSpPr txBox="1">
            <a:spLocks/>
          </p:cNvSpPr>
          <p:nvPr/>
        </p:nvSpPr>
        <p:spPr>
          <a:xfrm>
            <a:off x="2028092" y="3846248"/>
            <a:ext cx="8839933" cy="1707886"/>
          </a:xfrm>
          <a:prstGeom prst="rect">
            <a:avLst/>
          </a:prstGeom>
        </p:spPr>
        <p:txBody>
          <a:bodyPr/>
          <a:lstStyle>
            <a:lvl1pPr algn="l" defTabSz="914400" rtl="0" eaLnBrk="1" latinLnBrk="0" hangingPunct="1">
              <a:lnSpc>
                <a:spcPct val="90000"/>
              </a:lnSpc>
              <a:spcBef>
                <a:spcPct val="0"/>
              </a:spcBef>
              <a:buNone/>
              <a:defRPr sz="4400" kern="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de-DE" b="1" dirty="0">
                <a:solidFill>
                  <a:schemeClr val="accent3">
                    <a:lumMod val="50000"/>
                  </a:schemeClr>
                </a:solidFill>
              </a:rPr>
              <a:t>Building </a:t>
            </a:r>
            <a:r>
              <a:rPr lang="de-DE" b="1" dirty="0" err="1">
                <a:solidFill>
                  <a:schemeClr val="accent3">
                    <a:lumMod val="50000"/>
                  </a:schemeClr>
                </a:solidFill>
              </a:rPr>
              <a:t>discovery</a:t>
            </a:r>
            <a:r>
              <a:rPr lang="de-DE" b="1" dirty="0">
                <a:solidFill>
                  <a:schemeClr val="accent3">
                    <a:lumMod val="50000"/>
                  </a:schemeClr>
                </a:solidFill>
              </a:rPr>
              <a:t> </a:t>
            </a:r>
            <a:r>
              <a:rPr lang="de-DE" b="1" dirty="0" err="1">
                <a:solidFill>
                  <a:schemeClr val="accent3">
                    <a:lumMod val="50000"/>
                  </a:schemeClr>
                </a:solidFill>
              </a:rPr>
              <a:t>service</a:t>
            </a:r>
            <a:r>
              <a:rPr lang="de-DE" b="1" dirty="0">
                <a:solidFill>
                  <a:schemeClr val="accent3">
                    <a:lumMod val="50000"/>
                  </a:schemeClr>
                </a:solidFill>
              </a:rPr>
              <a:t> </a:t>
            </a:r>
            <a:r>
              <a:rPr lang="de-DE" b="1" dirty="0" err="1">
                <a:solidFill>
                  <a:schemeClr val="accent3">
                    <a:lumMod val="50000"/>
                  </a:schemeClr>
                </a:solidFill>
              </a:rPr>
              <a:t>for</a:t>
            </a:r>
            <a:r>
              <a:rPr lang="de-DE" b="1" dirty="0">
                <a:solidFill>
                  <a:schemeClr val="accent3">
                    <a:lumMod val="50000"/>
                  </a:schemeClr>
                </a:solidFill>
              </a:rPr>
              <a:t> SSH </a:t>
            </a:r>
            <a:r>
              <a:rPr lang="de-DE" b="1" dirty="0" err="1">
                <a:solidFill>
                  <a:schemeClr val="accent3">
                    <a:lumMod val="50000"/>
                  </a:schemeClr>
                </a:solidFill>
              </a:rPr>
              <a:t>outputs</a:t>
            </a:r>
            <a:r>
              <a:rPr lang="de-DE" b="1" dirty="0">
                <a:solidFill>
                  <a:schemeClr val="accent3">
                    <a:lumMod val="50000"/>
                  </a:schemeClr>
                </a:solidFill>
              </a:rPr>
              <a:t>: </a:t>
            </a:r>
            <a:r>
              <a:rPr lang="de-DE" b="1" dirty="0" err="1">
                <a:solidFill>
                  <a:schemeClr val="accent3">
                    <a:lumMod val="50000"/>
                  </a:schemeClr>
                </a:solidFill>
              </a:rPr>
              <a:t>how</a:t>
            </a:r>
            <a:r>
              <a:rPr lang="de-DE" b="1" dirty="0">
                <a:solidFill>
                  <a:schemeClr val="accent3">
                    <a:lumMod val="50000"/>
                  </a:schemeClr>
                </a:solidFill>
              </a:rPr>
              <a:t> </a:t>
            </a:r>
            <a:r>
              <a:rPr lang="de-DE" b="1" dirty="0" err="1">
                <a:solidFill>
                  <a:schemeClr val="accent3">
                    <a:lumMod val="50000"/>
                  </a:schemeClr>
                </a:solidFill>
              </a:rPr>
              <a:t>to</a:t>
            </a:r>
            <a:r>
              <a:rPr lang="de-DE" b="1" dirty="0">
                <a:solidFill>
                  <a:schemeClr val="accent3">
                    <a:lumMod val="50000"/>
                  </a:schemeClr>
                </a:solidFill>
              </a:rPr>
              <a:t> </a:t>
            </a:r>
            <a:r>
              <a:rPr lang="de-DE" b="1" dirty="0" err="1">
                <a:solidFill>
                  <a:schemeClr val="accent3">
                    <a:lumMod val="50000"/>
                  </a:schemeClr>
                </a:solidFill>
              </a:rPr>
              <a:t>address</a:t>
            </a:r>
            <a:r>
              <a:rPr lang="de-DE" b="1" dirty="0">
                <a:solidFill>
                  <a:schemeClr val="accent3">
                    <a:lumMod val="50000"/>
                  </a:schemeClr>
                </a:solidFill>
              </a:rPr>
              <a:t> </a:t>
            </a:r>
            <a:r>
              <a:rPr lang="de-DE" b="1" dirty="0" err="1">
                <a:solidFill>
                  <a:schemeClr val="accent3">
                    <a:lumMod val="50000"/>
                  </a:schemeClr>
                </a:solidFill>
              </a:rPr>
              <a:t>multilingualism</a:t>
            </a:r>
            <a:r>
              <a:rPr lang="de-DE" b="1" dirty="0">
                <a:solidFill>
                  <a:schemeClr val="accent3">
                    <a:lumMod val="50000"/>
                  </a:schemeClr>
                </a:solidFill>
              </a:rPr>
              <a:t> </a:t>
            </a:r>
            <a:r>
              <a:rPr lang="de-DE" b="1" dirty="0" err="1">
                <a:solidFill>
                  <a:schemeClr val="accent3">
                    <a:lumMod val="50000"/>
                  </a:schemeClr>
                </a:solidFill>
              </a:rPr>
              <a:t>perspective</a:t>
            </a:r>
            <a:r>
              <a:rPr lang="de-DE" b="1" dirty="0">
                <a:solidFill>
                  <a:schemeClr val="accent3">
                    <a:lumMod val="50000"/>
                  </a:schemeClr>
                </a:solidFill>
              </a:rPr>
              <a:t>?</a:t>
            </a:r>
            <a:endParaRPr lang="el-GR" b="1" dirty="0">
              <a:solidFill>
                <a:schemeClr val="accent3">
                  <a:lumMod val="50000"/>
                </a:schemeClr>
              </a:solidFill>
            </a:endParaRPr>
          </a:p>
        </p:txBody>
      </p:sp>
    </p:spTree>
    <p:extLst>
      <p:ext uri="{BB962C8B-B14F-4D97-AF65-F5344CB8AC3E}">
        <p14:creationId xmlns:p14="http://schemas.microsoft.com/office/powerpoint/2010/main" val="4213791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515815" y="490250"/>
            <a:ext cx="10539047" cy="14169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525252"/>
              </a:buClr>
              <a:buSzPts val="4400"/>
              <a:buFont typeface="Open Sans Light"/>
              <a:buNone/>
            </a:pPr>
            <a:r>
              <a:rPr lang="de-DE" dirty="0"/>
              <a:t>The TRIPLE </a:t>
            </a:r>
            <a:r>
              <a:rPr lang="de-DE" dirty="0" err="1"/>
              <a:t>platform</a:t>
            </a:r>
            <a:r>
              <a:rPr lang="de-DE" dirty="0"/>
              <a:t> = </a:t>
            </a:r>
            <a:r>
              <a:rPr lang="de-DE" dirty="0" err="1"/>
              <a:t>the</a:t>
            </a:r>
            <a:r>
              <a:rPr lang="de-DE" dirty="0"/>
              <a:t> </a:t>
            </a:r>
            <a:r>
              <a:rPr lang="de-DE" dirty="0" err="1"/>
              <a:t>heart</a:t>
            </a:r>
            <a:r>
              <a:rPr lang="de-DE" dirty="0"/>
              <a:t> </a:t>
            </a:r>
            <a:r>
              <a:rPr lang="de-DE" dirty="0" err="1"/>
              <a:t>of</a:t>
            </a:r>
            <a:r>
              <a:rPr lang="de-DE" dirty="0"/>
              <a:t> </a:t>
            </a:r>
            <a:r>
              <a:rPr lang="de-DE" dirty="0" err="1"/>
              <a:t>the</a:t>
            </a:r>
            <a:r>
              <a:rPr lang="de-DE" dirty="0"/>
              <a:t> </a:t>
            </a:r>
            <a:r>
              <a:rPr lang="de-DE" dirty="0" err="1"/>
              <a:t>project</a:t>
            </a:r>
            <a:endParaRPr dirty="0"/>
          </a:p>
        </p:txBody>
      </p:sp>
      <p:sp>
        <p:nvSpPr>
          <p:cNvPr id="126" name="Google Shape;126;p18"/>
          <p:cNvSpPr txBox="1">
            <a:spLocks noGrp="1"/>
          </p:cNvSpPr>
          <p:nvPr>
            <p:ph type="body" idx="1"/>
          </p:nvPr>
        </p:nvSpPr>
        <p:spPr>
          <a:xfrm>
            <a:off x="515816" y="2785259"/>
            <a:ext cx="9901358" cy="3582491"/>
          </a:xfrm>
          <a:prstGeom prst="rect">
            <a:avLst/>
          </a:prstGeom>
          <a:noFill/>
          <a:ln>
            <a:noFill/>
          </a:ln>
        </p:spPr>
        <p:txBody>
          <a:bodyPr spcFirstLastPara="1" wrap="square" lIns="0" tIns="0" rIns="0" bIns="0" anchor="t" anchorCtr="0">
            <a:noAutofit/>
          </a:bodyPr>
          <a:lstStyle/>
          <a:p>
            <a:pPr marL="228600" lvl="0" indent="-228600" algn="just" rtl="0">
              <a:lnSpc>
                <a:spcPct val="90000"/>
              </a:lnSpc>
              <a:spcBef>
                <a:spcPts val="0"/>
              </a:spcBef>
              <a:spcAft>
                <a:spcPts val="0"/>
              </a:spcAft>
              <a:buSzPts val="3276"/>
              <a:buChar char="•"/>
            </a:pPr>
            <a:r>
              <a:rPr lang="de-DE" dirty="0"/>
              <a:t>innovative </a:t>
            </a:r>
            <a:r>
              <a:rPr lang="de-DE" b="1" dirty="0"/>
              <a:t>multilingual and </a:t>
            </a:r>
            <a:r>
              <a:rPr lang="de-DE" b="1" dirty="0" err="1"/>
              <a:t>multicultural</a:t>
            </a:r>
            <a:r>
              <a:rPr lang="de-DE" b="1" dirty="0"/>
              <a:t> </a:t>
            </a:r>
            <a:r>
              <a:rPr lang="de-DE" b="1" dirty="0" err="1"/>
              <a:t>discovery</a:t>
            </a:r>
            <a:r>
              <a:rPr lang="de-DE" b="1" dirty="0"/>
              <a:t> </a:t>
            </a:r>
            <a:r>
              <a:rPr lang="de-DE" b="1" dirty="0" err="1"/>
              <a:t>solution</a:t>
            </a:r>
            <a:r>
              <a:rPr lang="de-DE" dirty="0"/>
              <a:t> </a:t>
            </a:r>
            <a:r>
              <a:rPr lang="de-DE" dirty="0" err="1"/>
              <a:t>for</a:t>
            </a:r>
            <a:r>
              <a:rPr lang="de-DE" dirty="0"/>
              <a:t> SSH</a:t>
            </a:r>
          </a:p>
          <a:p>
            <a:pPr marL="0" lvl="0" indent="0" algn="just" rtl="0">
              <a:lnSpc>
                <a:spcPct val="90000"/>
              </a:lnSpc>
              <a:spcBef>
                <a:spcPts val="0"/>
              </a:spcBef>
              <a:spcAft>
                <a:spcPts val="0"/>
              </a:spcAft>
              <a:buSzPts val="3276"/>
              <a:buNone/>
            </a:pPr>
            <a:endParaRPr lang="de-DE" dirty="0"/>
          </a:p>
          <a:p>
            <a:pPr marL="0" lvl="0" indent="0" algn="just" rtl="0">
              <a:lnSpc>
                <a:spcPct val="90000"/>
              </a:lnSpc>
              <a:spcBef>
                <a:spcPts val="0"/>
              </a:spcBef>
              <a:spcAft>
                <a:spcPts val="0"/>
              </a:spcAft>
              <a:buSzPts val="3276"/>
              <a:buNone/>
            </a:pPr>
            <a:endParaRPr dirty="0"/>
          </a:p>
          <a:p>
            <a:pPr marL="228600" lvl="0" indent="-228600" algn="just" rtl="0">
              <a:lnSpc>
                <a:spcPct val="90000"/>
              </a:lnSpc>
              <a:spcBef>
                <a:spcPts val="1000"/>
              </a:spcBef>
              <a:spcAft>
                <a:spcPts val="0"/>
              </a:spcAft>
              <a:buSzPts val="3276"/>
              <a:buChar char="•"/>
            </a:pPr>
            <a:r>
              <a:rPr lang="de-DE" dirty="0"/>
              <a:t>will </a:t>
            </a:r>
            <a:r>
              <a:rPr lang="de-DE" dirty="0" err="1"/>
              <a:t>provide</a:t>
            </a:r>
            <a:r>
              <a:rPr lang="de-DE" dirty="0"/>
              <a:t> a </a:t>
            </a:r>
            <a:r>
              <a:rPr lang="de-DE" b="1" dirty="0" err="1"/>
              <a:t>single</a:t>
            </a:r>
            <a:r>
              <a:rPr lang="de-DE" b="1" dirty="0"/>
              <a:t> </a:t>
            </a:r>
            <a:r>
              <a:rPr lang="de-DE" b="1" dirty="0" err="1"/>
              <a:t>access</a:t>
            </a:r>
            <a:r>
              <a:rPr lang="de-DE" b="1" dirty="0"/>
              <a:t> </a:t>
            </a:r>
            <a:r>
              <a:rPr lang="de-DE" b="1" dirty="0" err="1"/>
              <a:t>point</a:t>
            </a:r>
            <a:r>
              <a:rPr lang="de-DE" dirty="0"/>
              <a:t> </a:t>
            </a:r>
            <a:r>
              <a:rPr lang="de-DE" dirty="0" err="1"/>
              <a:t>that</a:t>
            </a:r>
            <a:r>
              <a:rPr lang="de-DE" dirty="0"/>
              <a:t> </a:t>
            </a:r>
            <a:r>
              <a:rPr lang="de-DE" dirty="0" err="1"/>
              <a:t>allows</a:t>
            </a:r>
            <a:r>
              <a:rPr lang="de-DE" dirty="0"/>
              <a:t> </a:t>
            </a:r>
            <a:r>
              <a:rPr lang="de-DE" dirty="0" err="1"/>
              <a:t>you</a:t>
            </a:r>
            <a:r>
              <a:rPr lang="de-DE" dirty="0"/>
              <a:t> </a:t>
            </a:r>
            <a:r>
              <a:rPr lang="de-DE" dirty="0" err="1"/>
              <a:t>to</a:t>
            </a:r>
            <a:r>
              <a:rPr lang="de-DE" dirty="0"/>
              <a:t> </a:t>
            </a:r>
            <a:r>
              <a:rPr lang="de-DE" dirty="0" err="1"/>
              <a:t>explore</a:t>
            </a:r>
            <a:r>
              <a:rPr lang="de-DE" dirty="0"/>
              <a:t>, find, </a:t>
            </a:r>
            <a:r>
              <a:rPr lang="de-DE" dirty="0" err="1"/>
              <a:t>access</a:t>
            </a:r>
            <a:r>
              <a:rPr lang="de-DE" dirty="0"/>
              <a:t> and (</a:t>
            </a:r>
            <a:r>
              <a:rPr lang="de-DE" dirty="0" err="1"/>
              <a:t>re</a:t>
            </a:r>
            <a:r>
              <a:rPr lang="de-DE" dirty="0"/>
              <a:t>)</a:t>
            </a:r>
            <a:r>
              <a:rPr lang="de-DE" dirty="0" err="1"/>
              <a:t>use</a:t>
            </a:r>
            <a:r>
              <a:rPr lang="de-DE" dirty="0"/>
              <a:t> SSH </a:t>
            </a:r>
            <a:r>
              <a:rPr lang="de-DE" dirty="0" err="1"/>
              <a:t>literature</a:t>
            </a:r>
            <a:r>
              <a:rPr lang="de-DE" dirty="0"/>
              <a:t>, </a:t>
            </a:r>
            <a:r>
              <a:rPr lang="de-DE" dirty="0" err="1"/>
              <a:t>data</a:t>
            </a:r>
            <a:r>
              <a:rPr lang="de-DE" dirty="0"/>
              <a:t>, </a:t>
            </a:r>
            <a:r>
              <a:rPr lang="de-DE" dirty="0" err="1"/>
              <a:t>projects</a:t>
            </a:r>
            <a:r>
              <a:rPr lang="de-DE" dirty="0"/>
              <a:t> and </a:t>
            </a:r>
            <a:r>
              <a:rPr lang="de-DE" dirty="0" err="1"/>
              <a:t>researcher</a:t>
            </a:r>
            <a:r>
              <a:rPr lang="de-DE" dirty="0"/>
              <a:t> </a:t>
            </a:r>
            <a:r>
              <a:rPr lang="de-DE" dirty="0" err="1"/>
              <a:t>profiles</a:t>
            </a:r>
            <a:r>
              <a:rPr lang="de-DE" dirty="0"/>
              <a:t> at European </a:t>
            </a:r>
            <a:r>
              <a:rPr lang="de-DE" dirty="0" err="1"/>
              <a:t>scale</a:t>
            </a:r>
            <a:endParaRPr dirty="0"/>
          </a:p>
        </p:txBody>
      </p:sp>
    </p:spTree>
    <p:extLst>
      <p:ext uri="{BB962C8B-B14F-4D97-AF65-F5344CB8AC3E}">
        <p14:creationId xmlns:p14="http://schemas.microsoft.com/office/powerpoint/2010/main" val="427199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6845A4-D541-2D4C-BB20-6AFA2DDF32D4}"/>
              </a:ext>
            </a:extLst>
          </p:cNvPr>
          <p:cNvSpPr>
            <a:spLocks noGrp="1"/>
          </p:cNvSpPr>
          <p:nvPr>
            <p:ph type="title"/>
          </p:nvPr>
        </p:nvSpPr>
        <p:spPr>
          <a:xfrm>
            <a:off x="427513" y="550118"/>
            <a:ext cx="9989662" cy="898671"/>
          </a:xfrm>
        </p:spPr>
        <p:txBody>
          <a:bodyPr/>
          <a:lstStyle/>
          <a:p>
            <a:r>
              <a:rPr lang="en-GB" dirty="0"/>
              <a:t>Multilingualism in TRIPLE </a:t>
            </a:r>
          </a:p>
        </p:txBody>
      </p:sp>
      <p:sp>
        <p:nvSpPr>
          <p:cNvPr id="3" name="Espace réservé du contenu 2">
            <a:extLst>
              <a:ext uri="{FF2B5EF4-FFF2-40B4-BE49-F238E27FC236}">
                <a16:creationId xmlns:a16="http://schemas.microsoft.com/office/drawing/2014/main" id="{B4E23696-B678-7247-A4BC-E349B0866578}"/>
              </a:ext>
            </a:extLst>
          </p:cNvPr>
          <p:cNvSpPr>
            <a:spLocks noGrp="1"/>
          </p:cNvSpPr>
          <p:nvPr>
            <p:ph idx="1"/>
          </p:nvPr>
        </p:nvSpPr>
        <p:spPr>
          <a:xfrm>
            <a:off x="427513" y="1792173"/>
            <a:ext cx="9989662" cy="4843089"/>
          </a:xfrm>
        </p:spPr>
        <p:txBody>
          <a:bodyPr/>
          <a:lstStyle/>
          <a:p>
            <a:pPr algn="just"/>
            <a:r>
              <a:rPr lang="fr-FR" dirty="0"/>
              <a:t>Innovative multilingual and multicultural discovery solution for Social Sciences and Humanities</a:t>
            </a:r>
          </a:p>
          <a:p>
            <a:pPr algn="just"/>
            <a:r>
              <a:rPr lang="fr-FR" dirty="0"/>
              <a:t>9 different languages represented : Croatian, English, French, German, Greek, Italian, Polish, Portuguese and Spanish</a:t>
            </a:r>
          </a:p>
          <a:p>
            <a:pPr algn="just"/>
            <a:r>
              <a:rPr lang="fr-FR" dirty="0"/>
              <a:t>Foster research resources written in native languages </a:t>
            </a:r>
          </a:p>
          <a:p>
            <a:pPr algn="just"/>
            <a:r>
              <a:rPr lang="fr-FR" dirty="0"/>
              <a:t>Multilingualism is </a:t>
            </a:r>
            <a:r>
              <a:rPr lang="fr-FR" dirty="0" err="1"/>
              <a:t>multiculturalism</a:t>
            </a:r>
            <a:r>
              <a:rPr lang="fr-FR" dirty="0"/>
              <a:t>, </a:t>
            </a:r>
            <a:r>
              <a:rPr lang="fr-FR" dirty="0" err="1"/>
              <a:t>i.e</a:t>
            </a:r>
            <a:r>
              <a:rPr lang="fr-FR" dirty="0"/>
              <a:t> diversity of </a:t>
            </a:r>
            <a:r>
              <a:rPr lang="fr-FR" dirty="0" err="1"/>
              <a:t>interpretations</a:t>
            </a:r>
            <a:r>
              <a:rPr lang="fr-FR" dirty="0"/>
              <a:t> </a:t>
            </a:r>
            <a:r>
              <a:rPr lang="fr-FR" dirty="0" err="1"/>
              <a:t>i.e</a:t>
            </a:r>
            <a:r>
              <a:rPr lang="fr-FR" dirty="0"/>
              <a:t> innovation </a:t>
            </a:r>
            <a:r>
              <a:rPr lang="fr-FR" dirty="0" err="1"/>
              <a:t>opportunities</a:t>
            </a:r>
            <a:endParaRPr lang="fr-FR" dirty="0"/>
          </a:p>
          <a:p>
            <a:pPr algn="just"/>
            <a:r>
              <a:rPr lang="fr-FR" dirty="0"/>
              <a:t>Multilingualism is </a:t>
            </a:r>
            <a:r>
              <a:rPr lang="fr-FR" dirty="0" err="1"/>
              <a:t>also</a:t>
            </a:r>
            <a:r>
              <a:rPr lang="fr-FR" dirty="0"/>
              <a:t> </a:t>
            </a:r>
            <a:r>
              <a:rPr lang="fr-FR" dirty="0" err="1"/>
              <a:t>linguistic</a:t>
            </a:r>
            <a:r>
              <a:rPr lang="fr-FR" dirty="0"/>
              <a:t> diversity and </a:t>
            </a:r>
            <a:r>
              <a:rPr lang="fr-FR" dirty="0" err="1"/>
              <a:t>giving</a:t>
            </a:r>
            <a:r>
              <a:rPr lang="fr-FR" dirty="0"/>
              <a:t> a place to </a:t>
            </a:r>
            <a:r>
              <a:rPr lang="fr-FR" dirty="0" err="1"/>
              <a:t>minority</a:t>
            </a:r>
            <a:r>
              <a:rPr lang="fr-FR" dirty="0"/>
              <a:t> cultures is one of the </a:t>
            </a:r>
            <a:r>
              <a:rPr lang="fr-FR" i="1" dirty="0"/>
              <a:t>raisons d’être </a:t>
            </a:r>
            <a:r>
              <a:rPr lang="fr-FR" dirty="0"/>
              <a:t>des SSH</a:t>
            </a:r>
          </a:p>
        </p:txBody>
      </p:sp>
    </p:spTree>
    <p:extLst>
      <p:ext uri="{BB962C8B-B14F-4D97-AF65-F5344CB8AC3E}">
        <p14:creationId xmlns:p14="http://schemas.microsoft.com/office/powerpoint/2010/main" val="1861912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61901" y="2334949"/>
            <a:ext cx="9706099" cy="3163326"/>
          </a:xfrm>
        </p:spPr>
        <p:txBody>
          <a:bodyPr/>
          <a:lstStyle/>
          <a:p>
            <a:r>
              <a:rPr lang="de-DE" b="1" dirty="0" err="1">
                <a:solidFill>
                  <a:schemeClr val="accent3">
                    <a:lumMod val="50000"/>
                  </a:schemeClr>
                </a:solidFill>
              </a:rPr>
              <a:t>Challenges</a:t>
            </a:r>
            <a:r>
              <a:rPr lang="de-DE" b="1" dirty="0">
                <a:solidFill>
                  <a:schemeClr val="accent3">
                    <a:lumMod val="50000"/>
                  </a:schemeClr>
                </a:solidFill>
              </a:rPr>
              <a:t> linked to </a:t>
            </a:r>
            <a:r>
              <a:rPr lang="de-DE" b="1" dirty="0" err="1">
                <a:solidFill>
                  <a:schemeClr val="accent3">
                    <a:lumMod val="50000"/>
                  </a:schemeClr>
                </a:solidFill>
              </a:rPr>
              <a:t>multilingualism</a:t>
            </a:r>
            <a:r>
              <a:rPr lang="de-DE" b="1" dirty="0">
                <a:solidFill>
                  <a:schemeClr val="accent3">
                    <a:lumMod val="50000"/>
                  </a:schemeClr>
                </a:solidFill>
              </a:rPr>
              <a:t> in a European </a:t>
            </a:r>
            <a:r>
              <a:rPr lang="de-DE" b="1" dirty="0" err="1">
                <a:solidFill>
                  <a:schemeClr val="accent3">
                    <a:lumMod val="50000"/>
                  </a:schemeClr>
                </a:solidFill>
              </a:rPr>
              <a:t>discovery</a:t>
            </a:r>
            <a:r>
              <a:rPr lang="de-DE" b="1" dirty="0">
                <a:solidFill>
                  <a:schemeClr val="accent3">
                    <a:lumMod val="50000"/>
                  </a:schemeClr>
                </a:solidFill>
              </a:rPr>
              <a:t> </a:t>
            </a:r>
            <a:r>
              <a:rPr lang="de-DE" b="1" dirty="0" err="1">
                <a:solidFill>
                  <a:schemeClr val="accent3">
                    <a:lumMod val="50000"/>
                  </a:schemeClr>
                </a:solidFill>
              </a:rPr>
              <a:t>platform</a:t>
            </a:r>
            <a:endParaRPr lang="el-GR" b="1" dirty="0">
              <a:solidFill>
                <a:schemeClr val="accent3">
                  <a:lumMod val="50000"/>
                </a:schemeClr>
              </a:solidFill>
            </a:endParaRPr>
          </a:p>
        </p:txBody>
      </p:sp>
    </p:spTree>
    <p:extLst>
      <p:ext uri="{BB962C8B-B14F-4D97-AF65-F5344CB8AC3E}">
        <p14:creationId xmlns:p14="http://schemas.microsoft.com/office/powerpoint/2010/main" val="1565839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A92380-EF41-654A-94E1-0F0F634D119D}"/>
              </a:ext>
            </a:extLst>
          </p:cNvPr>
          <p:cNvSpPr>
            <a:spLocks noGrp="1"/>
          </p:cNvSpPr>
          <p:nvPr>
            <p:ph type="title"/>
          </p:nvPr>
        </p:nvSpPr>
        <p:spPr/>
        <p:txBody>
          <a:bodyPr/>
          <a:lstStyle/>
          <a:p>
            <a:r>
              <a:rPr lang="en-GB" dirty="0">
                <a:solidFill>
                  <a:srgbClr val="7030A0"/>
                </a:solidFill>
              </a:rPr>
              <a:t>Scientific challenges</a:t>
            </a:r>
          </a:p>
        </p:txBody>
      </p:sp>
      <p:sp>
        <p:nvSpPr>
          <p:cNvPr id="3" name="Espace réservé du contenu 2">
            <a:extLst>
              <a:ext uri="{FF2B5EF4-FFF2-40B4-BE49-F238E27FC236}">
                <a16:creationId xmlns:a16="http://schemas.microsoft.com/office/drawing/2014/main" id="{0602783B-D200-7C4B-9972-2C8677F5E8DB}"/>
              </a:ext>
            </a:extLst>
          </p:cNvPr>
          <p:cNvSpPr>
            <a:spLocks noGrp="1"/>
          </p:cNvSpPr>
          <p:nvPr>
            <p:ph idx="1"/>
          </p:nvPr>
        </p:nvSpPr>
        <p:spPr>
          <a:xfrm>
            <a:off x="344384" y="1650670"/>
            <a:ext cx="10212780" cy="4916385"/>
          </a:xfrm>
        </p:spPr>
        <p:txBody>
          <a:bodyPr/>
          <a:lstStyle/>
          <a:p>
            <a:r>
              <a:rPr lang="fr-FR" sz="2400" dirty="0"/>
              <a:t>Foster native language publications and at the same enhance transnational scientific cooperation </a:t>
            </a:r>
          </a:p>
          <a:p>
            <a:r>
              <a:rPr lang="fr-FR" sz="2400" dirty="0"/>
              <a:t>Finding or creating translating tools for metadata</a:t>
            </a:r>
          </a:p>
          <a:p>
            <a:r>
              <a:rPr lang="fr-FR" sz="2400" dirty="0"/>
              <a:t>Provide a balanced offer of sources in the 9 languages</a:t>
            </a:r>
          </a:p>
          <a:p>
            <a:r>
              <a:rPr lang="fr-FR" sz="2400" dirty="0"/>
              <a:t>Develop a solution which answers to specific </a:t>
            </a:r>
            <a:r>
              <a:rPr lang="fr-FR" sz="2400" dirty="0" err="1"/>
              <a:t>identified</a:t>
            </a:r>
            <a:r>
              <a:rPr lang="fr-FR" sz="2400" dirty="0"/>
              <a:t> needs including native languages at 2 levels : </a:t>
            </a:r>
          </a:p>
          <a:p>
            <a:pPr lvl="1"/>
            <a:r>
              <a:rPr lang="fr-FR" sz="2000" dirty="0"/>
              <a:t>Keep </a:t>
            </a:r>
            <a:r>
              <a:rPr lang="fr-FR" sz="2000" dirty="0" err="1"/>
              <a:t>research</a:t>
            </a:r>
            <a:r>
              <a:rPr lang="fr-FR" sz="2000" dirty="0"/>
              <a:t> </a:t>
            </a:r>
            <a:r>
              <a:rPr lang="fr-FR" sz="2000" dirty="0" err="1"/>
              <a:t>resources</a:t>
            </a:r>
            <a:r>
              <a:rPr lang="fr-FR" sz="2000" dirty="0"/>
              <a:t> in their native language</a:t>
            </a:r>
          </a:p>
          <a:p>
            <a:pPr lvl="1"/>
            <a:r>
              <a:rPr lang="fr-FR" sz="2000" dirty="0"/>
              <a:t>Keep the authenticity and exact </a:t>
            </a:r>
            <a:r>
              <a:rPr lang="fr-FR" sz="2000" dirty="0" err="1"/>
              <a:t>meaning</a:t>
            </a:r>
            <a:r>
              <a:rPr lang="fr-FR" sz="2000" dirty="0"/>
              <a:t> of SSH notions closely linked to language</a:t>
            </a:r>
            <a:endParaRPr lang="fr-FR" dirty="0"/>
          </a:p>
          <a:p>
            <a:pPr lvl="1"/>
            <a:endParaRPr lang="fr-FR" dirty="0"/>
          </a:p>
          <a:p>
            <a:endParaRPr lang="fr-FR" dirty="0"/>
          </a:p>
        </p:txBody>
      </p:sp>
      <p:sp>
        <p:nvSpPr>
          <p:cNvPr id="4" name="Rectangle 3">
            <a:extLst>
              <a:ext uri="{FF2B5EF4-FFF2-40B4-BE49-F238E27FC236}">
                <a16:creationId xmlns:a16="http://schemas.microsoft.com/office/drawing/2014/main" id="{A65FFACC-0CF5-A34C-A752-AEBCA910379B}"/>
              </a:ext>
            </a:extLst>
          </p:cNvPr>
          <p:cNvSpPr/>
          <p:nvPr/>
        </p:nvSpPr>
        <p:spPr>
          <a:xfrm>
            <a:off x="5977217" y="3244334"/>
            <a:ext cx="237566" cy="369332"/>
          </a:xfrm>
          <a:prstGeom prst="rect">
            <a:avLst/>
          </a:prstGeom>
        </p:spPr>
        <p:txBody>
          <a:bodyPr wrap="none">
            <a:spAutoFit/>
          </a:bodyPr>
          <a:lstStyle/>
          <a:p>
            <a:r>
              <a:rPr lang="fr-FR" dirty="0">
                <a:solidFill>
                  <a:srgbClr val="000000"/>
                </a:solidFill>
              </a:rPr>
              <a:t> </a:t>
            </a:r>
            <a:endParaRPr lang="en-GB" dirty="0"/>
          </a:p>
        </p:txBody>
      </p:sp>
      <p:pic>
        <p:nvPicPr>
          <p:cNvPr id="6" name="Image 5">
            <a:extLst>
              <a:ext uri="{FF2B5EF4-FFF2-40B4-BE49-F238E27FC236}">
                <a16:creationId xmlns:a16="http://schemas.microsoft.com/office/drawing/2014/main" id="{B1DBE5CF-9D8D-D94E-8D60-AF55EB2735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9355" y="5032532"/>
            <a:ext cx="1454390" cy="1090793"/>
          </a:xfrm>
          <a:prstGeom prst="rect">
            <a:avLst/>
          </a:prstGeom>
        </p:spPr>
      </p:pic>
      <p:sp>
        <p:nvSpPr>
          <p:cNvPr id="7" name="ZoneTexte 6">
            <a:extLst>
              <a:ext uri="{FF2B5EF4-FFF2-40B4-BE49-F238E27FC236}">
                <a16:creationId xmlns:a16="http://schemas.microsoft.com/office/drawing/2014/main" id="{381AC001-A906-B04F-B9F4-B79012570B4A}"/>
              </a:ext>
            </a:extLst>
          </p:cNvPr>
          <p:cNvSpPr txBox="1"/>
          <p:nvPr/>
        </p:nvSpPr>
        <p:spPr>
          <a:xfrm>
            <a:off x="178130" y="5198229"/>
            <a:ext cx="8523853" cy="1477328"/>
          </a:xfrm>
          <a:prstGeom prst="rect">
            <a:avLst/>
          </a:prstGeom>
          <a:noFill/>
        </p:spPr>
        <p:txBody>
          <a:bodyPr wrap="square" rtlCol="0">
            <a:spAutoFit/>
          </a:bodyPr>
          <a:lstStyle/>
          <a:p>
            <a:pPr marL="271463" indent="-165100">
              <a:buFont typeface="Arial" panose="020B0604020202020204" pitchFamily="34" charset="0"/>
              <a:buChar char="•"/>
            </a:pPr>
            <a:r>
              <a:rPr lang="fr-FR" sz="2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Dominance of English as lingua franca in the scientific community (impoverishment of notions in SSH closely linked to language)</a:t>
            </a:r>
            <a:endParaRPr lang="fr-FR" sz="2400" dirty="0"/>
          </a:p>
          <a:p>
            <a:endParaRPr lang="en-GB" dirty="0"/>
          </a:p>
        </p:txBody>
      </p:sp>
    </p:spTree>
    <p:extLst>
      <p:ext uri="{BB962C8B-B14F-4D97-AF65-F5344CB8AC3E}">
        <p14:creationId xmlns:p14="http://schemas.microsoft.com/office/powerpoint/2010/main" val="1645270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39877D-53DE-234D-B86F-0AE05D277755}"/>
              </a:ext>
            </a:extLst>
          </p:cNvPr>
          <p:cNvSpPr>
            <a:spLocks noGrp="1"/>
          </p:cNvSpPr>
          <p:nvPr>
            <p:ph type="title"/>
          </p:nvPr>
        </p:nvSpPr>
        <p:spPr>
          <a:xfrm>
            <a:off x="391886" y="308758"/>
            <a:ext cx="10272155" cy="791647"/>
          </a:xfrm>
        </p:spPr>
        <p:txBody>
          <a:bodyPr/>
          <a:lstStyle/>
          <a:p>
            <a:r>
              <a:rPr lang="en-GB" dirty="0">
                <a:solidFill>
                  <a:srgbClr val="7030A0"/>
                </a:solidFill>
              </a:rPr>
              <a:t>Technical Challenges: WP2 [Data acquisition]</a:t>
            </a:r>
          </a:p>
        </p:txBody>
      </p:sp>
      <p:sp>
        <p:nvSpPr>
          <p:cNvPr id="3" name="Espace réservé du contenu 2">
            <a:extLst>
              <a:ext uri="{FF2B5EF4-FFF2-40B4-BE49-F238E27FC236}">
                <a16:creationId xmlns:a16="http://schemas.microsoft.com/office/drawing/2014/main" id="{8896CB06-2DCC-1143-94D9-57BA2C660D71}"/>
              </a:ext>
            </a:extLst>
          </p:cNvPr>
          <p:cNvSpPr>
            <a:spLocks noGrp="1"/>
          </p:cNvSpPr>
          <p:nvPr>
            <p:ph idx="1"/>
          </p:nvPr>
        </p:nvSpPr>
        <p:spPr>
          <a:xfrm>
            <a:off x="308758" y="1384753"/>
            <a:ext cx="10533413" cy="5229803"/>
          </a:xfrm>
        </p:spPr>
        <p:txBody>
          <a:bodyPr/>
          <a:lstStyle/>
          <a:p>
            <a:pPr marL="0" indent="0">
              <a:buNone/>
            </a:pPr>
            <a:r>
              <a:rPr lang="fr-FR" dirty="0"/>
              <a:t>Task 2.3 Machine learning </a:t>
            </a:r>
          </a:p>
          <a:p>
            <a:pPr marL="0" indent="0" algn="just">
              <a:buNone/>
            </a:pPr>
            <a:r>
              <a:rPr lang="fr-FR" sz="1800" dirty="0">
                <a:solidFill>
                  <a:srgbClr val="7030A0"/>
                </a:solidFill>
              </a:rPr>
              <a:t>Objectives </a:t>
            </a:r>
            <a:r>
              <a:rPr lang="fr-FR" sz="1800" dirty="0"/>
              <a:t>Provide support for machine learning training on classification (MORESS categories). The language contact points will provide from 50 to 100 documents per language and per discipline to train the system and be involved in the training phase of the system. </a:t>
            </a:r>
          </a:p>
          <a:p>
            <a:pPr marL="0" indent="0" algn="just">
              <a:buNone/>
            </a:pPr>
            <a:r>
              <a:rPr lang="fr-FR" sz="1800" dirty="0">
                <a:solidFill>
                  <a:srgbClr val="7030A0"/>
                </a:solidFill>
              </a:rPr>
              <a:t>Method</a:t>
            </a:r>
          </a:p>
          <a:p>
            <a:pPr algn="just">
              <a:buFont typeface="Courier New" panose="02070309020205020404" pitchFamily="49" charset="0"/>
              <a:buChar char="o"/>
            </a:pPr>
            <a:r>
              <a:rPr lang="fr-FR" sz="1800" dirty="0" err="1">
                <a:solidFill>
                  <a:schemeClr val="tx1"/>
                </a:solidFill>
              </a:rPr>
              <a:t>Collect</a:t>
            </a:r>
            <a:r>
              <a:rPr lang="fr-FR" sz="1800" dirty="0">
                <a:solidFill>
                  <a:schemeClr val="tx1"/>
                </a:solidFill>
              </a:rPr>
              <a:t> metadata (</a:t>
            </a:r>
            <a:r>
              <a:rPr lang="fr-FR" sz="1800" dirty="0" err="1">
                <a:solidFill>
                  <a:schemeClr val="tx1"/>
                </a:solidFill>
              </a:rPr>
              <a:t>Title</a:t>
            </a:r>
            <a:r>
              <a:rPr lang="fr-FR" sz="1800" dirty="0">
                <a:solidFill>
                  <a:schemeClr val="tx1"/>
                </a:solidFill>
              </a:rPr>
              <a:t>, abstract and key </a:t>
            </a:r>
            <a:r>
              <a:rPr lang="fr-FR" sz="1800" dirty="0" err="1">
                <a:solidFill>
                  <a:schemeClr val="tx1"/>
                </a:solidFill>
              </a:rPr>
              <a:t>words</a:t>
            </a:r>
            <a:r>
              <a:rPr lang="fr-FR" sz="1800" dirty="0">
                <a:solidFill>
                  <a:schemeClr val="tx1"/>
                </a:solidFill>
              </a:rPr>
              <a:t>) for each of the 27 disciplines and per each each language</a:t>
            </a:r>
          </a:p>
          <a:p>
            <a:pPr algn="just">
              <a:buFont typeface="Courier New" panose="02070309020205020404" pitchFamily="49" charset="0"/>
              <a:buChar char="o"/>
            </a:pPr>
            <a:r>
              <a:rPr lang="fr-FR" sz="1800" dirty="0">
                <a:solidFill>
                  <a:schemeClr val="tx1"/>
                </a:solidFill>
              </a:rPr>
              <a:t>Classify future TRIPLE data with a generic set of categories per each of the 9 languages </a:t>
            </a:r>
          </a:p>
          <a:p>
            <a:pPr algn="just">
              <a:buFont typeface="Courier New" panose="02070309020205020404" pitchFamily="49" charset="0"/>
              <a:buChar char="o"/>
            </a:pPr>
            <a:r>
              <a:rPr lang="fr-FR" sz="1800" dirty="0">
                <a:solidFill>
                  <a:schemeClr val="tx1"/>
                </a:solidFill>
              </a:rPr>
              <a:t>Categorize metadata</a:t>
            </a:r>
          </a:p>
          <a:p>
            <a:pPr marL="0" indent="0">
              <a:buNone/>
            </a:pPr>
            <a:r>
              <a:rPr lang="fr-FR" sz="1800" dirty="0">
                <a:solidFill>
                  <a:srgbClr val="7030A0"/>
                </a:solidFill>
              </a:rPr>
              <a:t>Issues</a:t>
            </a:r>
            <a:r>
              <a:rPr lang="fr-FR" sz="1800" dirty="0"/>
              <a:t> </a:t>
            </a:r>
          </a:p>
          <a:p>
            <a:pPr>
              <a:buFont typeface="Courier New" panose="02070309020205020404" pitchFamily="49" charset="0"/>
              <a:buChar char="o"/>
            </a:pPr>
            <a:r>
              <a:rPr lang="fr-FR" sz="1800" dirty="0" err="1"/>
              <a:t>Need</a:t>
            </a:r>
            <a:r>
              <a:rPr lang="fr-FR" sz="1800" dirty="0"/>
              <a:t> for </a:t>
            </a:r>
            <a:r>
              <a:rPr lang="fr-FR" sz="1800" dirty="0" err="1"/>
              <a:t>much</a:t>
            </a:r>
            <a:r>
              <a:rPr lang="fr-FR" sz="1800" dirty="0"/>
              <a:t> more documents to train the machine</a:t>
            </a:r>
          </a:p>
          <a:p>
            <a:pPr>
              <a:buFont typeface="Courier New" panose="02070309020205020404" pitchFamily="49" charset="0"/>
              <a:buChar char="o"/>
            </a:pPr>
            <a:r>
              <a:rPr lang="fr-FR" sz="1800" dirty="0" err="1"/>
              <a:t>Less</a:t>
            </a:r>
            <a:r>
              <a:rPr lang="fr-FR" sz="1800" dirty="0"/>
              <a:t> resources available in </a:t>
            </a:r>
            <a:r>
              <a:rPr lang="fr-FR" sz="1800" dirty="0" err="1"/>
              <a:t>minority</a:t>
            </a:r>
            <a:r>
              <a:rPr lang="fr-FR" sz="1800" dirty="0"/>
              <a:t> languages </a:t>
            </a:r>
          </a:p>
          <a:p>
            <a:pPr>
              <a:buFont typeface="Courier New" panose="02070309020205020404" pitchFamily="49" charset="0"/>
              <a:buChar char="o"/>
            </a:pPr>
            <a:r>
              <a:rPr lang="en-GB" sz="1800" dirty="0">
                <a:sym typeface="Wingdings" pitchFamily="2" charset="2"/>
              </a:rPr>
              <a:t>T</a:t>
            </a:r>
            <a:r>
              <a:rPr lang="en-GB" sz="1800" dirty="0"/>
              <a:t>he</a:t>
            </a:r>
            <a:r>
              <a:rPr lang="fr-FR" sz="1800" dirty="0"/>
              <a:t> search engine </a:t>
            </a:r>
            <a:r>
              <a:rPr lang="fr-FR" sz="1800" dirty="0" err="1"/>
              <a:t>highlights</a:t>
            </a:r>
            <a:r>
              <a:rPr lang="fr-FR" sz="1800" dirty="0"/>
              <a:t> the most accessible resources, </a:t>
            </a:r>
            <a:r>
              <a:rPr lang="fr-FR" sz="1800" dirty="0" err="1"/>
              <a:t>so</a:t>
            </a:r>
            <a:r>
              <a:rPr lang="fr-FR" sz="1800" dirty="0"/>
              <a:t> sources in </a:t>
            </a:r>
            <a:r>
              <a:rPr lang="fr-FR" sz="1800" dirty="0" err="1"/>
              <a:t>minority</a:t>
            </a:r>
            <a:r>
              <a:rPr lang="fr-FR" sz="1800" dirty="0"/>
              <a:t> languages will be </a:t>
            </a:r>
            <a:r>
              <a:rPr lang="fr-FR" sz="1800" dirty="0" err="1"/>
              <a:t>less</a:t>
            </a:r>
            <a:r>
              <a:rPr lang="fr-FR" sz="1800" dirty="0"/>
              <a:t> </a:t>
            </a:r>
            <a:r>
              <a:rPr lang="fr-FR" sz="1800" dirty="0" err="1"/>
              <a:t>easily</a:t>
            </a:r>
            <a:r>
              <a:rPr lang="fr-FR" sz="1800" dirty="0"/>
              <a:t> </a:t>
            </a:r>
            <a:r>
              <a:rPr lang="fr-FR" sz="1800" dirty="0" err="1"/>
              <a:t>found</a:t>
            </a:r>
            <a:r>
              <a:rPr lang="fr-FR" sz="1800" dirty="0"/>
              <a:t> and </a:t>
            </a:r>
            <a:r>
              <a:rPr lang="fr-FR" sz="1800" dirty="0" err="1"/>
              <a:t>therefore</a:t>
            </a:r>
            <a:r>
              <a:rPr lang="fr-FR" sz="1800" dirty="0"/>
              <a:t> </a:t>
            </a:r>
            <a:r>
              <a:rPr lang="fr-FR" sz="1800" dirty="0" err="1"/>
              <a:t>less</a:t>
            </a:r>
            <a:r>
              <a:rPr lang="fr-FR" sz="1800" dirty="0"/>
              <a:t> accessible. </a:t>
            </a:r>
          </a:p>
          <a:p>
            <a:pPr>
              <a:buFont typeface="Courier New" panose="02070309020205020404" pitchFamily="49" charset="0"/>
              <a:buChar char="o"/>
            </a:pPr>
            <a:r>
              <a:rPr lang="fr-FR" sz="1800" dirty="0" err="1"/>
              <a:t>Achieve</a:t>
            </a:r>
            <a:r>
              <a:rPr lang="fr-FR" sz="1800" dirty="0"/>
              <a:t> a common </a:t>
            </a:r>
            <a:r>
              <a:rPr lang="fr-FR" sz="1800" dirty="0" err="1"/>
              <a:t>referential</a:t>
            </a:r>
            <a:r>
              <a:rPr lang="fr-FR" sz="1800" dirty="0"/>
              <a:t> of SSH disciplines in the 9 languages : should we </a:t>
            </a:r>
            <a:r>
              <a:rPr lang="fr-FR" sz="1800" dirty="0" err="1"/>
              <a:t>prioritize</a:t>
            </a:r>
            <a:r>
              <a:rPr lang="fr-FR" sz="1800" dirty="0"/>
              <a:t> </a:t>
            </a:r>
            <a:r>
              <a:rPr lang="fr-FR" sz="1800" dirty="0" err="1"/>
              <a:t>standardization</a:t>
            </a:r>
            <a:r>
              <a:rPr lang="fr-FR" sz="1800" dirty="0"/>
              <a:t> or diversification ?</a:t>
            </a:r>
          </a:p>
        </p:txBody>
      </p:sp>
    </p:spTree>
    <p:extLst>
      <p:ext uri="{BB962C8B-B14F-4D97-AF65-F5344CB8AC3E}">
        <p14:creationId xmlns:p14="http://schemas.microsoft.com/office/powerpoint/2010/main" val="1304559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39877D-53DE-234D-B86F-0AE05D277755}"/>
              </a:ext>
            </a:extLst>
          </p:cNvPr>
          <p:cNvSpPr>
            <a:spLocks noGrp="1"/>
          </p:cNvSpPr>
          <p:nvPr>
            <p:ph type="title"/>
          </p:nvPr>
        </p:nvSpPr>
        <p:spPr/>
        <p:txBody>
          <a:bodyPr/>
          <a:lstStyle/>
          <a:p>
            <a:r>
              <a:rPr lang="en-GB" dirty="0">
                <a:solidFill>
                  <a:srgbClr val="7030A0"/>
                </a:solidFill>
              </a:rPr>
              <a:t>WP2 [Data acquisition]</a:t>
            </a:r>
          </a:p>
        </p:txBody>
      </p:sp>
      <p:sp>
        <p:nvSpPr>
          <p:cNvPr id="3" name="Espace réservé du contenu 2">
            <a:extLst>
              <a:ext uri="{FF2B5EF4-FFF2-40B4-BE49-F238E27FC236}">
                <a16:creationId xmlns:a16="http://schemas.microsoft.com/office/drawing/2014/main" id="{8896CB06-2DCC-1143-94D9-57BA2C660D71}"/>
              </a:ext>
            </a:extLst>
          </p:cNvPr>
          <p:cNvSpPr>
            <a:spLocks noGrp="1"/>
          </p:cNvSpPr>
          <p:nvPr>
            <p:ph idx="1"/>
          </p:nvPr>
        </p:nvSpPr>
        <p:spPr>
          <a:xfrm>
            <a:off x="332510" y="1384753"/>
            <a:ext cx="10509662" cy="5134800"/>
          </a:xfrm>
        </p:spPr>
        <p:txBody>
          <a:bodyPr/>
          <a:lstStyle/>
          <a:p>
            <a:pPr marL="0" indent="0">
              <a:buNone/>
            </a:pPr>
            <a:r>
              <a:rPr lang="fr-FR" dirty="0"/>
              <a:t>Task 2.4 Cartography and creation of new vocabularies </a:t>
            </a:r>
          </a:p>
          <a:p>
            <a:pPr marL="0" indent="0" algn="just">
              <a:buNone/>
            </a:pPr>
            <a:r>
              <a:rPr lang="fr-FR" sz="2000" dirty="0">
                <a:solidFill>
                  <a:srgbClr val="7030A0"/>
                </a:solidFill>
              </a:rPr>
              <a:t>Objectives </a:t>
            </a:r>
          </a:p>
          <a:p>
            <a:pPr algn="just">
              <a:buFont typeface="Courier New" panose="02070309020205020404" pitchFamily="49" charset="0"/>
              <a:buChar char="o"/>
            </a:pPr>
            <a:r>
              <a:rPr lang="fr-FR" sz="2000" dirty="0">
                <a:solidFill>
                  <a:schemeClr val="tx1"/>
                </a:solidFill>
              </a:rPr>
              <a:t>Add different levels of description of each data</a:t>
            </a:r>
          </a:p>
          <a:p>
            <a:pPr marL="0" indent="0" algn="just">
              <a:buNone/>
            </a:pPr>
            <a:r>
              <a:rPr lang="fr-FR" sz="2000" dirty="0">
                <a:solidFill>
                  <a:srgbClr val="7030A0"/>
                </a:solidFill>
              </a:rPr>
              <a:t>Method </a:t>
            </a:r>
          </a:p>
          <a:p>
            <a:pPr algn="just">
              <a:buFont typeface="Courier New" panose="02070309020205020404" pitchFamily="49" charset="0"/>
              <a:buChar char="o"/>
            </a:pPr>
            <a:r>
              <a:rPr lang="fr-FR" sz="2000" dirty="0">
                <a:solidFill>
                  <a:schemeClr val="tx1"/>
                </a:solidFill>
              </a:rPr>
              <a:t>Reference </a:t>
            </a:r>
            <a:r>
              <a:rPr lang="fr-FR" sz="2000" dirty="0" err="1">
                <a:solidFill>
                  <a:schemeClr val="tx1"/>
                </a:solidFill>
              </a:rPr>
              <a:t>existing</a:t>
            </a:r>
            <a:r>
              <a:rPr lang="fr-FR" sz="2000" dirty="0">
                <a:solidFill>
                  <a:schemeClr val="tx1"/>
                </a:solidFill>
              </a:rPr>
              <a:t> mappings in each language</a:t>
            </a:r>
          </a:p>
          <a:p>
            <a:pPr algn="just">
              <a:buFont typeface="Courier New" panose="02070309020205020404" pitchFamily="49" charset="0"/>
              <a:buChar char="o"/>
            </a:pPr>
            <a:r>
              <a:rPr lang="fr-FR" sz="2000" dirty="0">
                <a:solidFill>
                  <a:schemeClr val="tx1"/>
                </a:solidFill>
              </a:rPr>
              <a:t>Existing classifications and controlled vocabularies are gathered and compared</a:t>
            </a:r>
          </a:p>
          <a:p>
            <a:pPr algn="just">
              <a:buFont typeface="Courier New" panose="02070309020205020404" pitchFamily="49" charset="0"/>
              <a:buChar char="o"/>
            </a:pPr>
            <a:r>
              <a:rPr lang="fr-FR" sz="2000" dirty="0" err="1"/>
              <a:t>Create</a:t>
            </a:r>
            <a:r>
              <a:rPr lang="fr-FR" sz="2000" dirty="0"/>
              <a:t> </a:t>
            </a:r>
            <a:r>
              <a:rPr lang="fr-FR" sz="2000" dirty="0" err="1"/>
              <a:t>multilinguistic</a:t>
            </a:r>
            <a:r>
              <a:rPr lang="fr-FR" sz="2000" dirty="0"/>
              <a:t> </a:t>
            </a:r>
            <a:r>
              <a:rPr lang="fr-FR" sz="2000" dirty="0" err="1"/>
              <a:t>thesauri</a:t>
            </a:r>
            <a:r>
              <a:rPr lang="fr-FR" sz="2000" dirty="0"/>
              <a:t> </a:t>
            </a:r>
            <a:r>
              <a:rPr lang="fr-FR" sz="2000" dirty="0" err="1"/>
              <a:t>alignment</a:t>
            </a:r>
            <a:r>
              <a:rPr lang="fr-FR" sz="2000" dirty="0"/>
              <a:t> tools (</a:t>
            </a:r>
            <a:r>
              <a:rPr lang="fr-FR" sz="2000" dirty="0" err="1"/>
              <a:t>e.g</a:t>
            </a:r>
            <a:r>
              <a:rPr lang="fr-FR" sz="2000" dirty="0"/>
              <a:t> </a:t>
            </a:r>
            <a:r>
              <a:rPr lang="fr-FR" sz="2000" dirty="0" err="1"/>
              <a:t>Opentheso</a:t>
            </a:r>
            <a:r>
              <a:rPr lang="fr-FR" sz="2000" dirty="0"/>
              <a:t> or BBT) or collaborative tool for </a:t>
            </a:r>
            <a:r>
              <a:rPr lang="fr-FR" sz="2000" dirty="0" err="1"/>
              <a:t>ontology</a:t>
            </a:r>
            <a:r>
              <a:rPr lang="fr-FR" sz="2000" dirty="0"/>
              <a:t> creation (</a:t>
            </a:r>
            <a:r>
              <a:rPr lang="fr-FR" sz="2000" dirty="0" err="1"/>
              <a:t>semantics.gr</a:t>
            </a:r>
            <a:r>
              <a:rPr lang="fr-FR" sz="2000" dirty="0"/>
              <a:t>)</a:t>
            </a:r>
          </a:p>
          <a:p>
            <a:pPr algn="just">
              <a:buFont typeface="Courier New" panose="02070309020205020404" pitchFamily="49" charset="0"/>
              <a:buChar char="o"/>
            </a:pPr>
            <a:r>
              <a:rPr lang="fr-FR" sz="2000" dirty="0"/>
              <a:t>Provide new vocabularies </a:t>
            </a:r>
            <a:r>
              <a:rPr lang="fr-FR" sz="2000" dirty="0" err="1"/>
              <a:t>required</a:t>
            </a:r>
            <a:r>
              <a:rPr lang="fr-FR" sz="2000" dirty="0"/>
              <a:t> for the description in new languages</a:t>
            </a:r>
          </a:p>
          <a:p>
            <a:pPr algn="just">
              <a:buFont typeface="Courier New" panose="02070309020205020404" pitchFamily="49" charset="0"/>
              <a:buChar char="o"/>
            </a:pPr>
            <a:r>
              <a:rPr lang="fr-FR" sz="2000" dirty="0"/>
              <a:t>Enrich </a:t>
            </a:r>
            <a:r>
              <a:rPr lang="fr-FR" sz="2000" dirty="0" err="1"/>
              <a:t>vocabulary</a:t>
            </a:r>
            <a:r>
              <a:rPr lang="fr-FR" sz="2000" dirty="0"/>
              <a:t> </a:t>
            </a:r>
            <a:r>
              <a:rPr lang="fr-FR" sz="2000" dirty="0" err="1"/>
              <a:t>manually</a:t>
            </a:r>
            <a:r>
              <a:rPr lang="fr-FR" sz="2000" dirty="0"/>
              <a:t> with labels in the different languages accompanied with links</a:t>
            </a:r>
          </a:p>
          <a:p>
            <a:pPr marL="0" indent="0" algn="just">
              <a:buNone/>
            </a:pPr>
            <a:r>
              <a:rPr lang="fr-FR" sz="2000" dirty="0">
                <a:solidFill>
                  <a:srgbClr val="7030A0"/>
                </a:solidFill>
              </a:rPr>
              <a:t>Issues </a:t>
            </a:r>
          </a:p>
          <a:p>
            <a:pPr algn="just">
              <a:buFont typeface="Courier New" panose="02070309020205020404" pitchFamily="49" charset="0"/>
              <a:buChar char="o"/>
            </a:pPr>
            <a:r>
              <a:rPr lang="fr-FR" sz="2000" dirty="0">
                <a:solidFill>
                  <a:schemeClr val="tx1"/>
                </a:solidFill>
              </a:rPr>
              <a:t>Implementation of mappings : completness and sustainability </a:t>
            </a:r>
          </a:p>
          <a:p>
            <a:pPr marL="0" indent="0" algn="just">
              <a:buNone/>
            </a:pPr>
            <a:endParaRPr lang="fr-FR" sz="2000" dirty="0"/>
          </a:p>
        </p:txBody>
      </p:sp>
    </p:spTree>
    <p:extLst>
      <p:ext uri="{BB962C8B-B14F-4D97-AF65-F5344CB8AC3E}">
        <p14:creationId xmlns:p14="http://schemas.microsoft.com/office/powerpoint/2010/main" val="3133364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36DC1475-A39E-3E44-915C-1B8271FD1D1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508"/>
          <a:stretch/>
        </p:blipFill>
        <p:spPr>
          <a:xfrm>
            <a:off x="811631" y="1100405"/>
            <a:ext cx="10063198" cy="5757595"/>
          </a:xfrm>
        </p:spPr>
      </p:pic>
      <p:sp>
        <p:nvSpPr>
          <p:cNvPr id="6" name="Titre 1">
            <a:extLst>
              <a:ext uri="{FF2B5EF4-FFF2-40B4-BE49-F238E27FC236}">
                <a16:creationId xmlns:a16="http://schemas.microsoft.com/office/drawing/2014/main" id="{4FD25146-9404-DC42-A356-DFB49C336DD8}"/>
              </a:ext>
            </a:extLst>
          </p:cNvPr>
          <p:cNvSpPr>
            <a:spLocks noGrp="1"/>
          </p:cNvSpPr>
          <p:nvPr>
            <p:ph type="title"/>
          </p:nvPr>
        </p:nvSpPr>
        <p:spPr/>
        <p:txBody>
          <a:bodyPr/>
          <a:lstStyle/>
          <a:p>
            <a:r>
              <a:rPr lang="en-GB" dirty="0">
                <a:solidFill>
                  <a:srgbClr val="7030A0"/>
                </a:solidFill>
              </a:rPr>
              <a:t>WP2 [Data acquisition]</a:t>
            </a:r>
          </a:p>
        </p:txBody>
      </p:sp>
      <p:pic>
        <p:nvPicPr>
          <p:cNvPr id="7" name="Espace réservé du contenu 4">
            <a:extLst>
              <a:ext uri="{FF2B5EF4-FFF2-40B4-BE49-F238E27FC236}">
                <a16:creationId xmlns:a16="http://schemas.microsoft.com/office/drawing/2014/main" id="{B66A5B4B-9CFE-2B42-9076-CD5AD4344C16}"/>
              </a:ext>
            </a:extLst>
          </p:cNvPr>
          <p:cNvPicPr>
            <a:picLocks noChangeAspect="1"/>
          </p:cNvPicPr>
          <p:nvPr/>
        </p:nvPicPr>
        <p:blipFill rotWithShape="1">
          <a:blip r:embed="rId3">
            <a:extLst>
              <a:ext uri="{28A0092B-C50C-407E-A947-70E740481C1C}">
                <a14:useLocalDpi xmlns:a14="http://schemas.microsoft.com/office/drawing/2010/main" val="0"/>
              </a:ext>
            </a:extLst>
          </a:blip>
          <a:srcRect t="4612"/>
          <a:stretch/>
        </p:blipFill>
        <p:spPr>
          <a:xfrm>
            <a:off x="415636" y="1224643"/>
            <a:ext cx="10459193" cy="5662248"/>
          </a:xfrm>
          <a:prstGeom prst="rect">
            <a:avLst/>
          </a:prstGeom>
        </p:spPr>
      </p:pic>
    </p:spTree>
    <p:extLst>
      <p:ext uri="{BB962C8B-B14F-4D97-AF65-F5344CB8AC3E}">
        <p14:creationId xmlns:p14="http://schemas.microsoft.com/office/powerpoint/2010/main" val="630593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E30FE3-0FFB-F04C-B2BE-5BA88A2BBAE0}"/>
              </a:ext>
            </a:extLst>
          </p:cNvPr>
          <p:cNvSpPr>
            <a:spLocks noGrp="1"/>
          </p:cNvSpPr>
          <p:nvPr>
            <p:ph type="title"/>
          </p:nvPr>
        </p:nvSpPr>
        <p:spPr/>
        <p:txBody>
          <a:bodyPr/>
          <a:lstStyle/>
          <a:p>
            <a:r>
              <a:rPr lang="en-GB" dirty="0">
                <a:solidFill>
                  <a:srgbClr val="7030A0"/>
                </a:solidFill>
              </a:rPr>
              <a:t>WP5 [Innovative Services]</a:t>
            </a:r>
          </a:p>
        </p:txBody>
      </p:sp>
      <p:sp>
        <p:nvSpPr>
          <p:cNvPr id="3" name="Espace réservé du contenu 2">
            <a:extLst>
              <a:ext uri="{FF2B5EF4-FFF2-40B4-BE49-F238E27FC236}">
                <a16:creationId xmlns:a16="http://schemas.microsoft.com/office/drawing/2014/main" id="{B1B1752E-E1F4-0840-82F5-FEB0DD61DBEC}"/>
              </a:ext>
            </a:extLst>
          </p:cNvPr>
          <p:cNvSpPr>
            <a:spLocks noGrp="1"/>
          </p:cNvSpPr>
          <p:nvPr>
            <p:ph idx="1"/>
          </p:nvPr>
        </p:nvSpPr>
        <p:spPr>
          <a:xfrm>
            <a:off x="391886" y="1457490"/>
            <a:ext cx="10025287" cy="5085814"/>
          </a:xfrm>
        </p:spPr>
        <p:txBody>
          <a:bodyPr/>
          <a:lstStyle/>
          <a:p>
            <a:r>
              <a:rPr lang="en-GB" dirty="0"/>
              <a:t>In WP5 (innovative services), reflection carried out about multi-language metadata for visual search in the user interface</a:t>
            </a:r>
          </a:p>
          <a:p>
            <a:pPr lvl="1"/>
            <a:r>
              <a:rPr lang="en-GB" sz="2400" dirty="0"/>
              <a:t>T</a:t>
            </a:r>
            <a:r>
              <a:rPr lang="fr-FR" sz="2400" dirty="0"/>
              <a:t>o </a:t>
            </a:r>
            <a:r>
              <a:rPr lang="fr-FR" sz="2400" dirty="0" err="1"/>
              <a:t>create</a:t>
            </a:r>
            <a:r>
              <a:rPr lang="fr-FR" sz="2400" dirty="0"/>
              <a:t> </a:t>
            </a:r>
            <a:r>
              <a:rPr lang="fr-FR" sz="2400" dirty="0" err="1"/>
              <a:t>useful</a:t>
            </a:r>
            <a:r>
              <a:rPr lang="fr-FR" sz="2400" dirty="0"/>
              <a:t> </a:t>
            </a:r>
            <a:r>
              <a:rPr lang="fr-FR" sz="2400" dirty="0" err="1"/>
              <a:t>knowledge</a:t>
            </a:r>
            <a:r>
              <a:rPr lang="fr-FR" sz="2400" dirty="0"/>
              <a:t> </a:t>
            </a:r>
            <a:r>
              <a:rPr lang="fr-FR" sz="2400" dirty="0" err="1"/>
              <a:t>maps</a:t>
            </a:r>
            <a:r>
              <a:rPr lang="fr-FR" sz="2400" dirty="0"/>
              <a:t> and </a:t>
            </a:r>
            <a:r>
              <a:rPr lang="fr-FR" sz="2400" dirty="0" err="1"/>
              <a:t>streamgraphs</a:t>
            </a:r>
            <a:r>
              <a:rPr lang="fr-FR" sz="2400" dirty="0"/>
              <a:t> in a multi-language </a:t>
            </a:r>
            <a:r>
              <a:rPr lang="fr-FR" sz="2400" dirty="0" err="1"/>
              <a:t>environment</a:t>
            </a:r>
            <a:r>
              <a:rPr lang="fr-FR" sz="2400" dirty="0"/>
              <a:t>, </a:t>
            </a:r>
            <a:r>
              <a:rPr lang="fr-FR" sz="2400" dirty="0" err="1"/>
              <a:t>need</a:t>
            </a:r>
            <a:r>
              <a:rPr lang="fr-FR" sz="2400" dirty="0"/>
              <a:t> for metadata of each item (</a:t>
            </a:r>
            <a:r>
              <a:rPr lang="fr-FR" sz="2400" dirty="0" err="1"/>
              <a:t>title</a:t>
            </a:r>
            <a:r>
              <a:rPr lang="fr-FR" sz="2400" dirty="0"/>
              <a:t>, abstract, keywords) in </a:t>
            </a:r>
            <a:r>
              <a:rPr lang="fr-FR" sz="2400" dirty="0" err="1"/>
              <a:t>both</a:t>
            </a:r>
            <a:r>
              <a:rPr lang="fr-FR" sz="2400" dirty="0"/>
              <a:t> the original language and in English. </a:t>
            </a:r>
          </a:p>
          <a:p>
            <a:pPr lvl="1"/>
            <a:r>
              <a:rPr lang="fr-FR" sz="2400" dirty="0" err="1"/>
              <a:t>Disambiguation</a:t>
            </a:r>
            <a:r>
              <a:rPr lang="fr-FR" sz="2400" dirty="0"/>
              <a:t> aspects</a:t>
            </a:r>
          </a:p>
          <a:p>
            <a:pPr lvl="1"/>
            <a:r>
              <a:rPr lang="fr-FR" sz="2400" dirty="0" err="1"/>
              <a:t>Some</a:t>
            </a:r>
            <a:r>
              <a:rPr lang="fr-FR" sz="2400" dirty="0"/>
              <a:t> APIs are under </a:t>
            </a:r>
            <a:r>
              <a:rPr lang="fr-FR" sz="2400" dirty="0" err="1"/>
              <a:t>study</a:t>
            </a:r>
            <a:r>
              <a:rPr lang="fr-FR" sz="2400" dirty="0"/>
              <a:t> : </a:t>
            </a:r>
          </a:p>
          <a:p>
            <a:pPr lvl="2"/>
            <a:r>
              <a:rPr lang="fr-FR" sz="2000" dirty="0"/>
              <a:t>Babel</a:t>
            </a:r>
          </a:p>
          <a:p>
            <a:pPr lvl="2"/>
            <a:r>
              <a:rPr lang="fr-FR" sz="2000" dirty="0" err="1"/>
              <a:t>Deepl</a:t>
            </a:r>
            <a:endParaRPr lang="fr-FR" sz="2000" dirty="0"/>
          </a:p>
          <a:p>
            <a:pPr lvl="2"/>
            <a:r>
              <a:rPr lang="fr-FR" sz="2000" dirty="0"/>
              <a:t>Initiative of the French </a:t>
            </a:r>
            <a:r>
              <a:rPr lang="fr-FR" sz="2000" dirty="0" err="1"/>
              <a:t>ministry</a:t>
            </a:r>
            <a:r>
              <a:rPr lang="fr-FR" sz="2000" dirty="0"/>
              <a:t> of </a:t>
            </a:r>
            <a:r>
              <a:rPr lang="fr-FR" sz="2000" dirty="0" err="1"/>
              <a:t>higher</a:t>
            </a:r>
            <a:r>
              <a:rPr lang="fr-FR" sz="2000" dirty="0"/>
              <a:t> </a:t>
            </a:r>
            <a:r>
              <a:rPr lang="fr-FR" sz="2000" dirty="0" err="1"/>
              <a:t>education</a:t>
            </a:r>
            <a:r>
              <a:rPr lang="fr-FR" sz="2000" dirty="0"/>
              <a:t>, research and innovation, </a:t>
            </a:r>
            <a:r>
              <a:rPr lang="fr-FR" sz="2000" dirty="0" err="1"/>
              <a:t>exploring</a:t>
            </a:r>
            <a:r>
              <a:rPr lang="fr-FR" sz="2000" dirty="0"/>
              <a:t> the </a:t>
            </a:r>
            <a:r>
              <a:rPr lang="fr-FR" sz="2000" dirty="0" err="1"/>
              <a:t>possibilities</a:t>
            </a:r>
            <a:r>
              <a:rPr lang="fr-FR" sz="2000" dirty="0"/>
              <a:t> </a:t>
            </a:r>
            <a:r>
              <a:rPr lang="fr-FR" sz="2000" dirty="0" err="1"/>
              <a:t>offered</a:t>
            </a:r>
            <a:r>
              <a:rPr lang="fr-FR" sz="2000" dirty="0"/>
              <a:t> by translation technologies to </a:t>
            </a:r>
            <a:r>
              <a:rPr lang="fr-FR" sz="2000" dirty="0" err="1"/>
              <a:t>promote</a:t>
            </a:r>
            <a:r>
              <a:rPr lang="fr-FR" sz="2000" dirty="0"/>
              <a:t> multilingual scientific production : </a:t>
            </a:r>
            <a:r>
              <a:rPr lang="fr-FR" sz="2000" dirty="0">
                <a:hlinkClick r:id="rId2">
                  <a:extLst>
                    <a:ext uri="{A12FA001-AC4F-418D-AE19-62706E023703}">
                      <ahyp:hlinkClr xmlns:ahyp="http://schemas.microsoft.com/office/drawing/2018/hyperlinkcolor" val="tx"/>
                    </a:ext>
                  </a:extLst>
                </a:hlinkClick>
              </a:rPr>
              <a:t>https://www.ouvrirlascience.fr/traductions-et-science-ouverte/ </a:t>
            </a:r>
            <a:endParaRPr lang="en-GB" sz="2000" dirty="0"/>
          </a:p>
          <a:p>
            <a:endParaRPr lang="en-GB" dirty="0"/>
          </a:p>
        </p:txBody>
      </p:sp>
    </p:spTree>
    <p:extLst>
      <p:ext uri="{BB962C8B-B14F-4D97-AF65-F5344CB8AC3E}">
        <p14:creationId xmlns:p14="http://schemas.microsoft.com/office/powerpoint/2010/main" val="697756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5CD3B-F179-BA4E-A285-9470B5FDB65C}"/>
              </a:ext>
            </a:extLst>
          </p:cNvPr>
          <p:cNvSpPr>
            <a:spLocks noGrp="1"/>
          </p:cNvSpPr>
          <p:nvPr>
            <p:ph type="title"/>
          </p:nvPr>
        </p:nvSpPr>
        <p:spPr/>
        <p:txBody>
          <a:bodyPr/>
          <a:lstStyle/>
          <a:p>
            <a:r>
              <a:rPr lang="en-GB" dirty="0">
                <a:solidFill>
                  <a:srgbClr val="7030A0"/>
                </a:solidFill>
              </a:rPr>
              <a:t>Other challenges</a:t>
            </a:r>
          </a:p>
        </p:txBody>
      </p:sp>
      <p:sp>
        <p:nvSpPr>
          <p:cNvPr id="3" name="Espace réservé du contenu 2">
            <a:extLst>
              <a:ext uri="{FF2B5EF4-FFF2-40B4-BE49-F238E27FC236}">
                <a16:creationId xmlns:a16="http://schemas.microsoft.com/office/drawing/2014/main" id="{908665AC-326A-B24A-89A4-D67287BCBC97}"/>
              </a:ext>
            </a:extLst>
          </p:cNvPr>
          <p:cNvSpPr>
            <a:spLocks noGrp="1"/>
          </p:cNvSpPr>
          <p:nvPr>
            <p:ph idx="1"/>
          </p:nvPr>
        </p:nvSpPr>
        <p:spPr>
          <a:xfrm>
            <a:off x="356260" y="1825625"/>
            <a:ext cx="10200904" cy="4634552"/>
          </a:xfrm>
        </p:spPr>
        <p:txBody>
          <a:bodyPr/>
          <a:lstStyle/>
          <a:p>
            <a:r>
              <a:rPr lang="fr-FR" dirty="0" err="1"/>
              <a:t>working</a:t>
            </a:r>
            <a:r>
              <a:rPr lang="fr-FR" dirty="0"/>
              <a:t> </a:t>
            </a:r>
            <a:r>
              <a:rPr lang="fr-FR" dirty="0" err="1"/>
              <a:t>language</a:t>
            </a:r>
            <a:r>
              <a:rPr lang="fr-FR" dirty="0"/>
              <a:t> in English but </a:t>
            </a:r>
            <a:r>
              <a:rPr lang="fr-FR" dirty="0" err="1"/>
              <a:t>possibility</a:t>
            </a:r>
            <a:r>
              <a:rPr lang="fr-FR" dirty="0"/>
              <a:t> for </a:t>
            </a:r>
            <a:r>
              <a:rPr lang="fr-FR" dirty="0" err="1"/>
              <a:t>partners</a:t>
            </a:r>
            <a:r>
              <a:rPr lang="fr-FR" dirty="0"/>
              <a:t> to express </a:t>
            </a:r>
            <a:r>
              <a:rPr lang="fr-FR" dirty="0" err="1"/>
              <a:t>themselves</a:t>
            </a:r>
            <a:r>
              <a:rPr lang="fr-FR" dirty="0"/>
              <a:t> in their native language when </a:t>
            </a:r>
            <a:r>
              <a:rPr lang="fr-FR" dirty="0" err="1"/>
              <a:t>this</a:t>
            </a:r>
            <a:r>
              <a:rPr lang="fr-FR" dirty="0"/>
              <a:t> does not </a:t>
            </a:r>
            <a:r>
              <a:rPr lang="fr-FR" dirty="0" err="1"/>
              <a:t>hinder</a:t>
            </a:r>
            <a:r>
              <a:rPr lang="fr-FR" dirty="0"/>
              <a:t> the </a:t>
            </a:r>
            <a:r>
              <a:rPr lang="fr-FR" dirty="0" err="1"/>
              <a:t>overall</a:t>
            </a:r>
            <a:r>
              <a:rPr lang="fr-FR" dirty="0"/>
              <a:t> </a:t>
            </a:r>
            <a:r>
              <a:rPr lang="fr-FR" dirty="0" err="1"/>
              <a:t>understanding</a:t>
            </a:r>
            <a:r>
              <a:rPr lang="fr-FR" dirty="0"/>
              <a:t> and communication of the </a:t>
            </a:r>
            <a:r>
              <a:rPr lang="fr-FR" dirty="0" err="1"/>
              <a:t>project</a:t>
            </a:r>
            <a:r>
              <a:rPr lang="fr-FR" dirty="0"/>
              <a:t>  </a:t>
            </a:r>
          </a:p>
          <a:p>
            <a:pPr marL="0" indent="0">
              <a:buNone/>
            </a:pPr>
            <a:endParaRPr lang="fr-FR" dirty="0"/>
          </a:p>
          <a:p>
            <a:r>
              <a:rPr lang="fr-FR" dirty="0"/>
              <a:t>Single language interface (IHM) of the discovery platform in English (but </a:t>
            </a:r>
            <a:r>
              <a:rPr lang="fr-FR" dirty="0" err="1"/>
              <a:t>might</a:t>
            </a:r>
            <a:r>
              <a:rPr lang="fr-FR" dirty="0"/>
              <a:t> </a:t>
            </a:r>
            <a:r>
              <a:rPr lang="fr-FR" dirty="0" err="1"/>
              <a:t>be</a:t>
            </a:r>
            <a:r>
              <a:rPr lang="fr-FR" dirty="0"/>
              <a:t> </a:t>
            </a:r>
            <a:r>
              <a:rPr lang="fr-FR" dirty="0" err="1"/>
              <a:t>translated</a:t>
            </a:r>
            <a:r>
              <a:rPr lang="fr-FR" dirty="0"/>
              <a:t>)</a:t>
            </a:r>
          </a:p>
          <a:p>
            <a:endParaRPr lang="fr-FR" dirty="0"/>
          </a:p>
          <a:p>
            <a:endParaRPr lang="en-GB" dirty="0"/>
          </a:p>
        </p:txBody>
      </p:sp>
    </p:spTree>
    <p:extLst>
      <p:ext uri="{BB962C8B-B14F-4D97-AF65-F5344CB8AC3E}">
        <p14:creationId xmlns:p14="http://schemas.microsoft.com/office/powerpoint/2010/main" val="2351639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757" y="550118"/>
            <a:ext cx="10203418" cy="851169"/>
          </a:xfrm>
        </p:spPr>
        <p:txBody>
          <a:bodyPr/>
          <a:lstStyle/>
          <a:p>
            <a:r>
              <a:rPr lang="en-US" dirty="0"/>
              <a:t>TRIPLE project : How can goodwill be reconciled with efficiency or feasibility?</a:t>
            </a:r>
            <a:endParaRPr lang="fr-FR" dirty="0"/>
          </a:p>
        </p:txBody>
      </p:sp>
      <p:sp>
        <p:nvSpPr>
          <p:cNvPr id="3" name="Espace réservé du contenu 2"/>
          <p:cNvSpPr>
            <a:spLocks noGrp="1"/>
          </p:cNvSpPr>
          <p:nvPr>
            <p:ph idx="1"/>
          </p:nvPr>
        </p:nvSpPr>
        <p:spPr>
          <a:xfrm>
            <a:off x="142505" y="1825624"/>
            <a:ext cx="10818420" cy="4848307"/>
          </a:xfrm>
        </p:spPr>
        <p:txBody>
          <a:bodyPr/>
          <a:lstStyle/>
          <a:p>
            <a:r>
              <a:rPr lang="fr-FR" dirty="0" err="1"/>
              <a:t>Providing</a:t>
            </a:r>
            <a:r>
              <a:rPr lang="fr-FR" dirty="0"/>
              <a:t> a </a:t>
            </a:r>
            <a:r>
              <a:rPr lang="fr-FR" dirty="0" err="1"/>
              <a:t>discovery</a:t>
            </a:r>
            <a:r>
              <a:rPr lang="fr-FR" dirty="0"/>
              <a:t> service, </a:t>
            </a:r>
            <a:r>
              <a:rPr lang="fr-FR" dirty="0" err="1"/>
              <a:t>named</a:t>
            </a:r>
            <a:r>
              <a:rPr lang="fr-FR" dirty="0"/>
              <a:t> « </a:t>
            </a:r>
            <a:r>
              <a:rPr lang="fr-FR" dirty="0" err="1"/>
              <a:t>gotriple</a:t>
            </a:r>
            <a:r>
              <a:rPr lang="fr-FR" dirty="0"/>
              <a:t> », </a:t>
            </a:r>
            <a:r>
              <a:rPr lang="fr-FR" dirty="0" err="1"/>
              <a:t>which</a:t>
            </a:r>
            <a:r>
              <a:rPr lang="fr-FR" dirty="0"/>
              <a:t> </a:t>
            </a:r>
            <a:r>
              <a:rPr lang="fr-FR" dirty="0" err="1"/>
              <a:t>allows</a:t>
            </a:r>
            <a:r>
              <a:rPr lang="fr-FR" dirty="0"/>
              <a:t> </a:t>
            </a:r>
            <a:r>
              <a:rPr lang="fr-FR" dirty="0" err="1"/>
              <a:t>findability</a:t>
            </a:r>
            <a:r>
              <a:rPr lang="fr-FR" dirty="0"/>
              <a:t> of SSH </a:t>
            </a:r>
            <a:r>
              <a:rPr lang="fr-FR" dirty="0" err="1"/>
              <a:t>resources</a:t>
            </a:r>
            <a:r>
              <a:rPr lang="fr-FR" dirty="0"/>
              <a:t> in a </a:t>
            </a:r>
            <a:r>
              <a:rPr lang="fr-FR" dirty="0" err="1"/>
              <a:t>variety</a:t>
            </a:r>
            <a:r>
              <a:rPr lang="fr-FR" dirty="0"/>
              <a:t> of </a:t>
            </a:r>
            <a:r>
              <a:rPr lang="fr-FR" dirty="0" err="1"/>
              <a:t>languages</a:t>
            </a:r>
            <a:r>
              <a:rPr lang="fr-FR" dirty="0"/>
              <a:t>. </a:t>
            </a:r>
          </a:p>
          <a:p>
            <a:r>
              <a:rPr lang="fr-FR" dirty="0" err="1"/>
              <a:t>Accepting</a:t>
            </a:r>
            <a:r>
              <a:rPr lang="fr-FR" dirty="0"/>
              <a:t>  </a:t>
            </a:r>
            <a:r>
              <a:rPr lang="fr-FR" dirty="0" err="1"/>
              <a:t>that</a:t>
            </a:r>
            <a:r>
              <a:rPr lang="fr-FR" dirty="0"/>
              <a:t> main exchanges and interfaces </a:t>
            </a:r>
            <a:r>
              <a:rPr lang="fr-FR" dirty="0" err="1"/>
              <a:t>will</a:t>
            </a:r>
            <a:r>
              <a:rPr lang="fr-FR" dirty="0"/>
              <a:t> </a:t>
            </a:r>
            <a:r>
              <a:rPr lang="fr-FR" dirty="0" err="1"/>
              <a:t>be</a:t>
            </a:r>
            <a:r>
              <a:rPr lang="fr-FR" dirty="0"/>
              <a:t> in English</a:t>
            </a:r>
          </a:p>
          <a:p>
            <a:r>
              <a:rPr lang="fr-FR" dirty="0" err="1"/>
              <a:t>Supporting</a:t>
            </a:r>
            <a:r>
              <a:rPr lang="fr-FR" dirty="0"/>
              <a:t>  </a:t>
            </a:r>
            <a:r>
              <a:rPr lang="fr-FR" dirty="0" err="1"/>
              <a:t>diversity</a:t>
            </a:r>
            <a:r>
              <a:rPr lang="fr-FR" dirty="0"/>
              <a:t> of practices (</a:t>
            </a:r>
            <a:r>
              <a:rPr lang="fr-FR" dirty="0" err="1"/>
              <a:t>through</a:t>
            </a:r>
            <a:r>
              <a:rPr lang="fr-FR" dirty="0"/>
              <a:t> the </a:t>
            </a:r>
            <a:r>
              <a:rPr lang="fr-FR" dirty="0" err="1"/>
              <a:t>innovative</a:t>
            </a:r>
            <a:r>
              <a:rPr lang="fr-FR" dirty="0"/>
              <a:t> services)</a:t>
            </a:r>
          </a:p>
          <a:p>
            <a:r>
              <a:rPr lang="fr-FR" dirty="0" err="1"/>
              <a:t>Nurturing</a:t>
            </a:r>
            <a:r>
              <a:rPr lang="fr-FR" dirty="0"/>
              <a:t> </a:t>
            </a:r>
            <a:r>
              <a:rPr lang="fr-FR" dirty="0" err="1"/>
              <a:t>wikidata</a:t>
            </a:r>
            <a:r>
              <a:rPr lang="fr-FR" dirty="0"/>
              <a:t> </a:t>
            </a:r>
            <a:r>
              <a:rPr lang="fr-FR" dirty="0" err="1"/>
              <a:t>with</a:t>
            </a:r>
            <a:r>
              <a:rPr lang="fr-FR" dirty="0"/>
              <a:t> SSH concepts in </a:t>
            </a:r>
            <a:r>
              <a:rPr lang="fr-FR" dirty="0" err="1"/>
              <a:t>different</a:t>
            </a:r>
            <a:r>
              <a:rPr lang="fr-FR" dirty="0"/>
              <a:t> </a:t>
            </a:r>
            <a:r>
              <a:rPr lang="fr-FR" dirty="0" err="1"/>
              <a:t>languages</a:t>
            </a:r>
            <a:r>
              <a:rPr lang="fr-FR" dirty="0"/>
              <a:t> (=&gt; </a:t>
            </a:r>
            <a:r>
              <a:rPr lang="fr-FR" dirty="0" err="1"/>
              <a:t>promotes</a:t>
            </a:r>
            <a:r>
              <a:rPr lang="fr-FR" dirty="0"/>
              <a:t> cultural and </a:t>
            </a:r>
            <a:r>
              <a:rPr lang="fr-FR" dirty="0" err="1"/>
              <a:t>linguistic</a:t>
            </a:r>
            <a:r>
              <a:rPr lang="fr-FR" dirty="0"/>
              <a:t> </a:t>
            </a:r>
            <a:r>
              <a:rPr lang="fr-FR" dirty="0" err="1"/>
              <a:t>specificities</a:t>
            </a:r>
            <a:r>
              <a:rPr lang="fr-FR" dirty="0"/>
              <a:t>)</a:t>
            </a:r>
          </a:p>
          <a:p>
            <a:r>
              <a:rPr lang="fr-FR" dirty="0" err="1"/>
              <a:t>Highlighting</a:t>
            </a:r>
            <a:r>
              <a:rPr lang="fr-FR" dirty="0"/>
              <a:t> </a:t>
            </a:r>
            <a:r>
              <a:rPr lang="fr-FR" dirty="0" err="1"/>
              <a:t>regional</a:t>
            </a:r>
            <a:r>
              <a:rPr lang="fr-FR" dirty="0"/>
              <a:t> </a:t>
            </a:r>
            <a:r>
              <a:rPr lang="fr-FR" dirty="0" err="1"/>
              <a:t>diversity</a:t>
            </a:r>
            <a:r>
              <a:rPr lang="fr-FR" dirty="0"/>
              <a:t> of SSH </a:t>
            </a:r>
            <a:r>
              <a:rPr lang="fr-FR" dirty="0" err="1"/>
              <a:t>resources</a:t>
            </a:r>
            <a:r>
              <a:rPr lang="fr-FR" dirty="0"/>
              <a:t>, keywords, </a:t>
            </a:r>
            <a:r>
              <a:rPr lang="fr-FR" dirty="0" err="1"/>
              <a:t>concerns</a:t>
            </a:r>
            <a:r>
              <a:rPr lang="fr-FR" dirty="0"/>
              <a:t>, topics  </a:t>
            </a:r>
          </a:p>
          <a:p>
            <a:pPr marL="0" indent="0">
              <a:buNone/>
            </a:pPr>
            <a:r>
              <a:rPr lang="fr-FR" dirty="0"/>
              <a:t>=&gt; A </a:t>
            </a:r>
            <a:r>
              <a:rPr lang="fr-FR" dirty="0" err="1"/>
              <a:t>temptative</a:t>
            </a:r>
            <a:r>
              <a:rPr lang="fr-FR" dirty="0"/>
              <a:t> to </a:t>
            </a:r>
            <a:r>
              <a:rPr lang="fr-FR" dirty="0" err="1"/>
              <a:t>reconcile</a:t>
            </a:r>
            <a:r>
              <a:rPr lang="fr-FR" dirty="0"/>
              <a:t> standardisation and </a:t>
            </a:r>
            <a:r>
              <a:rPr lang="fr-FR" dirty="0" err="1"/>
              <a:t>diversity</a:t>
            </a:r>
            <a:endParaRPr lang="fr-FR" dirty="0"/>
          </a:p>
          <a:p>
            <a:endParaRPr lang="fr-FR" dirty="0"/>
          </a:p>
        </p:txBody>
      </p:sp>
    </p:spTree>
    <p:extLst>
      <p:ext uri="{BB962C8B-B14F-4D97-AF65-F5344CB8AC3E}">
        <p14:creationId xmlns:p14="http://schemas.microsoft.com/office/powerpoint/2010/main" val="1117210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3139" y="550118"/>
            <a:ext cx="10474036" cy="1124303"/>
          </a:xfrm>
        </p:spPr>
        <p:txBody>
          <a:bodyPr/>
          <a:lstStyle/>
          <a:p>
            <a:r>
              <a:rPr lang="fr-FR" dirty="0"/>
              <a:t>TRIPLE </a:t>
            </a:r>
            <a:r>
              <a:rPr lang="fr-FR" dirty="0" err="1"/>
              <a:t>project</a:t>
            </a:r>
            <a:r>
              <a:rPr lang="fr-FR" dirty="0"/>
              <a:t>: building the future </a:t>
            </a:r>
            <a:r>
              <a:rPr lang="fr-FR" dirty="0" err="1"/>
              <a:t>discovery</a:t>
            </a:r>
            <a:r>
              <a:rPr lang="fr-FR" dirty="0"/>
              <a:t> service of OPERAS RI</a:t>
            </a:r>
          </a:p>
        </p:txBody>
      </p:sp>
      <p:sp>
        <p:nvSpPr>
          <p:cNvPr id="3" name="Espace réservé du contenu 2"/>
          <p:cNvSpPr>
            <a:spLocks noGrp="1"/>
          </p:cNvSpPr>
          <p:nvPr>
            <p:ph idx="1"/>
          </p:nvPr>
        </p:nvSpPr>
        <p:spPr>
          <a:xfrm>
            <a:off x="463138" y="2196934"/>
            <a:ext cx="10652166" cy="4310743"/>
          </a:xfrm>
        </p:spPr>
        <p:txBody>
          <a:bodyPr/>
          <a:lstStyle/>
          <a:p>
            <a:r>
              <a:rPr lang="fr-FR" dirty="0"/>
              <a:t>OPERAS </a:t>
            </a:r>
            <a:r>
              <a:rPr lang="fr-FR" dirty="0" err="1"/>
              <a:t>is</a:t>
            </a:r>
            <a:r>
              <a:rPr lang="fr-FR" dirty="0"/>
              <a:t> a </a:t>
            </a:r>
            <a:r>
              <a:rPr lang="fr-FR" dirty="0" err="1"/>
              <a:t>Research</a:t>
            </a:r>
            <a:r>
              <a:rPr lang="fr-FR" dirty="0"/>
              <a:t> Infrastructure, </a:t>
            </a:r>
            <a:r>
              <a:rPr lang="fr-FR" dirty="0" err="1"/>
              <a:t>with</a:t>
            </a:r>
            <a:r>
              <a:rPr lang="fr-FR" dirty="0"/>
              <a:t> a </a:t>
            </a:r>
            <a:r>
              <a:rPr lang="fr-FR" dirty="0" err="1"/>
              <a:t>legal</a:t>
            </a:r>
            <a:r>
              <a:rPr lang="fr-FR" dirty="0"/>
              <a:t> </a:t>
            </a:r>
            <a:r>
              <a:rPr lang="fr-FR" dirty="0" err="1"/>
              <a:t>entity</a:t>
            </a:r>
            <a:r>
              <a:rPr lang="fr-FR" dirty="0"/>
              <a:t> (AISBL)</a:t>
            </a:r>
          </a:p>
          <a:p>
            <a:r>
              <a:rPr lang="fr-FR" dirty="0" err="1"/>
              <a:t>Dedicated</a:t>
            </a:r>
            <a:r>
              <a:rPr lang="fr-FR" dirty="0"/>
              <a:t> to Open </a:t>
            </a:r>
            <a:r>
              <a:rPr lang="fr-FR" dirty="0" err="1"/>
              <a:t>Scholarly</a:t>
            </a:r>
            <a:r>
              <a:rPr lang="fr-FR" dirty="0"/>
              <a:t> Communication in the </a:t>
            </a:r>
            <a:r>
              <a:rPr lang="fr-FR" dirty="0" err="1"/>
              <a:t>field</a:t>
            </a:r>
            <a:r>
              <a:rPr lang="fr-FR" dirty="0"/>
              <a:t> of SSH</a:t>
            </a:r>
          </a:p>
          <a:p>
            <a:r>
              <a:rPr lang="fr-FR" dirty="0"/>
              <a:t>As a RI, OPERAS </a:t>
            </a:r>
            <a:r>
              <a:rPr lang="fr-FR" dirty="0" err="1"/>
              <a:t>provides</a:t>
            </a:r>
            <a:r>
              <a:rPr lang="fr-FR" dirty="0"/>
              <a:t> services (certification, </a:t>
            </a:r>
            <a:r>
              <a:rPr lang="fr-FR" dirty="0" err="1"/>
              <a:t>Research</a:t>
            </a:r>
            <a:r>
              <a:rPr lang="fr-FR" dirty="0"/>
              <a:t> for Society, </a:t>
            </a:r>
            <a:r>
              <a:rPr lang="fr-FR" dirty="0" err="1"/>
              <a:t>metrics</a:t>
            </a:r>
            <a:r>
              <a:rPr lang="fr-FR" dirty="0"/>
              <a:t>, </a:t>
            </a:r>
            <a:r>
              <a:rPr lang="fr-FR" dirty="0" err="1"/>
              <a:t>discovery</a:t>
            </a:r>
            <a:r>
              <a:rPr lang="fr-FR" dirty="0"/>
              <a:t> (TRIPLE </a:t>
            </a:r>
            <a:r>
              <a:rPr lang="fr-FR" dirty="0" err="1"/>
              <a:t>project</a:t>
            </a:r>
            <a:r>
              <a:rPr lang="fr-FR" dirty="0"/>
              <a:t>), etc.)</a:t>
            </a:r>
          </a:p>
          <a:p>
            <a:r>
              <a:rPr lang="fr-FR" dirty="0"/>
              <a:t>OPERAS </a:t>
            </a:r>
            <a:r>
              <a:rPr lang="fr-FR" dirty="0" err="1"/>
              <a:t>community</a:t>
            </a:r>
            <a:r>
              <a:rPr lang="fr-FR" dirty="0"/>
              <a:t> </a:t>
            </a:r>
            <a:r>
              <a:rPr lang="fr-FR" dirty="0" err="1"/>
              <a:t>organised</a:t>
            </a:r>
            <a:r>
              <a:rPr lang="fr-FR" dirty="0"/>
              <a:t> in </a:t>
            </a:r>
            <a:r>
              <a:rPr lang="fr-FR" dirty="0" err="1"/>
              <a:t>Special</a:t>
            </a:r>
            <a:r>
              <a:rPr lang="fr-FR" dirty="0"/>
              <a:t> </a:t>
            </a:r>
            <a:r>
              <a:rPr lang="fr-FR" dirty="0" err="1"/>
              <a:t>Interest</a:t>
            </a:r>
            <a:r>
              <a:rPr lang="fr-FR" dirty="0"/>
              <a:t> Groups (</a:t>
            </a:r>
            <a:r>
              <a:rPr lang="fr-FR" dirty="0" err="1"/>
              <a:t>SIGs</a:t>
            </a:r>
            <a:r>
              <a:rPr lang="fr-FR" dirty="0"/>
              <a:t>) </a:t>
            </a:r>
            <a:r>
              <a:rPr lang="fr-FR" dirty="0" err="1"/>
              <a:t>which</a:t>
            </a:r>
            <a:r>
              <a:rPr lang="fr-FR" dirty="0"/>
              <a:t> </a:t>
            </a:r>
            <a:r>
              <a:rPr lang="fr-FR" dirty="0" err="1"/>
              <a:t>constitutes</a:t>
            </a:r>
            <a:r>
              <a:rPr lang="fr-FR" dirty="0"/>
              <a:t> the </a:t>
            </a:r>
            <a:r>
              <a:rPr lang="fr-FR" dirty="0" err="1"/>
              <a:t>Assembly</a:t>
            </a:r>
            <a:r>
              <a:rPr lang="fr-FR" dirty="0"/>
              <a:t> of the Commons</a:t>
            </a:r>
          </a:p>
          <a:p>
            <a:r>
              <a:rPr lang="fr-FR" dirty="0"/>
              <a:t>National </a:t>
            </a:r>
            <a:r>
              <a:rPr lang="fr-FR" dirty="0" err="1"/>
              <a:t>Nodes</a:t>
            </a:r>
            <a:r>
              <a:rPr lang="fr-FR" dirty="0"/>
              <a:t> to </a:t>
            </a:r>
            <a:r>
              <a:rPr lang="fr-FR" dirty="0" err="1"/>
              <a:t>represent</a:t>
            </a:r>
            <a:r>
              <a:rPr lang="fr-FR" dirty="0"/>
              <a:t> national, </a:t>
            </a:r>
            <a:r>
              <a:rPr lang="fr-FR" dirty="0" err="1"/>
              <a:t>regional</a:t>
            </a:r>
            <a:r>
              <a:rPr lang="fr-FR" dirty="0"/>
              <a:t>, cultural, </a:t>
            </a:r>
            <a:r>
              <a:rPr lang="fr-FR" dirty="0" err="1"/>
              <a:t>linguistic</a:t>
            </a:r>
            <a:r>
              <a:rPr lang="fr-FR" dirty="0"/>
              <a:t> practices (</a:t>
            </a:r>
            <a:r>
              <a:rPr lang="fr-FR" dirty="0" err="1"/>
              <a:t>constitutes</a:t>
            </a:r>
            <a:r>
              <a:rPr lang="fr-FR" dirty="0"/>
              <a:t> OPERAS </a:t>
            </a:r>
            <a:r>
              <a:rPr lang="fr-FR" dirty="0" err="1"/>
              <a:t>Executive</a:t>
            </a:r>
            <a:r>
              <a:rPr lang="fr-FR" dirty="0"/>
              <a:t> </a:t>
            </a:r>
            <a:r>
              <a:rPr lang="fr-FR" dirty="0" err="1"/>
              <a:t>Assembly</a:t>
            </a:r>
            <a:r>
              <a:rPr lang="fr-FR" dirty="0"/>
              <a:t>)</a:t>
            </a:r>
          </a:p>
          <a:p>
            <a:endParaRPr lang="fr-FR" dirty="0"/>
          </a:p>
        </p:txBody>
      </p:sp>
    </p:spTree>
    <p:extLst>
      <p:ext uri="{BB962C8B-B14F-4D97-AF65-F5344CB8AC3E}">
        <p14:creationId xmlns:p14="http://schemas.microsoft.com/office/powerpoint/2010/main" val="817982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6AA43C2C-0C1F-481E-8DA1-69CF8B6EEF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843752" cy="6858000"/>
          </a:xfrm>
          <a:prstGeom prst="rect">
            <a:avLst/>
          </a:prstGeom>
        </p:spPr>
      </p:pic>
      <p:sp>
        <p:nvSpPr>
          <p:cNvPr id="3" name="TextBox 2"/>
          <p:cNvSpPr txBox="1"/>
          <p:nvPr/>
        </p:nvSpPr>
        <p:spPr>
          <a:xfrm>
            <a:off x="6731000" y="3059668"/>
            <a:ext cx="3623733" cy="369332"/>
          </a:xfrm>
          <a:prstGeom prst="rect">
            <a:avLst/>
          </a:prstGeom>
          <a:noFill/>
        </p:spPr>
        <p:txBody>
          <a:bodyPr wrap="square" rtlCol="0">
            <a:spAutoFit/>
          </a:bodyPr>
          <a:lstStyle/>
          <a:p>
            <a:r>
              <a:rPr lang="en-US" dirty="0">
                <a:solidFill>
                  <a:srgbClr val="612267"/>
                </a:solidFill>
              </a:rPr>
              <a:t>Suzanne </a:t>
            </a:r>
            <a:r>
              <a:rPr lang="en-US" dirty="0" err="1">
                <a:solidFill>
                  <a:srgbClr val="612267"/>
                </a:solidFill>
              </a:rPr>
              <a:t>Dumouchel</a:t>
            </a:r>
            <a:endParaRPr lang="el-GR" dirty="0">
              <a:solidFill>
                <a:srgbClr val="612267"/>
              </a:solidFill>
            </a:endParaRPr>
          </a:p>
        </p:txBody>
      </p:sp>
      <p:sp>
        <p:nvSpPr>
          <p:cNvPr id="4" name="TextBox 3"/>
          <p:cNvSpPr txBox="1"/>
          <p:nvPr/>
        </p:nvSpPr>
        <p:spPr>
          <a:xfrm>
            <a:off x="6730999" y="3658725"/>
            <a:ext cx="3623733" cy="369332"/>
          </a:xfrm>
          <a:prstGeom prst="rect">
            <a:avLst/>
          </a:prstGeom>
          <a:noFill/>
        </p:spPr>
        <p:txBody>
          <a:bodyPr wrap="square" rtlCol="0">
            <a:spAutoFit/>
          </a:bodyPr>
          <a:lstStyle/>
          <a:p>
            <a:r>
              <a:rPr lang="en-US" dirty="0">
                <a:solidFill>
                  <a:srgbClr val="612267"/>
                </a:solidFill>
              </a:rPr>
              <a:t>suzanne.dumouchel@huma-num.fr</a:t>
            </a:r>
            <a:endParaRPr lang="el-GR" dirty="0">
              <a:solidFill>
                <a:srgbClr val="612267"/>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159" y="4247223"/>
            <a:ext cx="3571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2838203" y="566286"/>
            <a:ext cx="6151418" cy="769441"/>
          </a:xfrm>
          <a:prstGeom prst="rect">
            <a:avLst/>
          </a:prstGeom>
          <a:noFill/>
        </p:spPr>
        <p:txBody>
          <a:bodyPr wrap="square" rtlCol="0">
            <a:spAutoFit/>
          </a:bodyPr>
          <a:lstStyle/>
          <a:p>
            <a:pPr algn="ctr"/>
            <a:r>
              <a:rPr lang="fr-FR" sz="4400" b="1" dirty="0" err="1"/>
              <a:t>Thank</a:t>
            </a:r>
            <a:r>
              <a:rPr lang="fr-FR" sz="4400" b="1" dirty="0"/>
              <a:t> </a:t>
            </a:r>
            <a:r>
              <a:rPr lang="fr-FR" sz="4400" b="1" dirty="0" err="1"/>
              <a:t>you</a:t>
            </a:r>
            <a:r>
              <a:rPr lang="fr-FR" sz="4400" b="1" dirty="0"/>
              <a:t>!   </a:t>
            </a:r>
          </a:p>
        </p:txBody>
      </p:sp>
    </p:spTree>
    <p:extLst>
      <p:ext uri="{BB962C8B-B14F-4D97-AF65-F5344CB8AC3E}">
        <p14:creationId xmlns:p14="http://schemas.microsoft.com/office/powerpoint/2010/main" val="1446827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6493" y="550119"/>
            <a:ext cx="9760682" cy="874920"/>
          </a:xfrm>
        </p:spPr>
        <p:txBody>
          <a:bodyPr/>
          <a:lstStyle/>
          <a:p>
            <a:r>
              <a:rPr lang="fr-FR" dirty="0"/>
              <a:t>OPERAS RI in the perspective of </a:t>
            </a:r>
            <a:r>
              <a:rPr lang="fr-FR" dirty="0" err="1"/>
              <a:t>multiligualism</a:t>
            </a:r>
            <a:r>
              <a:rPr lang="fr-FR" dirty="0"/>
              <a:t> </a:t>
            </a:r>
          </a:p>
        </p:txBody>
      </p:sp>
      <p:sp>
        <p:nvSpPr>
          <p:cNvPr id="3" name="Espace réservé du contenu 2"/>
          <p:cNvSpPr>
            <a:spLocks noGrp="1"/>
          </p:cNvSpPr>
          <p:nvPr>
            <p:ph idx="1"/>
          </p:nvPr>
        </p:nvSpPr>
        <p:spPr>
          <a:xfrm>
            <a:off x="843148" y="1825625"/>
            <a:ext cx="9574027" cy="4622676"/>
          </a:xfrm>
        </p:spPr>
        <p:txBody>
          <a:bodyPr/>
          <a:lstStyle/>
          <a:p>
            <a:r>
              <a:rPr lang="fr-FR" dirty="0" err="1"/>
              <a:t>Some</a:t>
            </a:r>
            <a:r>
              <a:rPr lang="fr-FR" dirty="0"/>
              <a:t> OPERAS values: </a:t>
            </a:r>
          </a:p>
          <a:p>
            <a:pPr marL="0" indent="0">
              <a:buNone/>
            </a:pPr>
            <a:r>
              <a:rPr lang="fr-FR" dirty="0"/>
              <a:t>_ Collaboration and Coordination </a:t>
            </a:r>
          </a:p>
          <a:p>
            <a:pPr marL="0" indent="0">
              <a:buNone/>
            </a:pPr>
            <a:r>
              <a:rPr lang="fr-FR" dirty="0"/>
              <a:t>_ </a:t>
            </a:r>
            <a:r>
              <a:rPr lang="fr-FR" dirty="0" err="1"/>
              <a:t>Diversity</a:t>
            </a:r>
            <a:r>
              <a:rPr lang="fr-FR" dirty="0"/>
              <a:t> and respect </a:t>
            </a:r>
          </a:p>
          <a:p>
            <a:pPr marL="0" indent="0">
              <a:buNone/>
            </a:pPr>
            <a:r>
              <a:rPr lang="fr-FR" dirty="0"/>
              <a:t>_ </a:t>
            </a:r>
            <a:r>
              <a:rPr lang="fr-FR" dirty="0" err="1"/>
              <a:t>Variety</a:t>
            </a:r>
            <a:r>
              <a:rPr lang="fr-FR" dirty="0"/>
              <a:t> of </a:t>
            </a:r>
            <a:r>
              <a:rPr lang="fr-FR" dirty="0" err="1"/>
              <a:t>interpretation</a:t>
            </a:r>
            <a:endParaRPr lang="fr-FR" dirty="0"/>
          </a:p>
          <a:p>
            <a:pPr marL="0" indent="0">
              <a:buNone/>
            </a:pPr>
            <a:endParaRPr lang="fr-FR" dirty="0"/>
          </a:p>
          <a:p>
            <a:r>
              <a:rPr lang="fr-FR" dirty="0"/>
              <a:t>OPERAS </a:t>
            </a:r>
            <a:r>
              <a:rPr lang="fr-FR" dirty="0" err="1"/>
              <a:t>pillars</a:t>
            </a:r>
            <a:r>
              <a:rPr lang="fr-FR" dirty="0"/>
              <a:t>: </a:t>
            </a:r>
          </a:p>
          <a:p>
            <a:pPr marL="0" indent="0">
              <a:buNone/>
            </a:pPr>
            <a:r>
              <a:rPr lang="fr-FR" dirty="0"/>
              <a:t>_ </a:t>
            </a:r>
            <a:r>
              <a:rPr lang="fr-FR" dirty="0" err="1"/>
              <a:t>Empowering</a:t>
            </a:r>
            <a:r>
              <a:rPr lang="fr-FR" dirty="0"/>
              <a:t> </a:t>
            </a:r>
            <a:r>
              <a:rPr lang="fr-FR" dirty="0" err="1"/>
              <a:t>community</a:t>
            </a:r>
            <a:r>
              <a:rPr lang="fr-FR" dirty="0"/>
              <a:t> (cultural change) </a:t>
            </a:r>
          </a:p>
          <a:p>
            <a:pPr marL="0" indent="0">
              <a:buNone/>
            </a:pPr>
            <a:r>
              <a:rPr lang="fr-FR" dirty="0"/>
              <a:t>_ </a:t>
            </a:r>
            <a:r>
              <a:rPr lang="fr-FR" dirty="0" err="1"/>
              <a:t>Supporting</a:t>
            </a:r>
            <a:r>
              <a:rPr lang="fr-FR" dirty="0"/>
              <a:t> </a:t>
            </a:r>
            <a:r>
              <a:rPr lang="fr-FR" dirty="0" err="1"/>
              <a:t>bibliodiversity</a:t>
            </a:r>
            <a:r>
              <a:rPr lang="fr-FR" dirty="0"/>
              <a:t> </a:t>
            </a:r>
          </a:p>
          <a:p>
            <a:pPr marL="0" indent="0">
              <a:buNone/>
            </a:pPr>
            <a:endParaRPr lang="fr-FR" dirty="0"/>
          </a:p>
        </p:txBody>
      </p:sp>
    </p:spTree>
    <p:extLst>
      <p:ext uri="{BB962C8B-B14F-4D97-AF65-F5344CB8AC3E}">
        <p14:creationId xmlns:p14="http://schemas.microsoft.com/office/powerpoint/2010/main" val="900238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7513" y="550118"/>
            <a:ext cx="9989662" cy="815543"/>
          </a:xfrm>
        </p:spPr>
        <p:txBody>
          <a:bodyPr/>
          <a:lstStyle/>
          <a:p>
            <a:r>
              <a:rPr lang="fr-FR" dirty="0"/>
              <a:t>OPERAS Action Points </a:t>
            </a:r>
            <a:r>
              <a:rPr lang="fr-FR" dirty="0" err="1"/>
              <a:t>towards</a:t>
            </a:r>
            <a:r>
              <a:rPr lang="fr-FR" dirty="0"/>
              <a:t> </a:t>
            </a:r>
            <a:r>
              <a:rPr lang="fr-FR" dirty="0" err="1"/>
              <a:t>multilingualism</a:t>
            </a:r>
            <a:endParaRPr lang="fr-FR" dirty="0"/>
          </a:p>
        </p:txBody>
      </p:sp>
      <p:sp>
        <p:nvSpPr>
          <p:cNvPr id="3" name="Espace réservé du contenu 2"/>
          <p:cNvSpPr>
            <a:spLocks noGrp="1"/>
          </p:cNvSpPr>
          <p:nvPr>
            <p:ph idx="1"/>
          </p:nvPr>
        </p:nvSpPr>
        <p:spPr>
          <a:xfrm>
            <a:off x="391886" y="1825625"/>
            <a:ext cx="10025289" cy="4658302"/>
          </a:xfrm>
        </p:spPr>
        <p:txBody>
          <a:bodyPr/>
          <a:lstStyle/>
          <a:p>
            <a:r>
              <a:rPr lang="fr-FR" dirty="0"/>
              <a:t>Analyse the </a:t>
            </a:r>
            <a:r>
              <a:rPr lang="fr-FR" dirty="0" err="1"/>
              <a:t>role</a:t>
            </a:r>
            <a:r>
              <a:rPr lang="fr-FR" dirty="0"/>
              <a:t> of </a:t>
            </a:r>
            <a:r>
              <a:rPr lang="fr-FR" dirty="0" err="1"/>
              <a:t>multilingualism</a:t>
            </a:r>
            <a:r>
              <a:rPr lang="fr-FR" dirty="0"/>
              <a:t> </a:t>
            </a:r>
            <a:r>
              <a:rPr lang="fr-FR" dirty="0" err="1"/>
              <a:t>within</a:t>
            </a:r>
            <a:r>
              <a:rPr lang="fr-FR" dirty="0"/>
              <a:t>  </a:t>
            </a:r>
            <a:r>
              <a:rPr lang="fr-FR" dirty="0" err="1"/>
              <a:t>bibliodiversity</a:t>
            </a:r>
            <a:r>
              <a:rPr lang="fr-FR" dirty="0"/>
              <a:t> in </a:t>
            </a:r>
            <a:r>
              <a:rPr lang="fr-FR" dirty="0" err="1"/>
              <a:t>scientific</a:t>
            </a:r>
            <a:r>
              <a:rPr lang="fr-FR" dirty="0"/>
              <a:t> </a:t>
            </a:r>
            <a:r>
              <a:rPr lang="fr-FR" dirty="0" err="1"/>
              <a:t>publishing</a:t>
            </a:r>
            <a:r>
              <a:rPr lang="fr-FR" dirty="0"/>
              <a:t> and </a:t>
            </a:r>
            <a:r>
              <a:rPr lang="fr-FR" dirty="0" err="1"/>
              <a:t>knowledge</a:t>
            </a:r>
            <a:r>
              <a:rPr lang="fr-FR" dirty="0"/>
              <a:t> </a:t>
            </a:r>
            <a:r>
              <a:rPr lang="fr-FR" dirty="0" err="1"/>
              <a:t>transfer</a:t>
            </a:r>
            <a:endParaRPr lang="fr-FR" dirty="0"/>
          </a:p>
          <a:p>
            <a:pPr marL="0" indent="0">
              <a:buNone/>
            </a:pPr>
            <a:endParaRPr lang="fr-FR" dirty="0"/>
          </a:p>
          <a:p>
            <a:r>
              <a:rPr lang="fr-FR" dirty="0" err="1"/>
              <a:t>Studying</a:t>
            </a:r>
            <a:r>
              <a:rPr lang="fr-FR" dirty="0"/>
              <a:t> </a:t>
            </a:r>
            <a:r>
              <a:rPr lang="fr-FR" dirty="0" err="1"/>
              <a:t>bibliodiversity</a:t>
            </a:r>
            <a:r>
              <a:rPr lang="fr-FR" dirty="0"/>
              <a:t>, </a:t>
            </a:r>
            <a:r>
              <a:rPr lang="fr-FR" dirty="0" err="1"/>
              <a:t>organisational</a:t>
            </a:r>
            <a:r>
              <a:rPr lang="fr-FR" dirty="0"/>
              <a:t> </a:t>
            </a:r>
            <a:r>
              <a:rPr lang="fr-FR" dirty="0" err="1"/>
              <a:t>language</a:t>
            </a:r>
            <a:r>
              <a:rPr lang="fr-FR" dirty="0"/>
              <a:t> </a:t>
            </a:r>
            <a:r>
              <a:rPr lang="fr-FR" dirty="0" err="1"/>
              <a:t>policies</a:t>
            </a:r>
            <a:r>
              <a:rPr lang="fr-FR" dirty="0"/>
              <a:t>, </a:t>
            </a:r>
            <a:r>
              <a:rPr lang="fr-FR" dirty="0" err="1"/>
              <a:t>scholarly</a:t>
            </a:r>
            <a:r>
              <a:rPr lang="fr-FR" dirty="0"/>
              <a:t> publication </a:t>
            </a:r>
            <a:r>
              <a:rPr lang="fr-FR" dirty="0" err="1"/>
              <a:t>outspread</a:t>
            </a:r>
            <a:r>
              <a:rPr lang="fr-FR" dirty="0"/>
              <a:t> </a:t>
            </a:r>
          </a:p>
          <a:p>
            <a:endParaRPr lang="fr-FR" dirty="0"/>
          </a:p>
          <a:p>
            <a:r>
              <a:rPr lang="fr-FR" dirty="0" err="1"/>
              <a:t>Special</a:t>
            </a:r>
            <a:r>
              <a:rPr lang="fr-FR" dirty="0"/>
              <a:t> </a:t>
            </a:r>
            <a:r>
              <a:rPr lang="fr-FR" dirty="0" err="1"/>
              <a:t>Interest</a:t>
            </a:r>
            <a:r>
              <a:rPr lang="fr-FR" dirty="0"/>
              <a:t> Group </a:t>
            </a:r>
            <a:r>
              <a:rPr lang="fr-FR" dirty="0" err="1"/>
              <a:t>Multilingualism</a:t>
            </a:r>
            <a:endParaRPr lang="fr-FR" dirty="0"/>
          </a:p>
        </p:txBody>
      </p:sp>
    </p:spTree>
    <p:extLst>
      <p:ext uri="{BB962C8B-B14F-4D97-AF65-F5344CB8AC3E}">
        <p14:creationId xmlns:p14="http://schemas.microsoft.com/office/powerpoint/2010/main" val="3014477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947020"/>
            <a:ext cx="9144000" cy="2094970"/>
          </a:xfrm>
        </p:spPr>
        <p:txBody>
          <a:bodyPr/>
          <a:lstStyle/>
          <a:p>
            <a:r>
              <a:rPr lang="fr-FR" b="1" dirty="0" err="1">
                <a:solidFill>
                  <a:schemeClr val="accent3">
                    <a:lumMod val="50000"/>
                  </a:schemeClr>
                </a:solidFill>
              </a:rPr>
              <a:t>What</a:t>
            </a:r>
            <a:r>
              <a:rPr lang="fr-FR" b="1" dirty="0">
                <a:solidFill>
                  <a:schemeClr val="accent3">
                    <a:lumMod val="50000"/>
                  </a:schemeClr>
                </a:solidFill>
              </a:rPr>
              <a:t> is TRIPLE project </a:t>
            </a:r>
            <a:endParaRPr lang="el-GR" b="1" dirty="0">
              <a:solidFill>
                <a:schemeClr val="accent3">
                  <a:lumMod val="50000"/>
                </a:schemeClr>
              </a:solidFill>
            </a:endParaRPr>
          </a:p>
        </p:txBody>
      </p:sp>
    </p:spTree>
    <p:extLst>
      <p:ext uri="{BB962C8B-B14F-4D97-AF65-F5344CB8AC3E}">
        <p14:creationId xmlns:p14="http://schemas.microsoft.com/office/powerpoint/2010/main" val="325417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4727575" y="3098800"/>
            <a:ext cx="5003801" cy="2206095"/>
          </a:xfrm>
        </p:spPr>
        <p:txBody>
          <a:bodyPr/>
          <a:lstStyle/>
          <a:p>
            <a:pPr>
              <a:lnSpc>
                <a:spcPts val="2600"/>
              </a:lnSpc>
              <a:spcBef>
                <a:spcPts val="0"/>
              </a:spcBef>
            </a:pPr>
            <a:r>
              <a:rPr lang="en-US" sz="1800" dirty="0"/>
              <a:t>TRIPLE was launched in October 2019. </a:t>
            </a:r>
            <a:br>
              <a:rPr lang="en-US" sz="1800" dirty="0"/>
            </a:br>
            <a:r>
              <a:rPr lang="en-US" sz="1800" dirty="0"/>
              <a:t>It will be one of the dedicated services </a:t>
            </a:r>
            <a:br>
              <a:rPr lang="en-US" sz="1800" dirty="0"/>
            </a:br>
            <a:r>
              <a:rPr lang="en-US" sz="1800" dirty="0"/>
              <a:t>of OPERAS, the Research Infrastructure supporting open scholarly communication </a:t>
            </a:r>
          </a:p>
          <a:p>
            <a:pPr>
              <a:lnSpc>
                <a:spcPts val="2600"/>
              </a:lnSpc>
              <a:spcBef>
                <a:spcPts val="0"/>
              </a:spcBef>
            </a:pPr>
            <a:r>
              <a:rPr lang="en-US" sz="1800" dirty="0"/>
              <a:t>in the social sciences and humanities (SSH) </a:t>
            </a:r>
            <a:br>
              <a:rPr lang="en-US" sz="1800" dirty="0"/>
            </a:br>
            <a:r>
              <a:rPr lang="en-US" sz="1800" dirty="0"/>
              <a:t>in the European Research Area.</a:t>
            </a:r>
            <a:endParaRPr lang="el-GR" sz="1800"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031" y="1987170"/>
            <a:ext cx="3603313" cy="963677"/>
          </a:xfrm>
          <a:prstGeom prst="rect">
            <a:avLst/>
          </a:prstGeom>
        </p:spPr>
      </p:pic>
      <p:sp>
        <p:nvSpPr>
          <p:cNvPr id="5" name="TextBox 4"/>
          <p:cNvSpPr txBox="1"/>
          <p:nvPr/>
        </p:nvSpPr>
        <p:spPr>
          <a:xfrm>
            <a:off x="4631797" y="2202021"/>
            <a:ext cx="5599598" cy="630942"/>
          </a:xfrm>
          <a:prstGeom prst="rect">
            <a:avLst/>
          </a:prstGeom>
          <a:noFill/>
        </p:spPr>
        <p:txBody>
          <a:bodyPr wrap="square" rtlCol="0">
            <a:spAutoFit/>
          </a:bodyPr>
          <a:lstStyle/>
          <a:p>
            <a:pPr>
              <a:lnSpc>
                <a:spcPts val="2100"/>
              </a:lnSpc>
            </a:pPr>
            <a:r>
              <a:rPr lang="en-US" b="1" spc="40" dirty="0">
                <a:solidFill>
                  <a:srgbClr val="612267"/>
                </a:solidFill>
                <a:latin typeface="Open Sans Light" panose="020B0604020202020204" charset="0"/>
                <a:ea typeface="Open Sans Light" panose="020B0604020202020204" charset="0"/>
                <a:cs typeface="Open Sans Light" panose="020B0604020202020204" charset="0"/>
              </a:rPr>
              <a:t>Transforming Research Through Innovative</a:t>
            </a:r>
          </a:p>
          <a:p>
            <a:pPr>
              <a:lnSpc>
                <a:spcPts val="2100"/>
              </a:lnSpc>
            </a:pPr>
            <a:r>
              <a:rPr lang="en-US" b="1" spc="40" dirty="0">
                <a:solidFill>
                  <a:srgbClr val="612267"/>
                </a:solidFill>
                <a:latin typeface="Open Sans Light" panose="020B0604020202020204" charset="0"/>
                <a:ea typeface="Open Sans Light" panose="020B0604020202020204" charset="0"/>
                <a:cs typeface="Open Sans Light" panose="020B0604020202020204" charset="0"/>
              </a:rPr>
              <a:t>Practices for Linked Interdisciplinary Exploration</a:t>
            </a:r>
            <a:endParaRPr lang="el-GR" b="1" spc="40" dirty="0">
              <a:solidFill>
                <a:srgbClr val="612267"/>
              </a:solidFill>
              <a:latin typeface="Open Sans Light" panose="020B0604020202020204" charset="0"/>
              <a:ea typeface="Open Sans Light" panose="020B0604020202020204" charset="0"/>
              <a:cs typeface="Open Sans Light" panose="020B0604020202020204" charset="0"/>
            </a:endParaRPr>
          </a:p>
        </p:txBody>
      </p:sp>
      <p:sp>
        <p:nvSpPr>
          <p:cNvPr id="6" name="Rectangle 5">
            <a:extLst>
              <a:ext uri="{FF2B5EF4-FFF2-40B4-BE49-F238E27FC236}">
                <a16:creationId xmlns:a16="http://schemas.microsoft.com/office/drawing/2014/main" id="{CA2B70B1-C3CC-1A4E-8248-FFC5F2CA6131}"/>
              </a:ext>
            </a:extLst>
          </p:cNvPr>
          <p:cNvSpPr/>
          <p:nvPr/>
        </p:nvSpPr>
        <p:spPr>
          <a:xfrm>
            <a:off x="5977217" y="3244334"/>
            <a:ext cx="237566" cy="369332"/>
          </a:xfrm>
          <a:prstGeom prst="rect">
            <a:avLst/>
          </a:prstGeom>
        </p:spPr>
        <p:txBody>
          <a:bodyPr wrap="none">
            <a:spAutoFit/>
          </a:bodyPr>
          <a:lstStyle/>
          <a:p>
            <a:r>
              <a:rPr lang="fr-FR" dirty="0">
                <a:solidFill>
                  <a:srgbClr val="000000"/>
                </a:solidFill>
              </a:rPr>
              <a:t> </a:t>
            </a:r>
            <a:endParaRPr lang="en-GB" dirty="0"/>
          </a:p>
        </p:txBody>
      </p:sp>
    </p:spTree>
    <p:extLst>
      <p:ext uri="{BB962C8B-B14F-4D97-AF65-F5344CB8AC3E}">
        <p14:creationId xmlns:p14="http://schemas.microsoft.com/office/powerpoint/2010/main" val="331457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5643" y="550118"/>
            <a:ext cx="9811532" cy="756167"/>
          </a:xfrm>
        </p:spPr>
        <p:txBody>
          <a:bodyPr/>
          <a:lstStyle/>
          <a:p>
            <a:r>
              <a:rPr lang="fr-FR" dirty="0"/>
              <a:t>TRIPLE: Key </a:t>
            </a:r>
            <a:r>
              <a:rPr lang="fr-FR" dirty="0" err="1"/>
              <a:t>facts</a:t>
            </a:r>
            <a:endParaRPr lang="fr-FR" dirty="0">
              <a:effectLst/>
            </a:endParaRPr>
          </a:p>
        </p:txBody>
      </p:sp>
      <p:sp>
        <p:nvSpPr>
          <p:cNvPr id="3" name="Espace réservé du contenu 2"/>
          <p:cNvSpPr>
            <a:spLocks noGrp="1"/>
          </p:cNvSpPr>
          <p:nvPr>
            <p:ph idx="1"/>
          </p:nvPr>
        </p:nvSpPr>
        <p:spPr>
          <a:xfrm>
            <a:off x="605644" y="1758462"/>
            <a:ext cx="10859526" cy="4549420"/>
          </a:xfrm>
        </p:spPr>
        <p:txBody>
          <a:bodyPr/>
          <a:lstStyle/>
          <a:p>
            <a:pPr fontAlgn="base">
              <a:lnSpc>
                <a:spcPct val="100000"/>
              </a:lnSpc>
            </a:pPr>
            <a:r>
              <a:rPr lang="en-US" dirty="0"/>
              <a:t>launched on 7 October 2019</a:t>
            </a:r>
          </a:p>
          <a:p>
            <a:pPr fontAlgn="base">
              <a:lnSpc>
                <a:spcPct val="100000"/>
              </a:lnSpc>
            </a:pPr>
            <a:r>
              <a:rPr lang="en-US" dirty="0"/>
              <a:t>financed under the Horizon 2020 framework </a:t>
            </a:r>
            <a:br>
              <a:rPr lang="en-US" dirty="0"/>
            </a:br>
            <a:r>
              <a:rPr lang="en-US" dirty="0"/>
              <a:t>with a budget  of 5.6 M€ </a:t>
            </a:r>
          </a:p>
          <a:p>
            <a:pPr fontAlgn="base">
              <a:lnSpc>
                <a:spcPct val="100000"/>
              </a:lnSpc>
            </a:pPr>
            <a:r>
              <a:rPr lang="en-US" dirty="0"/>
              <a:t>duration of 42 months (2019–2023)</a:t>
            </a:r>
          </a:p>
          <a:p>
            <a:pPr fontAlgn="base">
              <a:lnSpc>
                <a:spcPct val="100000"/>
              </a:lnSpc>
            </a:pPr>
            <a:r>
              <a:rPr lang="en-US" dirty="0"/>
              <a:t>coordinated from France by Huma-</a:t>
            </a:r>
            <a:r>
              <a:rPr lang="en-US" dirty="0" err="1"/>
              <a:t>Num</a:t>
            </a:r>
            <a:r>
              <a:rPr lang="en-US" dirty="0"/>
              <a:t> (CNRS)</a:t>
            </a:r>
          </a:p>
          <a:p>
            <a:pPr fontAlgn="base">
              <a:lnSpc>
                <a:spcPct val="100000"/>
              </a:lnSpc>
            </a:pPr>
            <a:r>
              <a:rPr lang="en-US" dirty="0"/>
              <a:t>19 partners from 13 European countries</a:t>
            </a:r>
          </a:p>
          <a:p>
            <a:pPr>
              <a:lnSpc>
                <a:spcPct val="100000"/>
              </a:lnSpc>
            </a:pPr>
            <a:r>
              <a:rPr lang="en-US" dirty="0"/>
              <a:t>87 staff members working for one or more of the </a:t>
            </a:r>
            <a:br>
              <a:rPr lang="en-US" dirty="0"/>
            </a:br>
            <a:r>
              <a:rPr lang="en-US" dirty="0"/>
              <a:t>8 work packages</a:t>
            </a:r>
            <a:endParaRPr lang="fr-FR" dirty="0"/>
          </a:p>
        </p:txBody>
      </p:sp>
    </p:spTree>
    <p:extLst>
      <p:ext uri="{BB962C8B-B14F-4D97-AF65-F5344CB8AC3E}">
        <p14:creationId xmlns:p14="http://schemas.microsoft.com/office/powerpoint/2010/main" val="245308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839788" y="365125"/>
            <a:ext cx="9577387" cy="1325563"/>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525252"/>
              </a:buClr>
              <a:buSzPts val="4400"/>
              <a:buFont typeface="Open Sans Light"/>
              <a:buNone/>
            </a:pPr>
            <a:r>
              <a:rPr lang="de-DE"/>
              <a:t>TRIPLE Consortium</a:t>
            </a:r>
            <a:endParaRPr/>
          </a:p>
        </p:txBody>
      </p:sp>
      <p:pic>
        <p:nvPicPr>
          <p:cNvPr id="93" name="Google Shape;93;p16"/>
          <p:cNvPicPr preferRelativeResize="0"/>
          <p:nvPr/>
        </p:nvPicPr>
        <p:blipFill rotWithShape="1">
          <a:blip r:embed="rId3">
            <a:alphaModFix/>
          </a:blip>
          <a:srcRect/>
          <a:stretch/>
        </p:blipFill>
        <p:spPr>
          <a:xfrm>
            <a:off x="402773" y="1339987"/>
            <a:ext cx="1680526" cy="1260000"/>
          </a:xfrm>
          <a:prstGeom prst="rect">
            <a:avLst/>
          </a:prstGeom>
          <a:noFill/>
          <a:ln>
            <a:noFill/>
          </a:ln>
        </p:spPr>
      </p:pic>
      <p:pic>
        <p:nvPicPr>
          <p:cNvPr id="94" name="Google Shape;94;p16"/>
          <p:cNvPicPr preferRelativeResize="0"/>
          <p:nvPr/>
        </p:nvPicPr>
        <p:blipFill rotWithShape="1">
          <a:blip r:embed="rId4">
            <a:alphaModFix/>
          </a:blip>
          <a:srcRect/>
          <a:stretch/>
        </p:blipFill>
        <p:spPr>
          <a:xfrm>
            <a:off x="2479273" y="1339987"/>
            <a:ext cx="1678691" cy="1260000"/>
          </a:xfrm>
          <a:prstGeom prst="rect">
            <a:avLst/>
          </a:prstGeom>
          <a:noFill/>
          <a:ln>
            <a:noFill/>
          </a:ln>
        </p:spPr>
      </p:pic>
      <p:pic>
        <p:nvPicPr>
          <p:cNvPr id="95" name="Google Shape;95;p16"/>
          <p:cNvPicPr preferRelativeResize="0"/>
          <p:nvPr/>
        </p:nvPicPr>
        <p:blipFill rotWithShape="1">
          <a:blip r:embed="rId5">
            <a:alphaModFix/>
          </a:blip>
          <a:srcRect/>
          <a:stretch/>
        </p:blipFill>
        <p:spPr>
          <a:xfrm>
            <a:off x="4553938" y="1339987"/>
            <a:ext cx="1680525" cy="1260000"/>
          </a:xfrm>
          <a:prstGeom prst="rect">
            <a:avLst/>
          </a:prstGeom>
          <a:noFill/>
          <a:ln>
            <a:noFill/>
          </a:ln>
        </p:spPr>
      </p:pic>
      <p:pic>
        <p:nvPicPr>
          <p:cNvPr id="96" name="Google Shape;96;p16"/>
          <p:cNvPicPr preferRelativeResize="0"/>
          <p:nvPr/>
        </p:nvPicPr>
        <p:blipFill rotWithShape="1">
          <a:blip r:embed="rId6">
            <a:alphaModFix/>
          </a:blip>
          <a:srcRect/>
          <a:stretch/>
        </p:blipFill>
        <p:spPr>
          <a:xfrm>
            <a:off x="4556429" y="4085517"/>
            <a:ext cx="1680525" cy="1260000"/>
          </a:xfrm>
          <a:prstGeom prst="rect">
            <a:avLst/>
          </a:prstGeom>
          <a:noFill/>
          <a:ln>
            <a:noFill/>
          </a:ln>
        </p:spPr>
      </p:pic>
      <p:pic>
        <p:nvPicPr>
          <p:cNvPr id="97" name="Google Shape;97;p16"/>
          <p:cNvPicPr preferRelativeResize="0"/>
          <p:nvPr/>
        </p:nvPicPr>
        <p:blipFill rotWithShape="1">
          <a:blip r:embed="rId7">
            <a:alphaModFix/>
          </a:blip>
          <a:srcRect/>
          <a:stretch/>
        </p:blipFill>
        <p:spPr>
          <a:xfrm>
            <a:off x="402773" y="2750275"/>
            <a:ext cx="1680525" cy="1260000"/>
          </a:xfrm>
          <a:prstGeom prst="rect">
            <a:avLst/>
          </a:prstGeom>
          <a:noFill/>
          <a:ln>
            <a:noFill/>
          </a:ln>
        </p:spPr>
      </p:pic>
      <p:pic>
        <p:nvPicPr>
          <p:cNvPr id="98" name="Google Shape;98;p16"/>
          <p:cNvPicPr preferRelativeResize="0"/>
          <p:nvPr/>
        </p:nvPicPr>
        <p:blipFill rotWithShape="1">
          <a:blip r:embed="rId8">
            <a:alphaModFix/>
          </a:blip>
          <a:srcRect/>
          <a:stretch/>
        </p:blipFill>
        <p:spPr>
          <a:xfrm>
            <a:off x="6630437" y="1339987"/>
            <a:ext cx="1683675" cy="1260000"/>
          </a:xfrm>
          <a:prstGeom prst="rect">
            <a:avLst/>
          </a:prstGeom>
          <a:noFill/>
          <a:ln>
            <a:noFill/>
          </a:ln>
        </p:spPr>
      </p:pic>
      <p:pic>
        <p:nvPicPr>
          <p:cNvPr id="99" name="Google Shape;99;p16"/>
          <p:cNvPicPr preferRelativeResize="0"/>
          <p:nvPr/>
        </p:nvPicPr>
        <p:blipFill rotWithShape="1">
          <a:blip r:embed="rId9">
            <a:alphaModFix/>
          </a:blip>
          <a:srcRect/>
          <a:stretch/>
        </p:blipFill>
        <p:spPr>
          <a:xfrm>
            <a:off x="8710086" y="1339987"/>
            <a:ext cx="1680526" cy="1260000"/>
          </a:xfrm>
          <a:prstGeom prst="rect">
            <a:avLst/>
          </a:prstGeom>
          <a:noFill/>
          <a:ln>
            <a:noFill/>
          </a:ln>
        </p:spPr>
      </p:pic>
      <p:pic>
        <p:nvPicPr>
          <p:cNvPr id="100" name="Google Shape;100;p16"/>
          <p:cNvPicPr preferRelativeResize="0"/>
          <p:nvPr/>
        </p:nvPicPr>
        <p:blipFill rotWithShape="1">
          <a:blip r:embed="rId10">
            <a:alphaModFix/>
          </a:blip>
          <a:srcRect/>
          <a:stretch/>
        </p:blipFill>
        <p:spPr>
          <a:xfrm>
            <a:off x="2479602" y="2750275"/>
            <a:ext cx="1680525" cy="1260000"/>
          </a:xfrm>
          <a:prstGeom prst="rect">
            <a:avLst/>
          </a:prstGeom>
          <a:noFill/>
          <a:ln>
            <a:noFill/>
          </a:ln>
        </p:spPr>
      </p:pic>
      <p:pic>
        <p:nvPicPr>
          <p:cNvPr id="101" name="Google Shape;101;p16"/>
          <p:cNvPicPr preferRelativeResize="0"/>
          <p:nvPr/>
        </p:nvPicPr>
        <p:blipFill rotWithShape="1">
          <a:blip r:embed="rId11">
            <a:alphaModFix/>
          </a:blip>
          <a:srcRect/>
          <a:stretch/>
        </p:blipFill>
        <p:spPr>
          <a:xfrm>
            <a:off x="4556430" y="2750275"/>
            <a:ext cx="1680525" cy="1260000"/>
          </a:xfrm>
          <a:prstGeom prst="rect">
            <a:avLst/>
          </a:prstGeom>
          <a:noFill/>
          <a:ln>
            <a:noFill/>
          </a:ln>
        </p:spPr>
      </p:pic>
      <p:pic>
        <p:nvPicPr>
          <p:cNvPr id="102" name="Google Shape;102;p16"/>
          <p:cNvPicPr preferRelativeResize="0"/>
          <p:nvPr/>
        </p:nvPicPr>
        <p:blipFill rotWithShape="1">
          <a:blip r:embed="rId12">
            <a:alphaModFix/>
          </a:blip>
          <a:srcRect/>
          <a:stretch/>
        </p:blipFill>
        <p:spPr>
          <a:xfrm>
            <a:off x="6633258" y="2750275"/>
            <a:ext cx="1680524" cy="1260000"/>
          </a:xfrm>
          <a:prstGeom prst="rect">
            <a:avLst/>
          </a:prstGeom>
          <a:noFill/>
          <a:ln>
            <a:noFill/>
          </a:ln>
        </p:spPr>
      </p:pic>
      <p:pic>
        <p:nvPicPr>
          <p:cNvPr id="103" name="Google Shape;103;p16"/>
          <p:cNvPicPr preferRelativeResize="0"/>
          <p:nvPr/>
        </p:nvPicPr>
        <p:blipFill rotWithShape="1">
          <a:blip r:embed="rId13">
            <a:alphaModFix/>
          </a:blip>
          <a:srcRect/>
          <a:stretch/>
        </p:blipFill>
        <p:spPr>
          <a:xfrm>
            <a:off x="8710086" y="2750275"/>
            <a:ext cx="1680525" cy="1260000"/>
          </a:xfrm>
          <a:prstGeom prst="rect">
            <a:avLst/>
          </a:prstGeom>
          <a:noFill/>
          <a:ln>
            <a:noFill/>
          </a:ln>
        </p:spPr>
      </p:pic>
      <p:pic>
        <p:nvPicPr>
          <p:cNvPr id="104" name="Google Shape;104;p16"/>
          <p:cNvPicPr preferRelativeResize="0"/>
          <p:nvPr/>
        </p:nvPicPr>
        <p:blipFill rotWithShape="1">
          <a:blip r:embed="rId14">
            <a:alphaModFix/>
          </a:blip>
          <a:srcRect/>
          <a:stretch/>
        </p:blipFill>
        <p:spPr>
          <a:xfrm>
            <a:off x="402773" y="4085517"/>
            <a:ext cx="1680525" cy="1260000"/>
          </a:xfrm>
          <a:prstGeom prst="rect">
            <a:avLst/>
          </a:prstGeom>
          <a:noFill/>
          <a:ln>
            <a:noFill/>
          </a:ln>
        </p:spPr>
      </p:pic>
      <p:pic>
        <p:nvPicPr>
          <p:cNvPr id="105" name="Google Shape;105;p16"/>
          <p:cNvPicPr preferRelativeResize="0"/>
          <p:nvPr/>
        </p:nvPicPr>
        <p:blipFill rotWithShape="1">
          <a:blip r:embed="rId15">
            <a:alphaModFix/>
          </a:blip>
          <a:srcRect/>
          <a:stretch/>
        </p:blipFill>
        <p:spPr>
          <a:xfrm>
            <a:off x="2479601" y="4085517"/>
            <a:ext cx="1680525" cy="1260000"/>
          </a:xfrm>
          <a:prstGeom prst="rect">
            <a:avLst/>
          </a:prstGeom>
          <a:noFill/>
          <a:ln>
            <a:noFill/>
          </a:ln>
        </p:spPr>
      </p:pic>
      <p:pic>
        <p:nvPicPr>
          <p:cNvPr id="106" name="Google Shape;106;p16"/>
          <p:cNvPicPr preferRelativeResize="0"/>
          <p:nvPr/>
        </p:nvPicPr>
        <p:blipFill rotWithShape="1">
          <a:blip r:embed="rId16">
            <a:alphaModFix/>
          </a:blip>
          <a:srcRect/>
          <a:stretch/>
        </p:blipFill>
        <p:spPr>
          <a:xfrm>
            <a:off x="6633257" y="4085517"/>
            <a:ext cx="1680525" cy="1260000"/>
          </a:xfrm>
          <a:prstGeom prst="rect">
            <a:avLst/>
          </a:prstGeom>
          <a:noFill/>
          <a:ln>
            <a:noFill/>
          </a:ln>
        </p:spPr>
      </p:pic>
      <p:pic>
        <p:nvPicPr>
          <p:cNvPr id="107" name="Google Shape;107;p16"/>
          <p:cNvPicPr preferRelativeResize="0"/>
          <p:nvPr/>
        </p:nvPicPr>
        <p:blipFill rotWithShape="1">
          <a:blip r:embed="rId17">
            <a:alphaModFix/>
          </a:blip>
          <a:srcRect/>
          <a:stretch/>
        </p:blipFill>
        <p:spPr>
          <a:xfrm>
            <a:off x="402773" y="5578083"/>
            <a:ext cx="1680525" cy="1260000"/>
          </a:xfrm>
          <a:prstGeom prst="rect">
            <a:avLst/>
          </a:prstGeom>
          <a:noFill/>
          <a:ln>
            <a:noFill/>
          </a:ln>
        </p:spPr>
      </p:pic>
      <p:pic>
        <p:nvPicPr>
          <p:cNvPr id="108" name="Google Shape;108;p16"/>
          <p:cNvPicPr preferRelativeResize="0"/>
          <p:nvPr/>
        </p:nvPicPr>
        <p:blipFill rotWithShape="1">
          <a:blip r:embed="rId18">
            <a:alphaModFix/>
          </a:blip>
          <a:srcRect/>
          <a:stretch/>
        </p:blipFill>
        <p:spPr>
          <a:xfrm>
            <a:off x="8710086" y="4085517"/>
            <a:ext cx="1680525" cy="1260000"/>
          </a:xfrm>
          <a:prstGeom prst="rect">
            <a:avLst/>
          </a:prstGeom>
          <a:noFill/>
          <a:ln>
            <a:noFill/>
          </a:ln>
        </p:spPr>
      </p:pic>
      <p:pic>
        <p:nvPicPr>
          <p:cNvPr id="109" name="Google Shape;109;p16"/>
          <p:cNvPicPr preferRelativeResize="0"/>
          <p:nvPr/>
        </p:nvPicPr>
        <p:blipFill rotWithShape="1">
          <a:blip r:embed="rId19">
            <a:alphaModFix/>
          </a:blip>
          <a:srcRect/>
          <a:stretch/>
        </p:blipFill>
        <p:spPr>
          <a:xfrm>
            <a:off x="4556428" y="5578083"/>
            <a:ext cx="1680525" cy="1260000"/>
          </a:xfrm>
          <a:prstGeom prst="rect">
            <a:avLst/>
          </a:prstGeom>
          <a:noFill/>
          <a:ln>
            <a:noFill/>
          </a:ln>
        </p:spPr>
      </p:pic>
      <p:pic>
        <p:nvPicPr>
          <p:cNvPr id="110" name="Google Shape;110;p16"/>
          <p:cNvPicPr preferRelativeResize="0"/>
          <p:nvPr/>
        </p:nvPicPr>
        <p:blipFill rotWithShape="1">
          <a:blip r:embed="rId20">
            <a:alphaModFix/>
          </a:blip>
          <a:srcRect/>
          <a:stretch/>
        </p:blipFill>
        <p:spPr>
          <a:xfrm>
            <a:off x="2479601" y="5578083"/>
            <a:ext cx="1680524" cy="1260000"/>
          </a:xfrm>
          <a:prstGeom prst="rect">
            <a:avLst/>
          </a:prstGeom>
          <a:noFill/>
          <a:ln>
            <a:noFill/>
          </a:ln>
        </p:spPr>
      </p:pic>
      <p:pic>
        <p:nvPicPr>
          <p:cNvPr id="111" name="Google Shape;111;p16"/>
          <p:cNvPicPr preferRelativeResize="0"/>
          <p:nvPr/>
        </p:nvPicPr>
        <p:blipFill rotWithShape="1">
          <a:blip r:embed="rId21">
            <a:alphaModFix/>
          </a:blip>
          <a:srcRect/>
          <a:stretch/>
        </p:blipFill>
        <p:spPr>
          <a:xfrm>
            <a:off x="8710086" y="5578083"/>
            <a:ext cx="1680131" cy="1260000"/>
          </a:xfrm>
          <a:prstGeom prst="rect">
            <a:avLst/>
          </a:prstGeom>
          <a:noFill/>
          <a:ln>
            <a:noFill/>
          </a:ln>
        </p:spPr>
      </p:pic>
      <p:pic>
        <p:nvPicPr>
          <p:cNvPr id="112" name="Google Shape;112;p16"/>
          <p:cNvPicPr preferRelativeResize="0"/>
          <p:nvPr/>
        </p:nvPicPr>
        <p:blipFill rotWithShape="1">
          <a:blip r:embed="rId22">
            <a:alphaModFix/>
          </a:blip>
          <a:srcRect/>
          <a:stretch/>
        </p:blipFill>
        <p:spPr>
          <a:xfrm>
            <a:off x="6633256" y="5578083"/>
            <a:ext cx="1680525" cy="1260000"/>
          </a:xfrm>
          <a:prstGeom prst="rect">
            <a:avLst/>
          </a:prstGeom>
          <a:noFill/>
          <a:ln>
            <a:noFill/>
          </a:ln>
        </p:spPr>
      </p:pic>
    </p:spTree>
    <p:extLst>
      <p:ext uri="{BB962C8B-B14F-4D97-AF65-F5344CB8AC3E}">
        <p14:creationId xmlns:p14="http://schemas.microsoft.com/office/powerpoint/2010/main" val="124299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78A41-D4AA-47B1-964D-BA9F8F5EFFC9}"/>
              </a:ext>
            </a:extLst>
          </p:cNvPr>
          <p:cNvSpPr>
            <a:spLocks noGrp="1"/>
          </p:cNvSpPr>
          <p:nvPr>
            <p:ph type="title"/>
          </p:nvPr>
        </p:nvSpPr>
        <p:spPr>
          <a:xfrm>
            <a:off x="415600" y="593367"/>
            <a:ext cx="4607504" cy="763600"/>
          </a:xfrm>
        </p:spPr>
        <p:txBody>
          <a:bodyPr/>
          <a:lstStyle/>
          <a:p>
            <a:r>
              <a:rPr lang="de-DE" dirty="0" err="1"/>
              <a:t>What</a:t>
            </a:r>
            <a:r>
              <a:rPr lang="de-DE" dirty="0"/>
              <a:t> is TRIPLE</a:t>
            </a:r>
          </a:p>
        </p:txBody>
      </p:sp>
      <p:pic>
        <p:nvPicPr>
          <p:cNvPr id="6" name="Google Shape;108;p19">
            <a:extLst>
              <a:ext uri="{FF2B5EF4-FFF2-40B4-BE49-F238E27FC236}">
                <a16:creationId xmlns:a16="http://schemas.microsoft.com/office/drawing/2014/main" id="{BBF042E3-26D8-4EAE-9020-98A9403093C5}"/>
              </a:ext>
            </a:extLst>
          </p:cNvPr>
          <p:cNvPicPr preferRelativeResize="0"/>
          <p:nvPr/>
        </p:nvPicPr>
        <p:blipFill>
          <a:blip r:embed="rId3">
            <a:alphaModFix/>
          </a:blip>
          <a:stretch>
            <a:fillRect/>
          </a:stretch>
        </p:blipFill>
        <p:spPr>
          <a:xfrm>
            <a:off x="5350629" y="795777"/>
            <a:ext cx="5496910" cy="5816910"/>
          </a:xfrm>
          <a:prstGeom prst="rect">
            <a:avLst/>
          </a:prstGeom>
          <a:noFill/>
          <a:ln>
            <a:noFill/>
          </a:ln>
        </p:spPr>
      </p:pic>
      <p:sp>
        <p:nvSpPr>
          <p:cNvPr id="8" name="Textplatzhalter 2">
            <a:extLst>
              <a:ext uri="{FF2B5EF4-FFF2-40B4-BE49-F238E27FC236}">
                <a16:creationId xmlns:a16="http://schemas.microsoft.com/office/drawing/2014/main" id="{A871753A-D60D-4A0E-8252-AAA3AB1FBD1D}"/>
              </a:ext>
            </a:extLst>
          </p:cNvPr>
          <p:cNvSpPr txBox="1">
            <a:spLocks/>
          </p:cNvSpPr>
          <p:nvPr/>
        </p:nvSpPr>
        <p:spPr>
          <a:xfrm>
            <a:off x="368136" y="2185060"/>
            <a:ext cx="4982494" cy="423949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612267"/>
              </a:buClr>
              <a:buSzPct val="117000"/>
              <a:buFont typeface="Arial" panose="020B0604020202020204" pitchFamily="34" charset="0"/>
              <a:buChar char="•"/>
              <a:defRPr sz="280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C00000"/>
              </a:buClr>
              <a:buSzPct val="117000"/>
              <a:buFont typeface="Arial" panose="020B0604020202020204" pitchFamily="34" charset="0"/>
              <a:buChar char="•"/>
              <a:defRPr sz="280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F2B00C"/>
              </a:buClr>
              <a:buSzPct val="117000"/>
              <a:buFont typeface="Arial" panose="020B0604020202020204" pitchFamily="34" charset="0"/>
              <a:buChar char="•"/>
              <a:defRPr sz="240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612267"/>
              </a:buClr>
              <a:buSzPct val="117000"/>
              <a:buFont typeface="Arial" panose="020B0604020202020204" pitchFamily="34" charset="0"/>
              <a:buChar char="•"/>
              <a:defRPr sz="200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612267"/>
              </a:buClr>
              <a:buSzPct val="117000"/>
              <a:buFont typeface="Arial" panose="020B0604020202020204" pitchFamily="34" charset="0"/>
              <a:buChar char="•"/>
              <a:defRPr sz="200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TRIPLE platform services and architecture will promote a </a:t>
            </a:r>
            <a:r>
              <a:rPr lang="en-US" sz="2400" b="1" dirty="0"/>
              <a:t>"Community of Practice" </a:t>
            </a:r>
          </a:p>
          <a:p>
            <a:r>
              <a:rPr lang="en-US" sz="2400" dirty="0"/>
              <a:t>foster new collaborations and networking</a:t>
            </a:r>
          </a:p>
          <a:p>
            <a:r>
              <a:rPr lang="en-US" sz="2400" dirty="0"/>
              <a:t>encourage </a:t>
            </a:r>
            <a:r>
              <a:rPr lang="en-US" sz="2400" dirty="0" err="1"/>
              <a:t>interdisciplinarity</a:t>
            </a:r>
            <a:endParaRPr lang="en-US" sz="2400" dirty="0"/>
          </a:p>
          <a:p>
            <a:r>
              <a:rPr lang="en-US" sz="2400" dirty="0"/>
              <a:t>take into account multilingual and multicultural diversity</a:t>
            </a:r>
          </a:p>
          <a:p>
            <a:r>
              <a:rPr lang="en-US" sz="2400" dirty="0"/>
              <a:t>facilitate crowdfunding</a:t>
            </a:r>
          </a:p>
        </p:txBody>
      </p:sp>
    </p:spTree>
    <p:extLst>
      <p:ext uri="{BB962C8B-B14F-4D97-AF65-F5344CB8AC3E}">
        <p14:creationId xmlns:p14="http://schemas.microsoft.com/office/powerpoint/2010/main" val="51858286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TotalTime>
  <Words>1405</Words>
  <Application>Microsoft Office PowerPoint</Application>
  <PresentationFormat>Grand écran</PresentationFormat>
  <Paragraphs>132</Paragraphs>
  <Slides>20</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Open Sans Light</vt:lpstr>
      <vt:lpstr>Wingdings</vt:lpstr>
      <vt:lpstr>Open Sans</vt:lpstr>
      <vt:lpstr>Calibri</vt:lpstr>
      <vt:lpstr>Courier New</vt:lpstr>
      <vt:lpstr>Arial</vt:lpstr>
      <vt:lpstr>Θέμα του Office</vt:lpstr>
      <vt:lpstr>Présentation PowerPoint</vt:lpstr>
      <vt:lpstr>TRIPLE project: building the future discovery service of OPERAS RI</vt:lpstr>
      <vt:lpstr>OPERAS RI in the perspective of multiligualism </vt:lpstr>
      <vt:lpstr>OPERAS Action Points towards multilingualism</vt:lpstr>
      <vt:lpstr>What is TRIPLE project </vt:lpstr>
      <vt:lpstr>Présentation PowerPoint</vt:lpstr>
      <vt:lpstr>TRIPLE: Key facts</vt:lpstr>
      <vt:lpstr>TRIPLE Consortium</vt:lpstr>
      <vt:lpstr>What is TRIPLE</vt:lpstr>
      <vt:lpstr>The TRIPLE platform = the heart of the project</vt:lpstr>
      <vt:lpstr>Multilingualism in TRIPLE </vt:lpstr>
      <vt:lpstr>Challenges linked to multilingualism in a European discovery platform</vt:lpstr>
      <vt:lpstr>Scientific challenges</vt:lpstr>
      <vt:lpstr>Technical Challenges: WP2 [Data acquisition]</vt:lpstr>
      <vt:lpstr>WP2 [Data acquisition]</vt:lpstr>
      <vt:lpstr>WP2 [Data acquisition]</vt:lpstr>
      <vt:lpstr>WP5 [Innovative Services]</vt:lpstr>
      <vt:lpstr>Other challenges</vt:lpstr>
      <vt:lpstr>TRIPLE project : How can goodwill be reconciled with efficiency or feasibility?</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Δήμητρα Πελεκάνου</dc:creator>
  <cp:lastModifiedBy>Suzanne</cp:lastModifiedBy>
  <cp:revision>65</cp:revision>
  <dcterms:created xsi:type="dcterms:W3CDTF">2020-02-26T14:16:36Z</dcterms:created>
  <dcterms:modified xsi:type="dcterms:W3CDTF">2020-11-03T20:13:20Z</dcterms:modified>
</cp:coreProperties>
</file>