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4" r:id="rId4"/>
    <p:sldId id="265" r:id="rId5"/>
    <p:sldId id="267" r:id="rId6"/>
    <p:sldId id="268" r:id="rId7"/>
    <p:sldId id="269" r:id="rId8"/>
    <p:sldId id="266" r:id="rId9"/>
    <p:sldId id="260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23"/>
    <p:restoredTop sz="94396"/>
  </p:normalViewPr>
  <p:slideViewPr>
    <p:cSldViewPr snapToGrid="0" snapToObjects="1">
      <p:cViewPr varScale="1">
        <p:scale>
          <a:sx n="85" d="100"/>
          <a:sy n="85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211F48-F71D-404A-A8F6-51DB661D51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176" y="457649"/>
            <a:ext cx="7645757" cy="138403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1F14AD-F6AE-6541-AA18-FF10607B53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176" y="1966421"/>
            <a:ext cx="7645757" cy="1452920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486965D-D0BA-5344-AB43-606499254A4E}"/>
              </a:ext>
            </a:extLst>
          </p:cNvPr>
          <p:cNvCxnSpPr>
            <a:cxnSpLocks/>
          </p:cNvCxnSpPr>
          <p:nvPr userDrawn="1"/>
        </p:nvCxnSpPr>
        <p:spPr>
          <a:xfrm>
            <a:off x="442176" y="1841679"/>
            <a:ext cx="76457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05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3AC152-5876-E743-9AC5-42AA60AD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125"/>
            <a:ext cx="10958945" cy="1386402"/>
          </a:xfrm>
          <a:prstGeom prst="rect">
            <a:avLst/>
          </a:prstGeom>
        </p:spPr>
        <p:txBody>
          <a:bodyPr/>
          <a:lstStyle>
            <a:lvl1pPr>
              <a:defRPr lang="en-GB" sz="3200" b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D676D2-6FCE-F745-9D2C-E9DD33B9C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4" y="1835456"/>
            <a:ext cx="10958945" cy="4351338"/>
          </a:xfrm>
          <a:prstGeom prst="rect">
            <a:avLst/>
          </a:prstGeo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Tx/>
              <a:buBlip>
                <a:blip r:embed="rId2"/>
              </a:buBlip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Tx/>
              <a:buBlip>
                <a:blip r:embed="rId2"/>
              </a:buBlip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Tx/>
              <a:buBlip>
                <a:blip r:embed="rId2"/>
              </a:buBlip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Tx/>
              <a:buBlip>
                <a:blip r:embed="rId2"/>
              </a:buBlip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68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86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46025E8-AEF3-374E-BB2E-CD44F3B598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38694" y="149783"/>
            <a:ext cx="3432287" cy="2870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A9150446-8369-5746-983C-23E2DCCC29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8694" y="3161293"/>
            <a:ext cx="3432287" cy="2647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0F1792E8-AC8A-FA47-A6DD-61D09C5C9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45" y="149782"/>
            <a:ext cx="8267161" cy="628321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Tx/>
              <a:buBlip>
                <a:blip r:embed="rId2"/>
              </a:buBlip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Tx/>
              <a:buBlip>
                <a:blip r:embed="rId2"/>
              </a:buBlip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Tx/>
              <a:buBlip>
                <a:blip r:embed="rId2"/>
              </a:buBlip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Tx/>
              <a:buBlip>
                <a:blip r:embed="rId2"/>
              </a:buBlip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36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1477D5E-E2A0-7B44-BD8E-6CE126CA3DBE}"/>
              </a:ext>
            </a:extLst>
          </p:cNvPr>
          <p:cNvSpPr/>
          <p:nvPr userDrawn="1"/>
        </p:nvSpPr>
        <p:spPr>
          <a:xfrm>
            <a:off x="122656" y="103033"/>
            <a:ext cx="7895389" cy="2318199"/>
          </a:xfrm>
          <a:prstGeom prst="rect">
            <a:avLst/>
          </a:prstGeom>
          <a:solidFill>
            <a:schemeClr val="bg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06B9E77-C48E-4A40-B70F-3CC224EA3FD6}"/>
              </a:ext>
            </a:extLst>
          </p:cNvPr>
          <p:cNvSpPr/>
          <p:nvPr userDrawn="1"/>
        </p:nvSpPr>
        <p:spPr>
          <a:xfrm>
            <a:off x="122655" y="2482998"/>
            <a:ext cx="7895388" cy="394493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2200"/>
              </a:lnSpc>
            </a:pPr>
            <a:endParaRPr lang="nb-NO" sz="1800" i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5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1477D5E-E2A0-7B44-BD8E-6CE126CA3DBE}"/>
              </a:ext>
            </a:extLst>
          </p:cNvPr>
          <p:cNvSpPr/>
          <p:nvPr userDrawn="1"/>
        </p:nvSpPr>
        <p:spPr>
          <a:xfrm>
            <a:off x="122656" y="103033"/>
            <a:ext cx="7895389" cy="2318199"/>
          </a:xfrm>
          <a:prstGeom prst="rect">
            <a:avLst/>
          </a:prstGeom>
          <a:solidFill>
            <a:schemeClr val="bg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06B9E77-C48E-4A40-B70F-3CC224EA3FD6}"/>
              </a:ext>
            </a:extLst>
          </p:cNvPr>
          <p:cNvSpPr/>
          <p:nvPr userDrawn="1"/>
        </p:nvSpPr>
        <p:spPr>
          <a:xfrm>
            <a:off x="122654" y="2482998"/>
            <a:ext cx="2742767" cy="394493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2200"/>
              </a:lnSpc>
            </a:pPr>
            <a:endParaRPr lang="nb-NO" sz="1800" i="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DD95D4-526F-5E44-AC05-980A72365344}"/>
              </a:ext>
            </a:extLst>
          </p:cNvPr>
          <p:cNvSpPr txBox="1"/>
          <p:nvPr userDrawn="1"/>
        </p:nvSpPr>
        <p:spPr>
          <a:xfrm>
            <a:off x="117625" y="889357"/>
            <a:ext cx="790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D6E14F-5C52-B94B-BD67-03A065D37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396" t="22949" r="70802" b="66249"/>
          <a:stretch/>
        </p:blipFill>
        <p:spPr>
          <a:xfrm>
            <a:off x="508646" y="5335718"/>
            <a:ext cx="764327" cy="764327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2F3D991-136D-FC41-87EC-B8AC341F2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486" t="22949" r="57712" b="66249"/>
          <a:stretch/>
        </p:blipFill>
        <p:spPr>
          <a:xfrm>
            <a:off x="1854541" y="5335718"/>
            <a:ext cx="764327" cy="764327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42811A7-B89F-B64E-A9A1-CCCDBD3279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580" y="4134893"/>
            <a:ext cx="819915" cy="8199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46D73DAF-4515-2442-A1FC-346AB39B66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0580" y="2947885"/>
            <a:ext cx="782392" cy="806101"/>
          </a:xfrm>
          <a:prstGeom prst="rect">
            <a:avLst/>
          </a:prstGeom>
        </p:spPr>
      </p:pic>
      <p:pic>
        <p:nvPicPr>
          <p:cNvPr id="11" name="Immagine 58">
            <a:extLst>
              <a:ext uri="{FF2B5EF4-FFF2-40B4-BE49-F238E27FC236}">
                <a16:creationId xmlns="" xmlns:a16="http://schemas.microsoft.com/office/drawing/2014/main" id="{0667E731-150F-2C4E-9009-989D6D835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619" y="2877119"/>
            <a:ext cx="1189064" cy="1105958"/>
          </a:xfrm>
          <a:prstGeom prst="rect">
            <a:avLst/>
          </a:prstGeom>
        </p:spPr>
      </p:pic>
      <p:pic>
        <p:nvPicPr>
          <p:cNvPr id="12" name="Immagine 59">
            <a:extLst>
              <a:ext uri="{FF2B5EF4-FFF2-40B4-BE49-F238E27FC236}">
                <a16:creationId xmlns="" xmlns:a16="http://schemas.microsoft.com/office/drawing/2014/main" id="{FC3132A5-E2FF-8D47-9F81-BB0A2CBEC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948" y="4284711"/>
            <a:ext cx="840405" cy="707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000000-0008-0000-0000-00002900000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44633" y="2877119"/>
            <a:ext cx="816379" cy="833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0000000-0008-0000-0000-00002800000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86136" y="4242793"/>
            <a:ext cx="1076038" cy="698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4BAB87-CD72-7C4F-BBBC-22AD2BB7D34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53453" y="2811312"/>
            <a:ext cx="1104900" cy="1041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79EA01C-C30C-6547-82A6-20E9E490E8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002376" y="5098925"/>
            <a:ext cx="1371600" cy="1206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619D078-E595-B44B-AB29-3E8E02103E6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373976" y="3994025"/>
            <a:ext cx="1244600" cy="1104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ABEB464-6F49-A048-B6FD-1F2732BA7BB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440222" y="2724721"/>
            <a:ext cx="1270000" cy="1181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97D56FD-AC76-CF41-BAA6-077A9851C8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786175" y="4134893"/>
            <a:ext cx="15748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1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352634-6C1F-0648-832A-59A3BA9571F6}"/>
              </a:ext>
            </a:extLst>
          </p:cNvPr>
          <p:cNvSpPr/>
          <p:nvPr userDrawn="1"/>
        </p:nvSpPr>
        <p:spPr>
          <a:xfrm>
            <a:off x="-31173" y="-1"/>
            <a:ext cx="1223356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magine 57">
            <a:extLst>
              <a:ext uri="{FF2B5EF4-FFF2-40B4-BE49-F238E27FC236}">
                <a16:creationId xmlns="" xmlns:a16="http://schemas.microsoft.com/office/drawing/2014/main" id="{AFFF5024-CBD6-F145-A6A6-788C8157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42000"/>
                    </a14:imgEffect>
                  </a14:imgLayer>
                </a14:imgProps>
              </a:ext>
            </a:extLst>
          </a:blip>
          <a:srcRect l="37377" t="33744" r="43120" b="44338"/>
          <a:stretch/>
        </p:blipFill>
        <p:spPr>
          <a:xfrm>
            <a:off x="7803468" y="0"/>
            <a:ext cx="4398923" cy="288036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21F7620-40EF-FF47-8614-B9A630B39622}"/>
              </a:ext>
            </a:extLst>
          </p:cNvPr>
          <p:cNvSpPr txBox="1"/>
          <p:nvPr userDrawn="1"/>
        </p:nvSpPr>
        <p:spPr>
          <a:xfrm>
            <a:off x="436833" y="6558892"/>
            <a:ext cx="8753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is funded from the EU Horizon 2020 Research and Innovation Programme (2014-2020) under Grant Agreement </a:t>
            </a:r>
            <a:r>
              <a:rPr lang="nb-NO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XXXXXX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DF0A172-1ABB-044B-BC03-4EC77C7D1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440" y="6546011"/>
            <a:ext cx="319392" cy="21402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498D80C-1E65-634F-ABA2-5FA632714E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176" y="457649"/>
            <a:ext cx="7645757" cy="1381542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67348E9F-4040-2242-BFBB-C6439DFCCF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176" y="1966421"/>
            <a:ext cx="7645757" cy="1452920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350B0C6-FC85-C044-9FCF-4112D800F65B}"/>
              </a:ext>
            </a:extLst>
          </p:cNvPr>
          <p:cNvCxnSpPr>
            <a:cxnSpLocks/>
          </p:cNvCxnSpPr>
          <p:nvPr userDrawn="1"/>
        </p:nvCxnSpPr>
        <p:spPr>
          <a:xfrm>
            <a:off x="442176" y="1841679"/>
            <a:ext cx="7645757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23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352634-6C1F-0648-832A-59A3BA9571F6}"/>
              </a:ext>
            </a:extLst>
          </p:cNvPr>
          <p:cNvSpPr/>
          <p:nvPr userDrawn="1"/>
        </p:nvSpPr>
        <p:spPr>
          <a:xfrm>
            <a:off x="-41564" y="0"/>
            <a:ext cx="1223356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magine 57">
            <a:extLst>
              <a:ext uri="{FF2B5EF4-FFF2-40B4-BE49-F238E27FC236}">
                <a16:creationId xmlns="" xmlns:a16="http://schemas.microsoft.com/office/drawing/2014/main" id="{AFFF5024-CBD6-F145-A6A6-788C8157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42000"/>
                    </a14:imgEffect>
                  </a14:imgLayer>
                </a14:imgProps>
              </a:ext>
            </a:extLst>
          </a:blip>
          <a:srcRect l="37377" t="33744" r="43120" b="44338"/>
          <a:stretch/>
        </p:blipFill>
        <p:spPr>
          <a:xfrm>
            <a:off x="7803468" y="0"/>
            <a:ext cx="4398923" cy="288036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21F7620-40EF-FF47-8614-B9A630B39622}"/>
              </a:ext>
            </a:extLst>
          </p:cNvPr>
          <p:cNvSpPr txBox="1"/>
          <p:nvPr userDrawn="1"/>
        </p:nvSpPr>
        <p:spPr>
          <a:xfrm>
            <a:off x="436833" y="6558892"/>
            <a:ext cx="8753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is funded from the EU Horizon 2020 Research and Innovation Programme (2014-2020) under Grant Agreement </a:t>
            </a:r>
            <a:r>
              <a:rPr lang="nb-NO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XXXXXX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DF0A172-1ABB-044B-BC03-4EC77C7D1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440" y="6546011"/>
            <a:ext cx="319392" cy="21402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E016B05A-AA0C-8148-A367-BE0E3E62A916}"/>
              </a:ext>
            </a:extLst>
          </p:cNvPr>
          <p:cNvSpPr txBox="1">
            <a:spLocks/>
          </p:cNvSpPr>
          <p:nvPr userDrawn="1"/>
        </p:nvSpPr>
        <p:spPr>
          <a:xfrm>
            <a:off x="703117" y="584427"/>
            <a:ext cx="10515600" cy="1386402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B6315AFA-A532-9947-A4A5-51E0BEDE853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418" y="1788361"/>
            <a:ext cx="10515600" cy="4351338"/>
          </a:xfrm>
          <a:prstGeom prst="rect">
            <a:avLst/>
          </a:prstGeom>
        </p:spPr>
        <p:txBody>
          <a:bodyPr/>
          <a:lstStyle>
            <a:lvl1pPr marL="228594" indent="-228594">
              <a:buFontTx/>
              <a:buBlip>
                <a:blip r:embed="rId4"/>
              </a:buBlip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Tx/>
              <a:buBlip>
                <a:blip r:embed="rId4"/>
              </a:buBlip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Tx/>
              <a:buBlip>
                <a:blip r:embed="rId4"/>
              </a:buBlip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Tx/>
              <a:buBlip>
                <a:blip r:embed="rId4"/>
              </a:buBlip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Tx/>
              <a:buBlip>
                <a:blip r:embed="rId4"/>
              </a:buBlip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3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352634-6C1F-0648-832A-59A3BA9571F6}"/>
              </a:ext>
            </a:extLst>
          </p:cNvPr>
          <p:cNvSpPr/>
          <p:nvPr userDrawn="1"/>
        </p:nvSpPr>
        <p:spPr>
          <a:xfrm>
            <a:off x="-31173" y="-1"/>
            <a:ext cx="1223356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Immagine 57">
            <a:extLst>
              <a:ext uri="{FF2B5EF4-FFF2-40B4-BE49-F238E27FC236}">
                <a16:creationId xmlns="" xmlns:a16="http://schemas.microsoft.com/office/drawing/2014/main" id="{AFFF5024-CBD6-F145-A6A6-788C8157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42000"/>
                    </a14:imgEffect>
                  </a14:imgLayer>
                </a14:imgProps>
              </a:ext>
            </a:extLst>
          </a:blip>
          <a:srcRect l="37377" t="33744" r="43120" b="44338"/>
          <a:stretch/>
        </p:blipFill>
        <p:spPr>
          <a:xfrm>
            <a:off x="7803468" y="0"/>
            <a:ext cx="4398923" cy="288036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21F7620-40EF-FF47-8614-B9A630B39622}"/>
              </a:ext>
            </a:extLst>
          </p:cNvPr>
          <p:cNvSpPr txBox="1"/>
          <p:nvPr userDrawn="1"/>
        </p:nvSpPr>
        <p:spPr>
          <a:xfrm>
            <a:off x="436833" y="6558892"/>
            <a:ext cx="8753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is funded from the EU Horizon 2020 Research and Innovation Programme (2014-2020) under Grant Agreement </a:t>
            </a:r>
            <a:r>
              <a:rPr lang="nb-NO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XXXXXX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DF0A172-1ABB-044B-BC03-4EC77C7D1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440" y="6546011"/>
            <a:ext cx="319392" cy="2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GIF"/><Relationship Id="rId12" Type="http://schemas.openxmlformats.org/officeDocument/2006/relationships/image" Target="../media/image2.png"/><Relationship Id="rId13" Type="http://schemas.openxmlformats.org/officeDocument/2006/relationships/image" Target="../media/image3.emf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75B6B0-860A-4F4D-A6C3-06EF1CC3D3ED}"/>
              </a:ext>
            </a:extLst>
          </p:cNvPr>
          <p:cNvSpPr txBox="1"/>
          <p:nvPr userDrawn="1"/>
        </p:nvSpPr>
        <p:spPr>
          <a:xfrm>
            <a:off x="436832" y="6529205"/>
            <a:ext cx="8753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is funded from the EU Horizon 2020 Research and Innovation Programme (2014-2020) under Grant Agreement </a:t>
            </a:r>
            <a:r>
              <a:rPr lang="nb-NO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823782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3104C07-C1ED-504A-B4D7-B38B6DECE6F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7440" y="6546011"/>
            <a:ext cx="319392" cy="214026"/>
          </a:xfrm>
          <a:prstGeom prst="rect">
            <a:avLst/>
          </a:prstGeom>
        </p:spPr>
      </p:pic>
      <p:pic>
        <p:nvPicPr>
          <p:cNvPr id="17" name="Immagine 57">
            <a:extLst>
              <a:ext uri="{FF2B5EF4-FFF2-40B4-BE49-F238E27FC236}">
                <a16:creationId xmlns="" xmlns:a16="http://schemas.microsoft.com/office/drawing/2014/main" id="{00000000-0008-0000-0000-00003A0000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37377" t="21828" r="35941" b="44338"/>
          <a:stretch/>
        </p:blipFill>
        <p:spPr>
          <a:xfrm>
            <a:off x="11017873" y="5887048"/>
            <a:ext cx="1286627" cy="9259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000000-0008-0000-0000-0000460000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09"/>
          <a:stretch/>
        </p:blipFill>
        <p:spPr bwMode="auto">
          <a:xfrm>
            <a:off x="9735458" y="6214087"/>
            <a:ext cx="1411207" cy="3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1AE576B-2CB1-7E4A-8CA0-17E7432FF9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982" t="16420" r="1789" b="13684"/>
          <a:stretch/>
        </p:blipFill>
        <p:spPr>
          <a:xfrm>
            <a:off x="9741898" y="6611550"/>
            <a:ext cx="1406007" cy="81123"/>
          </a:xfrm>
          <a:prstGeom prst="rect">
            <a:avLst/>
          </a:prstGeom>
        </p:spPr>
      </p:pic>
      <p:pic>
        <p:nvPicPr>
          <p:cNvPr id="25" name="Immagine 57">
            <a:extLst>
              <a:ext uri="{FF2B5EF4-FFF2-40B4-BE49-F238E27FC236}">
                <a16:creationId xmlns="" xmlns:a16="http://schemas.microsoft.com/office/drawing/2014/main" id="{91E40637-F1AB-3F4A-87E2-0E4DCCA5C6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7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132000"/>
                    </a14:imgEffect>
                  </a14:imgLayer>
                </a14:imgProps>
              </a:ext>
            </a:extLst>
          </a:blip>
          <a:srcRect l="37377" t="33818" r="43413" b="44338"/>
          <a:stretch/>
        </p:blipFill>
        <p:spPr>
          <a:xfrm>
            <a:off x="7758451" y="0"/>
            <a:ext cx="4433549" cy="2861220"/>
          </a:xfrm>
          <a:prstGeom prst="rect">
            <a:avLst/>
          </a:prstGeom>
          <a:effectLst>
            <a:outerShdw blurRad="50800" dist="76200" dir="12360000" sx="92000" sy="92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4734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9" r:id="rId4"/>
    <p:sldLayoutId id="2147483658" r:id="rId5"/>
    <p:sldLayoutId id="2147483660" r:id="rId6"/>
    <p:sldLayoutId id="2147483656" r:id="rId7"/>
    <p:sldLayoutId id="2147483661" r:id="rId8"/>
    <p:sldLayoutId id="2147483662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9.svg"/><Relationship Id="rId13" Type="http://schemas.openxmlformats.org/officeDocument/2006/relationships/image" Target="../media/image25.jpe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0.png"/><Relationship Id="rId4" Type="http://schemas.openxmlformats.org/officeDocument/2006/relationships/image" Target="../media/image21.svg"/><Relationship Id="rId5" Type="http://schemas.openxmlformats.org/officeDocument/2006/relationships/image" Target="../media/image21.png"/><Relationship Id="rId6" Type="http://schemas.openxmlformats.org/officeDocument/2006/relationships/image" Target="../media/image23.svg"/><Relationship Id="rId7" Type="http://schemas.openxmlformats.org/officeDocument/2006/relationships/image" Target="../media/image22.png"/><Relationship Id="rId8" Type="http://schemas.openxmlformats.org/officeDocument/2006/relationships/image" Target="../media/image25.svg"/><Relationship Id="rId9" Type="http://schemas.openxmlformats.org/officeDocument/2006/relationships/image" Target="../media/image23.png"/><Relationship Id="rId10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Relationship Id="rId3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-fair.org/fair-principle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0F77D40-4C79-8244-BA50-E61B14F1C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175" y="457649"/>
            <a:ext cx="8379095" cy="1384030"/>
          </a:xfrm>
        </p:spPr>
        <p:txBody>
          <a:bodyPr/>
          <a:lstStyle/>
          <a:p>
            <a:r>
              <a:rPr lang="en-US" b="1" dirty="0"/>
              <a:t>What are EOSC </a:t>
            </a:r>
            <a:r>
              <a:rPr lang="en-US" b="1"/>
              <a:t>and </a:t>
            </a:r>
            <a:r>
              <a:rPr lang="en-US" b="1" smtClean="0"/>
              <a:t>SSHOC?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916EE559-B473-2A4A-93E0-82ED48516F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/>
              <a:t>and what’s in it for you?</a:t>
            </a:r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42175" y="3998259"/>
            <a:ext cx="37497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Ron Dekker</a:t>
            </a:r>
          </a:p>
          <a:p>
            <a:r>
              <a:rPr lang="en-GB" dirty="0" smtClean="0"/>
              <a:t>Director CESSDA</a:t>
            </a:r>
          </a:p>
          <a:p>
            <a:r>
              <a:rPr lang="en-GB" dirty="0" smtClean="0"/>
              <a:t>Coordinator SSHOC</a:t>
            </a:r>
          </a:p>
          <a:p>
            <a:r>
              <a:rPr lang="en-GB" dirty="0" smtClean="0"/>
              <a:t>Member of EOSC Executive Board</a:t>
            </a:r>
          </a:p>
          <a:p>
            <a:endParaRPr lang="en-GB" dirty="0"/>
          </a:p>
          <a:p>
            <a:r>
              <a:rPr lang="en-GB" i="1" dirty="0" smtClean="0"/>
              <a:t>Opinions are my own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091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6B215AFA-FD11-5A45-9941-8C47D2275997}"/>
              </a:ext>
            </a:extLst>
          </p:cNvPr>
          <p:cNvSpPr/>
          <p:nvPr/>
        </p:nvSpPr>
        <p:spPr>
          <a:xfrm>
            <a:off x="8702871" y="5710"/>
            <a:ext cx="3488391" cy="2554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DA2A6706-F708-C14F-94A0-6CC7C133DE8D}"/>
              </a:ext>
            </a:extLst>
          </p:cNvPr>
          <p:cNvSpPr/>
          <p:nvPr/>
        </p:nvSpPr>
        <p:spPr>
          <a:xfrm>
            <a:off x="9480617" y="5834462"/>
            <a:ext cx="2711383" cy="102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92BE94C7-CE1E-BE42-A93F-DEF6FE0511BD}"/>
              </a:ext>
            </a:extLst>
          </p:cNvPr>
          <p:cNvSpPr/>
          <p:nvPr/>
        </p:nvSpPr>
        <p:spPr>
          <a:xfrm>
            <a:off x="19581" y="6436196"/>
            <a:ext cx="9301400" cy="415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75DB674-FA77-434B-956A-A02D68F6CADA}"/>
              </a:ext>
            </a:extLst>
          </p:cNvPr>
          <p:cNvGrpSpPr/>
          <p:nvPr/>
        </p:nvGrpSpPr>
        <p:grpSpPr>
          <a:xfrm>
            <a:off x="19581" y="74462"/>
            <a:ext cx="12192000" cy="6653358"/>
            <a:chOff x="19581" y="82929"/>
            <a:chExt cx="12192000" cy="6653358"/>
          </a:xfrm>
        </p:grpSpPr>
        <p:sp>
          <p:nvSpPr>
            <p:cNvPr id="27" name="Content Placeholder 2">
              <a:extLst>
                <a:ext uri="{FF2B5EF4-FFF2-40B4-BE49-F238E27FC236}">
                  <a16:creationId xmlns="" xmlns:a16="http://schemas.microsoft.com/office/drawing/2014/main" id="{1851EE75-C837-394B-9C63-4F84D94E679F}"/>
                </a:ext>
              </a:extLst>
            </p:cNvPr>
            <p:cNvSpPr txBox="1">
              <a:spLocks/>
            </p:cNvSpPr>
            <p:nvPr/>
          </p:nvSpPr>
          <p:spPr>
            <a:xfrm>
              <a:off x="3467979" y="3017124"/>
              <a:ext cx="3360493" cy="645072"/>
            </a:xfrm>
            <a:prstGeom prst="rect">
              <a:avLst/>
            </a:prstGeom>
          </p:spPr>
          <p:txBody>
            <a:bodyPr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/>
                </a:buBlip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b="1" dirty="0">
                  <a:solidFill>
                    <a:schemeClr val="accent2"/>
                  </a:solidFill>
                </a:rPr>
                <a:t>Duration: </a:t>
              </a:r>
              <a:r>
                <a:rPr lang="en-GB" sz="1800" b="1" dirty="0"/>
                <a:t>40 months </a:t>
              </a:r>
              <a:br>
                <a:rPr lang="en-GB" sz="1800" b="1" dirty="0"/>
              </a:br>
              <a:r>
                <a:rPr lang="en-GB" sz="1400" dirty="0"/>
                <a:t>(January 2019 – 30 April 2022)</a:t>
              </a:r>
              <a:endParaRPr lang="en-GB" sz="18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D5426A71-73C7-354E-BCC0-2B9FF1A988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1020" y="2808092"/>
              <a:ext cx="6355" cy="1070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ontent Placeholder 2">
              <a:extLst>
                <a:ext uri="{FF2B5EF4-FFF2-40B4-BE49-F238E27FC236}">
                  <a16:creationId xmlns="" xmlns:a16="http://schemas.microsoft.com/office/drawing/2014/main" id="{2FA866C3-B719-C644-81DB-0DB4228D6F19}"/>
                </a:ext>
              </a:extLst>
            </p:cNvPr>
            <p:cNvSpPr txBox="1">
              <a:spLocks/>
            </p:cNvSpPr>
            <p:nvPr/>
          </p:nvSpPr>
          <p:spPr>
            <a:xfrm>
              <a:off x="1047483" y="2029150"/>
              <a:ext cx="3090557" cy="1374094"/>
            </a:xfrm>
            <a:prstGeom prst="rect">
              <a:avLst/>
            </a:prstGeom>
          </p:spPr>
          <p:txBody>
            <a:bodyPr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/>
                </a:buBlip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b="1" dirty="0">
                  <a:solidFill>
                    <a:schemeClr val="accent2"/>
                  </a:solidFill>
                </a:rPr>
                <a:t>Partners:</a:t>
              </a:r>
              <a:r>
                <a:rPr lang="en-GB" sz="1800" dirty="0">
                  <a:solidFill>
                    <a:schemeClr val="accent2"/>
                  </a:solidFill>
                </a:rPr>
                <a:t> </a:t>
              </a:r>
              <a:r>
                <a:rPr lang="en-GB" sz="1800" b="1" dirty="0"/>
                <a:t>44 </a:t>
              </a:r>
              <a:r>
                <a:rPr lang="en-GB" sz="1800" dirty="0"/>
                <a:t/>
              </a:r>
              <a:br>
                <a:rPr lang="en-GB" sz="1800" dirty="0"/>
              </a:br>
              <a:r>
                <a:rPr lang="en-GB" sz="1400" dirty="0"/>
                <a:t>(19 beneficiaries + 25 LTPs)</a:t>
              </a:r>
            </a:p>
            <a:p>
              <a:pPr marL="0" indent="0">
                <a:buNone/>
              </a:pPr>
              <a:r>
                <a:rPr lang="en-GB" sz="1200" b="1" dirty="0"/>
                <a:t>SSH ESFRI Landmarks and Projects </a:t>
              </a:r>
              <a:br>
                <a:rPr lang="en-GB" sz="1200" b="1" dirty="0"/>
              </a:br>
              <a:r>
                <a:rPr lang="en-GB" sz="1200" dirty="0"/>
                <a:t>&amp; international SSH data infrastructures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C3D5CC2D-2480-7C43-8C05-51853680ED44}"/>
                </a:ext>
              </a:extLst>
            </p:cNvPr>
            <p:cNvCxnSpPr>
              <a:cxnSpLocks/>
            </p:cNvCxnSpPr>
            <p:nvPr/>
          </p:nvCxnSpPr>
          <p:spPr>
            <a:xfrm>
              <a:off x="8933664" y="2308072"/>
              <a:ext cx="0" cy="15708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5C8E9C41-EC75-B74B-9FB5-8D6BA74E8C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6966" y="3575825"/>
              <a:ext cx="0" cy="303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ontent Placeholder 2">
              <a:extLst>
                <a:ext uri="{FF2B5EF4-FFF2-40B4-BE49-F238E27FC236}">
                  <a16:creationId xmlns="" xmlns:a16="http://schemas.microsoft.com/office/drawing/2014/main" id="{5F413121-A64C-D54E-9777-338131EF1A39}"/>
                </a:ext>
              </a:extLst>
            </p:cNvPr>
            <p:cNvSpPr txBox="1">
              <a:spLocks/>
            </p:cNvSpPr>
            <p:nvPr/>
          </p:nvSpPr>
          <p:spPr>
            <a:xfrm>
              <a:off x="5892234" y="2200601"/>
              <a:ext cx="2109894" cy="645072"/>
            </a:xfrm>
            <a:prstGeom prst="rect">
              <a:avLst/>
            </a:prstGeom>
          </p:spPr>
          <p:txBody>
            <a:bodyPr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/>
                </a:buBlip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b="1" dirty="0">
                  <a:solidFill>
                    <a:schemeClr val="accent2"/>
                  </a:solidFill>
                </a:rPr>
                <a:t>Project budget: </a:t>
              </a:r>
              <a:r>
                <a:rPr lang="en-GB" sz="1800" dirty="0">
                  <a:solidFill>
                    <a:schemeClr val="accent2"/>
                  </a:solidFill>
                </a:rPr>
                <a:t/>
              </a:r>
              <a:br>
                <a:rPr lang="en-GB" sz="1800" dirty="0">
                  <a:solidFill>
                    <a:schemeClr val="accent2"/>
                  </a:solidFill>
                </a:rPr>
              </a:br>
              <a:r>
                <a:rPr lang="nb-NO" sz="1600" b="1" dirty="0"/>
                <a:t>€ </a:t>
              </a:r>
              <a:r>
                <a:rPr lang="en-GB" sz="1600" b="1" dirty="0"/>
                <a:t>14,455,594.08</a:t>
              </a:r>
              <a:endParaRPr lang="nb-NO" sz="1600" b="1" dirty="0"/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="" xmlns:a16="http://schemas.microsoft.com/office/drawing/2014/main" id="{F7FD95E0-AAB5-9A4F-BC73-EA5EE0BF71A3}"/>
                </a:ext>
              </a:extLst>
            </p:cNvPr>
            <p:cNvSpPr txBox="1">
              <a:spLocks/>
            </p:cNvSpPr>
            <p:nvPr/>
          </p:nvSpPr>
          <p:spPr>
            <a:xfrm>
              <a:off x="8002128" y="1364128"/>
              <a:ext cx="3967843" cy="1039199"/>
            </a:xfrm>
            <a:prstGeom prst="rect">
              <a:avLst/>
            </a:prstGeom>
          </p:spPr>
          <p:txBody>
            <a:bodyPr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/>
                </a:buBlip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400"/>
                </a:spcBef>
                <a:buNone/>
              </a:pPr>
              <a:r>
                <a:rPr lang="en-GB" sz="1800" b="1" dirty="0">
                  <a:solidFill>
                    <a:schemeClr val="accent2"/>
                  </a:solidFill>
                </a:rPr>
                <a:t>Type of action &amp; funding:</a:t>
              </a:r>
            </a:p>
            <a:p>
              <a:pPr marL="0" indent="0">
                <a:spcBef>
                  <a:spcPts val="400"/>
                </a:spcBef>
                <a:buNone/>
              </a:pPr>
              <a:r>
                <a:rPr lang="nb-NO" sz="1600" b="1" dirty="0"/>
                <a:t>Research and </a:t>
              </a:r>
              <a:r>
                <a:rPr lang="nb-NO" sz="1600" b="1" dirty="0" err="1"/>
                <a:t>Innovation</a:t>
              </a:r>
              <a:r>
                <a:rPr lang="nb-NO" sz="1600" b="1" dirty="0"/>
                <a:t> action</a:t>
              </a:r>
            </a:p>
            <a:p>
              <a:pPr marL="0" indent="0">
                <a:spcBef>
                  <a:spcPts val="400"/>
                </a:spcBef>
                <a:buNone/>
              </a:pPr>
              <a:r>
                <a:rPr lang="nb-NO" sz="1400" dirty="0"/>
                <a:t>(INFRAEOSC-04-2018) </a:t>
              </a:r>
              <a:endParaRPr lang="nb-NO" sz="18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E608ABAB-BED3-6E46-966D-192F9490558F}"/>
                </a:ext>
              </a:extLst>
            </p:cNvPr>
            <p:cNvSpPr/>
            <p:nvPr/>
          </p:nvSpPr>
          <p:spPr>
            <a:xfrm>
              <a:off x="19581" y="4143323"/>
              <a:ext cx="12192000" cy="894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8FEDF75B-6FEE-FD4D-8268-FD603AA75605}"/>
                </a:ext>
              </a:extLst>
            </p:cNvPr>
            <p:cNvSpPr/>
            <p:nvPr/>
          </p:nvSpPr>
          <p:spPr>
            <a:xfrm>
              <a:off x="736881" y="3958944"/>
              <a:ext cx="1169043" cy="11690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tx1"/>
                </a:gs>
                <a:gs pos="100000">
                  <a:schemeClr val="bg1"/>
                </a:gs>
                <a:gs pos="79000">
                  <a:schemeClr val="accent1"/>
                </a:gs>
                <a:gs pos="99000">
                  <a:schemeClr val="accent1"/>
                </a:gs>
              </a:gsLst>
              <a:lin ang="2700000" scaled="1"/>
              <a:tileRect/>
            </a:gradFill>
            <a:ln w="130175" cap="rnd" cmpd="sng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0">
                    <a:schemeClr val="accent2">
                      <a:lumMod val="45000"/>
                      <a:lumOff val="55000"/>
                    </a:schemeClr>
                  </a:gs>
                  <a:gs pos="30000">
                    <a:schemeClr val="accent2">
                      <a:lumMod val="30000"/>
                      <a:lumOff val="70000"/>
                    </a:schemeClr>
                  </a:gs>
                  <a:gs pos="0">
                    <a:schemeClr val="bg1"/>
                  </a:gs>
                  <a:gs pos="100000">
                    <a:schemeClr val="accent2"/>
                  </a:gs>
                  <a:gs pos="35000">
                    <a:schemeClr val="accent2">
                      <a:lumMod val="30000"/>
                      <a:lumOff val="70000"/>
                    </a:schemeClr>
                  </a:gs>
                </a:gsLst>
                <a:lin ang="3600000" scaled="0"/>
                <a:tileRect/>
              </a:gradFill>
              <a:prstDash val="solid"/>
              <a:miter lim="800000"/>
            </a:ln>
            <a:effectLst>
              <a:outerShdw blurRad="508000" dist="190500" dir="4980000" sx="93000" sy="93000" algn="ctr" rotWithShape="0">
                <a:srgbClr val="000000">
                  <a:alpha val="88000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422D0359-E7E2-7848-9E75-1A435A3B3E95}"/>
                </a:ext>
              </a:extLst>
            </p:cNvPr>
            <p:cNvSpPr/>
            <p:nvPr/>
          </p:nvSpPr>
          <p:spPr>
            <a:xfrm>
              <a:off x="2623223" y="3958944"/>
              <a:ext cx="1169043" cy="11690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tx1"/>
                </a:gs>
                <a:gs pos="100000">
                  <a:schemeClr val="bg1"/>
                </a:gs>
                <a:gs pos="79000">
                  <a:schemeClr val="accent1"/>
                </a:gs>
                <a:gs pos="99000">
                  <a:schemeClr val="accent1"/>
                </a:gs>
              </a:gsLst>
              <a:lin ang="2700000" scaled="1"/>
              <a:tileRect/>
            </a:gradFill>
            <a:ln w="130175" cap="rnd" cmpd="sng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0">
                    <a:schemeClr val="accent2">
                      <a:lumMod val="45000"/>
                      <a:lumOff val="55000"/>
                    </a:schemeClr>
                  </a:gs>
                  <a:gs pos="30000">
                    <a:schemeClr val="accent2">
                      <a:lumMod val="30000"/>
                      <a:lumOff val="70000"/>
                    </a:schemeClr>
                  </a:gs>
                  <a:gs pos="0">
                    <a:schemeClr val="bg1"/>
                  </a:gs>
                  <a:gs pos="100000">
                    <a:schemeClr val="accent2"/>
                  </a:gs>
                  <a:gs pos="35000">
                    <a:schemeClr val="accent2">
                      <a:lumMod val="30000"/>
                      <a:lumOff val="70000"/>
                    </a:schemeClr>
                  </a:gs>
                </a:gsLst>
                <a:lin ang="3600000" scaled="0"/>
                <a:tileRect/>
              </a:gradFill>
              <a:prstDash val="solid"/>
              <a:miter lim="800000"/>
            </a:ln>
            <a:effectLst>
              <a:outerShdw blurRad="508000" dist="190500" dir="4980000" sx="93000" sy="93000" algn="ctr" rotWithShape="0">
                <a:srgbClr val="000000">
                  <a:alpha val="88000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802AEE63-32CC-7547-A22F-B40AEADB3C82}"/>
                </a:ext>
              </a:extLst>
            </p:cNvPr>
            <p:cNvSpPr/>
            <p:nvPr/>
          </p:nvSpPr>
          <p:spPr>
            <a:xfrm>
              <a:off x="6428511" y="3958944"/>
              <a:ext cx="1169043" cy="11690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tx1"/>
                </a:gs>
                <a:gs pos="100000">
                  <a:schemeClr val="bg1"/>
                </a:gs>
                <a:gs pos="79000">
                  <a:schemeClr val="accent1"/>
                </a:gs>
                <a:gs pos="99000">
                  <a:schemeClr val="accent1"/>
                </a:gs>
              </a:gsLst>
              <a:lin ang="2700000" scaled="1"/>
              <a:tileRect/>
            </a:gradFill>
            <a:ln w="130175" cap="rnd" cmpd="sng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0">
                    <a:schemeClr val="accent2">
                      <a:lumMod val="45000"/>
                      <a:lumOff val="55000"/>
                    </a:schemeClr>
                  </a:gs>
                  <a:gs pos="30000">
                    <a:schemeClr val="accent2">
                      <a:lumMod val="30000"/>
                      <a:lumOff val="70000"/>
                    </a:schemeClr>
                  </a:gs>
                  <a:gs pos="0">
                    <a:schemeClr val="bg1"/>
                  </a:gs>
                  <a:gs pos="100000">
                    <a:schemeClr val="accent2"/>
                  </a:gs>
                  <a:gs pos="35000">
                    <a:schemeClr val="accent2">
                      <a:lumMod val="30000"/>
                      <a:lumOff val="70000"/>
                    </a:schemeClr>
                  </a:gs>
                </a:gsLst>
                <a:lin ang="3600000" scaled="0"/>
                <a:tileRect/>
              </a:gradFill>
              <a:prstDash val="solid"/>
              <a:miter lim="800000"/>
            </a:ln>
            <a:effectLst>
              <a:outerShdw blurRad="508000" dist="190500" dir="4980000" sx="93000" sy="93000" algn="ctr" rotWithShape="0">
                <a:srgbClr val="000000">
                  <a:alpha val="88000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AFD83775-DBE3-4C4C-9B68-C65E110FD709}"/>
                </a:ext>
              </a:extLst>
            </p:cNvPr>
            <p:cNvSpPr/>
            <p:nvPr/>
          </p:nvSpPr>
          <p:spPr>
            <a:xfrm>
              <a:off x="4525867" y="3964727"/>
              <a:ext cx="1169043" cy="11690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tx1"/>
                </a:gs>
                <a:gs pos="100000">
                  <a:schemeClr val="bg1"/>
                </a:gs>
                <a:gs pos="79000">
                  <a:schemeClr val="accent1"/>
                </a:gs>
                <a:gs pos="99000">
                  <a:schemeClr val="accent1"/>
                </a:gs>
              </a:gsLst>
              <a:lin ang="2700000" scaled="1"/>
              <a:tileRect/>
            </a:gradFill>
            <a:ln w="130175" cap="rnd" cmpd="sng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0">
                    <a:schemeClr val="accent2">
                      <a:lumMod val="45000"/>
                      <a:lumOff val="55000"/>
                    </a:schemeClr>
                  </a:gs>
                  <a:gs pos="30000">
                    <a:schemeClr val="accent2">
                      <a:lumMod val="30000"/>
                      <a:lumOff val="70000"/>
                    </a:schemeClr>
                  </a:gs>
                  <a:gs pos="0">
                    <a:schemeClr val="bg1"/>
                  </a:gs>
                  <a:gs pos="100000">
                    <a:schemeClr val="accent2"/>
                  </a:gs>
                  <a:gs pos="35000">
                    <a:schemeClr val="accent2">
                      <a:lumMod val="30000"/>
                      <a:lumOff val="70000"/>
                    </a:schemeClr>
                  </a:gs>
                </a:gsLst>
                <a:lin ang="3600000" scaled="0"/>
                <a:tileRect/>
              </a:gradFill>
              <a:prstDash val="solid"/>
              <a:miter lim="800000"/>
            </a:ln>
            <a:effectLst>
              <a:outerShdw blurRad="508000" dist="190500" dir="4980000" sx="93000" sy="93000" algn="ctr" rotWithShape="0">
                <a:srgbClr val="000000">
                  <a:alpha val="88000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48E86483-1DEE-3D4E-B551-F4714F9ADADD}"/>
                </a:ext>
              </a:extLst>
            </p:cNvPr>
            <p:cNvSpPr/>
            <p:nvPr/>
          </p:nvSpPr>
          <p:spPr>
            <a:xfrm>
              <a:off x="8331155" y="3958944"/>
              <a:ext cx="1169043" cy="11690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tx1"/>
                </a:gs>
                <a:gs pos="100000">
                  <a:schemeClr val="bg1"/>
                </a:gs>
                <a:gs pos="79000">
                  <a:schemeClr val="accent1"/>
                </a:gs>
                <a:gs pos="99000">
                  <a:schemeClr val="accent1"/>
                </a:gs>
              </a:gsLst>
              <a:lin ang="2700000" scaled="1"/>
              <a:tileRect/>
            </a:gradFill>
            <a:ln w="130175" cap="rnd" cmpd="sng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0">
                    <a:schemeClr val="accent2">
                      <a:lumMod val="45000"/>
                      <a:lumOff val="55000"/>
                    </a:schemeClr>
                  </a:gs>
                  <a:gs pos="30000">
                    <a:schemeClr val="accent2">
                      <a:lumMod val="30000"/>
                      <a:lumOff val="70000"/>
                    </a:schemeClr>
                  </a:gs>
                  <a:gs pos="0">
                    <a:schemeClr val="bg1"/>
                  </a:gs>
                  <a:gs pos="100000">
                    <a:schemeClr val="accent2"/>
                  </a:gs>
                  <a:gs pos="35000">
                    <a:schemeClr val="accent2">
                      <a:lumMod val="30000"/>
                      <a:lumOff val="70000"/>
                    </a:schemeClr>
                  </a:gs>
                </a:gsLst>
                <a:lin ang="3600000" scaled="0"/>
                <a:tileRect/>
              </a:gradFill>
              <a:prstDash val="solid"/>
              <a:miter lim="800000"/>
            </a:ln>
            <a:effectLst>
              <a:outerShdw blurRad="508000" dist="190500" dir="4980000" sx="93000" sy="93000" algn="ctr" rotWithShape="0">
                <a:srgbClr val="000000">
                  <a:alpha val="88000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DD4BB46A-374E-294F-97EA-F3B3E75C00B2}"/>
                </a:ext>
              </a:extLst>
            </p:cNvPr>
            <p:cNvSpPr/>
            <p:nvPr/>
          </p:nvSpPr>
          <p:spPr>
            <a:xfrm>
              <a:off x="10233799" y="3958944"/>
              <a:ext cx="1244719" cy="11690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tx1"/>
                </a:gs>
                <a:gs pos="100000">
                  <a:schemeClr val="bg1"/>
                </a:gs>
                <a:gs pos="79000">
                  <a:schemeClr val="accent1"/>
                </a:gs>
                <a:gs pos="99000">
                  <a:schemeClr val="accent1"/>
                </a:gs>
              </a:gsLst>
              <a:lin ang="2700000" scaled="1"/>
              <a:tileRect/>
            </a:gradFill>
            <a:ln w="130175" cap="rnd" cmpd="sng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0">
                    <a:schemeClr val="accent2">
                      <a:lumMod val="45000"/>
                      <a:lumOff val="55000"/>
                    </a:schemeClr>
                  </a:gs>
                  <a:gs pos="30000">
                    <a:schemeClr val="accent2">
                      <a:lumMod val="30000"/>
                      <a:lumOff val="70000"/>
                    </a:schemeClr>
                  </a:gs>
                  <a:gs pos="0">
                    <a:schemeClr val="bg1"/>
                  </a:gs>
                  <a:gs pos="100000">
                    <a:schemeClr val="accent2"/>
                  </a:gs>
                  <a:gs pos="35000">
                    <a:schemeClr val="accent2">
                      <a:lumMod val="30000"/>
                      <a:lumOff val="70000"/>
                    </a:schemeClr>
                  </a:gs>
                </a:gsLst>
                <a:lin ang="3600000" scaled="0"/>
                <a:tileRect/>
              </a:gradFill>
              <a:prstDash val="solid"/>
              <a:miter lim="800000"/>
            </a:ln>
            <a:effectLst>
              <a:outerShdw blurRad="508000" dist="190500" dir="4980000" sx="93000" sy="93000" algn="ctr" rotWithShape="0">
                <a:srgbClr val="000000">
                  <a:alpha val="88000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pic>
          <p:nvPicPr>
            <p:cNvPr id="12" name="Graphic 11" descr="Document">
              <a:extLst>
                <a:ext uri="{FF2B5EF4-FFF2-40B4-BE49-F238E27FC236}">
                  <a16:creationId xmlns="" xmlns:a16="http://schemas.microsoft.com/office/drawing/2014/main" id="{12C6A5DE-AD57-D245-8DFC-444B36EF9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34256" y="4159811"/>
              <a:ext cx="786725" cy="782972"/>
            </a:xfrm>
            <a:prstGeom prst="rect">
              <a:avLst/>
            </a:prstGeom>
          </p:spPr>
        </p:pic>
        <p:pic>
          <p:nvPicPr>
            <p:cNvPr id="14" name="Graphic 13" descr="Children">
              <a:extLst>
                <a:ext uri="{FF2B5EF4-FFF2-40B4-BE49-F238E27FC236}">
                  <a16:creationId xmlns="" xmlns:a16="http://schemas.microsoft.com/office/drawing/2014/main" id="{CB6C7268-F04F-3C4B-AFA2-213AB6FC9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66846" y="4112369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World">
              <a:extLst>
                <a:ext uri="{FF2B5EF4-FFF2-40B4-BE49-F238E27FC236}">
                  <a16:creationId xmlns="" xmlns:a16="http://schemas.microsoft.com/office/drawing/2014/main" id="{A69467E7-A6E3-4A4A-9238-F08397986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398958" y="4089996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Alarm Clock">
              <a:extLst>
                <a:ext uri="{FF2B5EF4-FFF2-40B4-BE49-F238E27FC236}">
                  <a16:creationId xmlns="" xmlns:a16="http://schemas.microsoft.com/office/drawing/2014/main" id="{675BF25D-2CA7-EE48-A3E0-785CC4280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66445" y="4098481"/>
              <a:ext cx="914400" cy="914400"/>
            </a:xfrm>
            <a:prstGeom prst="rect">
              <a:avLst/>
            </a:prstGeom>
          </p:spPr>
        </p:pic>
        <p:pic>
          <p:nvPicPr>
            <p:cNvPr id="44" name="Graphic 43" descr="Checklist">
              <a:extLst>
                <a:ext uri="{FF2B5EF4-FFF2-40B4-BE49-F238E27FC236}">
                  <a16:creationId xmlns="" xmlns:a16="http://schemas.microsoft.com/office/drawing/2014/main" id="{F45B25A4-754E-1847-A825-95AAD4104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34300" y="4168579"/>
              <a:ext cx="774204" cy="774204"/>
            </a:xfrm>
            <a:prstGeom prst="rect">
              <a:avLst/>
            </a:prstGeom>
          </p:spPr>
        </p:pic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DF9AF625-3358-5D4C-9F2A-48C6E63EAD15}"/>
                </a:ext>
              </a:extLst>
            </p:cNvPr>
            <p:cNvCxnSpPr>
              <a:cxnSpLocks/>
            </p:cNvCxnSpPr>
            <p:nvPr/>
          </p:nvCxnSpPr>
          <p:spPr>
            <a:xfrm>
              <a:off x="3207744" y="3167668"/>
              <a:ext cx="0" cy="7233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6A1EDA30-4985-E247-A306-3C0BAD954AD3}"/>
                </a:ext>
              </a:extLst>
            </p:cNvPr>
            <p:cNvCxnSpPr>
              <a:cxnSpLocks/>
            </p:cNvCxnSpPr>
            <p:nvPr/>
          </p:nvCxnSpPr>
          <p:spPr>
            <a:xfrm>
              <a:off x="10874146" y="3285534"/>
              <a:ext cx="0" cy="560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ontent Placeholder 2">
              <a:extLst>
                <a:ext uri="{FF2B5EF4-FFF2-40B4-BE49-F238E27FC236}">
                  <a16:creationId xmlns="" xmlns:a16="http://schemas.microsoft.com/office/drawing/2014/main" id="{BE6C2E53-4656-6641-92FE-207B82CE4311}"/>
                </a:ext>
              </a:extLst>
            </p:cNvPr>
            <p:cNvSpPr txBox="1">
              <a:spLocks/>
            </p:cNvSpPr>
            <p:nvPr/>
          </p:nvSpPr>
          <p:spPr>
            <a:xfrm>
              <a:off x="9248968" y="2717815"/>
              <a:ext cx="2579006" cy="645072"/>
            </a:xfrm>
            <a:prstGeom prst="rect">
              <a:avLst/>
            </a:prstGeom>
          </p:spPr>
          <p:txBody>
            <a:bodyPr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/>
                </a:buBlip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b="1" dirty="0">
                  <a:solidFill>
                    <a:schemeClr val="accent2"/>
                  </a:solidFill>
                </a:rPr>
                <a:t>Project website: </a:t>
              </a:r>
              <a:r>
                <a:rPr lang="en-US" sz="1600" b="1" dirty="0" err="1"/>
                <a:t>www.SSHOC.eu</a:t>
              </a:r>
              <a:endParaRPr lang="en-GB" sz="1800" b="1" dirty="0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CB3DE8B6-3696-0A48-A541-A1BE39EAF47F}"/>
                </a:ext>
              </a:extLst>
            </p:cNvPr>
            <p:cNvCxnSpPr>
              <a:cxnSpLocks/>
            </p:cNvCxnSpPr>
            <p:nvPr/>
          </p:nvCxnSpPr>
          <p:spPr>
            <a:xfrm>
              <a:off x="1321402" y="5189740"/>
              <a:ext cx="0" cy="202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ontent Placeholder 2">
              <a:extLst>
                <a:ext uri="{FF2B5EF4-FFF2-40B4-BE49-F238E27FC236}">
                  <a16:creationId xmlns="" xmlns:a16="http://schemas.microsoft.com/office/drawing/2014/main" id="{C3737AFF-BB3B-2F42-AF84-8A77DFD5AACD}"/>
                </a:ext>
              </a:extLst>
            </p:cNvPr>
            <p:cNvSpPr txBox="1">
              <a:spLocks/>
            </p:cNvSpPr>
            <p:nvPr/>
          </p:nvSpPr>
          <p:spPr>
            <a:xfrm>
              <a:off x="679462" y="5436013"/>
              <a:ext cx="11033902" cy="1300274"/>
            </a:xfrm>
            <a:prstGeom prst="rect">
              <a:avLst/>
            </a:prstGeom>
          </p:spPr>
          <p:txBody>
            <a:bodyPr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/>
                </a:buBlip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dirty="0">
                  <a:solidFill>
                    <a:schemeClr val="accent2"/>
                  </a:solidFill>
                </a:rPr>
                <a:t>Objectives:</a:t>
              </a:r>
            </a:p>
            <a:p>
              <a:pPr marL="156594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GB" sz="1200" dirty="0"/>
                <a:t>creating the social sciences and humanities </a:t>
              </a:r>
              <a:r>
                <a:rPr lang="en-GB" sz="1200" b="1" dirty="0"/>
                <a:t>(SSH) </a:t>
              </a:r>
              <a:r>
                <a:rPr lang="en-GB" sz="1200" dirty="0"/>
                <a:t>part of European Open Science Cloud </a:t>
              </a:r>
              <a:r>
                <a:rPr lang="en-GB" sz="1200" b="1" dirty="0"/>
                <a:t>(EOSC) </a:t>
              </a:r>
            </a:p>
            <a:p>
              <a:pPr marL="156594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nb-NO" sz="1200" dirty="0"/>
                <a:t>maximising </a:t>
              </a:r>
              <a:r>
                <a:rPr lang="nb-NO" sz="1200" b="1" dirty="0"/>
                <a:t>re-</a:t>
              </a:r>
              <a:r>
                <a:rPr lang="nb-NO" sz="1200" b="1" dirty="0" err="1"/>
                <a:t>use</a:t>
              </a:r>
              <a:r>
                <a:rPr lang="nb-NO" sz="1200" dirty="0"/>
                <a:t> </a:t>
              </a:r>
              <a:r>
                <a:rPr lang="nb-NO" sz="1200" dirty="0" err="1"/>
                <a:t>through</a:t>
              </a:r>
              <a:r>
                <a:rPr lang="nb-NO" sz="1200" dirty="0"/>
                <a:t> </a:t>
              </a:r>
              <a:r>
                <a:rPr lang="nb-NO" sz="1200" b="1" dirty="0"/>
                <a:t>Open Science </a:t>
              </a:r>
              <a:r>
                <a:rPr lang="nb-NO" sz="1200" dirty="0"/>
                <a:t>and</a:t>
              </a:r>
              <a:r>
                <a:rPr lang="nb-NO" sz="1200" b="1" dirty="0"/>
                <a:t> FAIR </a:t>
              </a:r>
              <a:r>
                <a:rPr lang="nb-NO" sz="1200" dirty="0" err="1"/>
                <a:t>principles</a:t>
              </a:r>
              <a:r>
                <a:rPr lang="nb-NO" sz="1200" dirty="0"/>
                <a:t> </a:t>
              </a:r>
              <a:r>
                <a:rPr lang="nb-NO" sz="1200" dirty="0">
                  <a:solidFill>
                    <a:schemeClr val="accent2"/>
                  </a:solidFill>
                </a:rPr>
                <a:t>(standards, </a:t>
              </a:r>
              <a:r>
                <a:rPr lang="nb-NO" sz="1200" dirty="0" err="1">
                  <a:solidFill>
                    <a:schemeClr val="accent2"/>
                  </a:solidFill>
                </a:rPr>
                <a:t>common</a:t>
              </a:r>
              <a:r>
                <a:rPr lang="nb-NO" sz="1200" dirty="0">
                  <a:solidFill>
                    <a:schemeClr val="accent2"/>
                  </a:solidFill>
                </a:rPr>
                <a:t> </a:t>
              </a:r>
              <a:r>
                <a:rPr lang="nb-NO" sz="1200" dirty="0" err="1">
                  <a:solidFill>
                    <a:schemeClr val="accent2"/>
                  </a:solidFill>
                </a:rPr>
                <a:t>catalogue</a:t>
              </a:r>
              <a:r>
                <a:rPr lang="nb-NO" sz="1200" dirty="0">
                  <a:solidFill>
                    <a:schemeClr val="accent2"/>
                  </a:solidFill>
                </a:rPr>
                <a:t>, </a:t>
              </a:r>
              <a:r>
                <a:rPr lang="nb-NO" sz="1200" dirty="0" err="1">
                  <a:solidFill>
                    <a:schemeClr val="accent2"/>
                  </a:solidFill>
                </a:rPr>
                <a:t>access</a:t>
              </a:r>
              <a:r>
                <a:rPr lang="nb-NO" sz="1200" dirty="0">
                  <a:solidFill>
                    <a:schemeClr val="accent2"/>
                  </a:solidFill>
                </a:rPr>
                <a:t> </a:t>
              </a:r>
              <a:r>
                <a:rPr lang="nb-NO" sz="1200" dirty="0" err="1">
                  <a:solidFill>
                    <a:schemeClr val="accent2"/>
                  </a:solidFill>
                </a:rPr>
                <a:t>control</a:t>
              </a:r>
              <a:r>
                <a:rPr lang="nb-NO" sz="1200" dirty="0">
                  <a:solidFill>
                    <a:schemeClr val="accent2"/>
                  </a:solidFill>
                </a:rPr>
                <a:t>, </a:t>
              </a:r>
              <a:r>
                <a:rPr lang="nb-NO" sz="1200" dirty="0" err="1">
                  <a:solidFill>
                    <a:schemeClr val="accent2"/>
                  </a:solidFill>
                </a:rPr>
                <a:t>semantic</a:t>
              </a:r>
              <a:r>
                <a:rPr lang="nb-NO" sz="1200" dirty="0">
                  <a:solidFill>
                    <a:schemeClr val="accent2"/>
                  </a:solidFill>
                </a:rPr>
                <a:t> </a:t>
              </a:r>
              <a:r>
                <a:rPr lang="nb-NO" sz="1200" dirty="0" err="1">
                  <a:solidFill>
                    <a:schemeClr val="accent2"/>
                  </a:solidFill>
                </a:rPr>
                <a:t>techniques</a:t>
              </a:r>
              <a:r>
                <a:rPr lang="nb-NO" sz="1200" dirty="0">
                  <a:solidFill>
                    <a:schemeClr val="accent2"/>
                  </a:solidFill>
                </a:rPr>
                <a:t>, training)</a:t>
              </a:r>
            </a:p>
            <a:p>
              <a:pPr marL="156594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GB" sz="1200" dirty="0"/>
                <a:t>interconnecting existing and new infrastructures </a:t>
              </a:r>
              <a:r>
                <a:rPr lang="en-GB" sz="1200" dirty="0">
                  <a:solidFill>
                    <a:schemeClr val="accent2"/>
                  </a:solidFill>
                </a:rPr>
                <a:t>(clustered cloud infrastructure)</a:t>
              </a:r>
            </a:p>
            <a:p>
              <a:pPr marL="156594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GB" sz="1200" dirty="0"/>
                <a:t>establishing appropriate </a:t>
              </a:r>
              <a:r>
                <a:rPr lang="en-GB" sz="1200" b="1" dirty="0"/>
                <a:t>governance model </a:t>
              </a:r>
              <a:r>
                <a:rPr lang="en-GB" sz="1200" dirty="0"/>
                <a:t>for SSH-EOSC</a:t>
              </a:r>
              <a:endParaRPr lang="en-GB" sz="1600" dirty="0"/>
            </a:p>
            <a:p>
              <a:pPr marL="0" indent="0">
                <a:buNone/>
              </a:pPr>
              <a:endParaRPr lang="en-GB" sz="1800" dirty="0">
                <a:solidFill>
                  <a:schemeClr val="accent2"/>
                </a:solidFill>
              </a:endParaRPr>
            </a:p>
          </p:txBody>
        </p:sp>
        <p:pic>
          <p:nvPicPr>
            <p:cNvPr id="1026" name="Picture 2" descr="https://lh6.googleusercontent.com/UzoYP7YtcqfaVaIJjrlJpuJKziRugeMOCcHcdw1m--SdP1IvtR7IGgQDO4eSQdvkhW6YjH0UQPN0IcvXD5fxtQJWU2hh-JyMht03X_KIVZDS2bCw1n1uVQBS9_nGGeVVJm0VnL3j">
              <a:extLst>
                <a:ext uri="{FF2B5EF4-FFF2-40B4-BE49-F238E27FC236}">
                  <a16:creationId xmlns="" xmlns:a16="http://schemas.microsoft.com/office/drawing/2014/main" id="{6360201E-E79A-CD4B-AD78-85429CE0B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037" y="82929"/>
              <a:ext cx="4360836" cy="1812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1" name="Rectangle 1030">
              <a:extLst>
                <a:ext uri="{FF2B5EF4-FFF2-40B4-BE49-F238E27FC236}">
                  <a16:creationId xmlns="" xmlns:a16="http://schemas.microsoft.com/office/drawing/2014/main" id="{A33E1260-0DA3-A548-966F-F39CABCE2EED}"/>
                </a:ext>
              </a:extLst>
            </p:cNvPr>
            <p:cNvSpPr/>
            <p:nvPr/>
          </p:nvSpPr>
          <p:spPr>
            <a:xfrm>
              <a:off x="365073" y="422398"/>
              <a:ext cx="1138453" cy="40011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chemeClr val="accent2"/>
                  </a:solidFill>
                </a:rPr>
                <a:t>Project:</a:t>
              </a:r>
            </a:p>
          </p:txBody>
        </p:sp>
        <p:pic>
          <p:nvPicPr>
            <p:cNvPr id="1041" name="Picture 1040">
              <a:extLst>
                <a:ext uri="{FF2B5EF4-FFF2-40B4-BE49-F238E27FC236}">
                  <a16:creationId xmlns="" xmlns:a16="http://schemas.microsoft.com/office/drawing/2014/main" id="{476A8543-C539-E948-A714-76B17A8C3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49929" y="380453"/>
              <a:ext cx="3175000" cy="901700"/>
            </a:xfrm>
            <a:prstGeom prst="rect">
              <a:avLst/>
            </a:prstGeom>
          </p:spPr>
        </p:pic>
        <p:pic>
          <p:nvPicPr>
            <p:cNvPr id="1051" name="Picture 1050">
              <a:extLst>
                <a:ext uri="{FF2B5EF4-FFF2-40B4-BE49-F238E27FC236}">
                  <a16:creationId xmlns="" xmlns:a16="http://schemas.microsoft.com/office/drawing/2014/main" id="{18E63075-BD01-754E-9AD0-347D03C36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5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198000"/>
                      </a14:imgEffect>
                      <a14:imgEffect>
                        <a14:brightnessContrast contras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08851" y="4152362"/>
              <a:ext cx="857047" cy="85704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372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C1C079-E26A-AF40-8FCE-CC60CC8AF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125"/>
            <a:ext cx="10958945" cy="752217"/>
          </a:xfrm>
        </p:spPr>
        <p:txBody>
          <a:bodyPr/>
          <a:lstStyle/>
          <a:p>
            <a:r>
              <a:rPr lang="en-GB" dirty="0" smtClean="0"/>
              <a:t>Clusters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183DC8-683E-3147-A34E-5A0064E63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4" y="1201271"/>
            <a:ext cx="11797146" cy="4985523"/>
          </a:xfrm>
        </p:spPr>
        <p:txBody>
          <a:bodyPr/>
          <a:lstStyle/>
          <a:p>
            <a:r>
              <a:rPr lang="en-GB" dirty="0" smtClean="0"/>
              <a:t>Five Cluster projects: </a:t>
            </a:r>
            <a:r>
              <a:rPr lang="en-GB" sz="2400" dirty="0" smtClean="0"/>
              <a:t>ENVRI-FAIR, ESCAPE, EOSC-LIFE, PaNOSC, SSHOC</a:t>
            </a: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9" y="1816764"/>
            <a:ext cx="8193334" cy="50412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44303" y="1816764"/>
            <a:ext cx="4214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 smtClean="0"/>
              <a:t>Blomberg</a:t>
            </a:r>
            <a:r>
              <a:rPr lang="pt-BR" sz="1400" dirty="0" smtClean="0"/>
              <a:t> &amp; Petzold, DOI10.5281/zenodo.3631247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882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EOSC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3682" y="1058326"/>
            <a:ext cx="11231665" cy="3494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C000"/>
              </a:buClr>
              <a:buFontTx/>
              <a:buNone/>
              <a:defRPr sz="2400" b="0" kern="1200">
                <a:solidFill>
                  <a:srgbClr val="2B499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2B499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lang="en-US" sz="2000" kern="1200" dirty="0" smtClean="0">
                <a:solidFill>
                  <a:srgbClr val="2B499A"/>
                </a:solidFill>
                <a:latin typeface="+mn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B499A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“It is a trusted space for researchers to store their data and </a:t>
            </a:r>
            <a:b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B499A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</a:b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B499A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  to access data from researchers from all other disciplines.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2B499A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99A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  We will create a pool of interlinked information,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99A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99A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  a ‘web of research data'.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2B499A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99A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  Every researcher will be able to better use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99A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99A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  not only their own data,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99A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99A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  but also those of others.”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2B499A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99A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Ursula von der Leyen at World Economic Forum 2020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B499A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B499A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729" y="1917365"/>
            <a:ext cx="4249271" cy="494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EOSC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4854" y="1369291"/>
            <a:ext cx="10958945" cy="4351338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GB" dirty="0"/>
              <a:t>Trusted, virtual and federated ecosystem of research data and related </a:t>
            </a:r>
            <a:r>
              <a:rPr lang="en-GB" dirty="0" smtClean="0"/>
              <a:t>services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dirty="0"/>
              <a:t>a Web of FAIR Data &amp; Related Services, </a:t>
            </a:r>
          </a:p>
          <a:p>
            <a:pPr marL="800100" lvl="1"/>
            <a:r>
              <a:rPr lang="en-GB" sz="2000" dirty="0" smtClean="0"/>
              <a:t>covering </a:t>
            </a:r>
            <a:r>
              <a:rPr lang="en-GB" sz="2000" dirty="0"/>
              <a:t>the whole data life cycle, </a:t>
            </a:r>
            <a:endParaRPr lang="en-GB" sz="2000" dirty="0" smtClean="0"/>
          </a:p>
          <a:p>
            <a:pPr marL="800100" lvl="1"/>
            <a:r>
              <a:rPr lang="en-GB" sz="2000" dirty="0" smtClean="0"/>
              <a:t>to </a:t>
            </a:r>
            <a:r>
              <a:rPr lang="en-GB" sz="2000" dirty="0"/>
              <a:t>store, share and re-use research data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across </a:t>
            </a:r>
            <a:r>
              <a:rPr lang="en-GB" sz="2000" dirty="0"/>
              <a:t>borders and scientific </a:t>
            </a:r>
            <a:r>
              <a:rPr lang="en-GB" sz="2000" dirty="0" smtClean="0"/>
              <a:t>disciplines</a:t>
            </a:r>
          </a:p>
          <a:p>
            <a:pPr marL="800100" lvl="1"/>
            <a:r>
              <a:rPr lang="en-GB" dirty="0"/>
              <a:t> 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EOSC </a:t>
            </a:r>
            <a:r>
              <a:rPr lang="en-GB" dirty="0"/>
              <a:t>will mean: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2000" dirty="0" smtClean="0"/>
              <a:t>data </a:t>
            </a:r>
            <a:r>
              <a:rPr lang="en-GB" sz="2000" dirty="0"/>
              <a:t>can be easily made Findable, Accessible, Interoperable, Reusable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2000" dirty="0" smtClean="0"/>
              <a:t>publications</a:t>
            </a:r>
            <a:r>
              <a:rPr lang="en-GB" sz="2000" dirty="0"/>
              <a:t>, data, and software can be connected and shared easily</a:t>
            </a:r>
          </a:p>
          <a:p>
            <a:pPr marL="800100" lvl="1" indent="-342900">
              <a:buFont typeface="Arial" charset="0"/>
              <a:buChar char="•"/>
            </a:pPr>
            <a:endParaRPr lang="en-GB" dirty="0" smtClean="0"/>
          </a:p>
          <a:p>
            <a:pPr marL="800100" lvl="1" indent="-342900">
              <a:buFont typeface="Arial" charset="0"/>
              <a:buChar char="•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98" y="1953122"/>
            <a:ext cx="4963154" cy="1802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238" y="3957023"/>
            <a:ext cx="1858614" cy="19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8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EOSC </a:t>
            </a:r>
            <a:r>
              <a:rPr lang="en-GB" dirty="0" smtClean="0"/>
              <a:t>Functionality			(EOSC-Core)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5" y="1058326"/>
            <a:ext cx="10958945" cy="5181109"/>
          </a:xfrm>
        </p:spPr>
        <p:txBody>
          <a:bodyPr/>
          <a:lstStyle/>
          <a:p>
            <a:r>
              <a:rPr lang="en-GB" dirty="0" smtClean="0"/>
              <a:t>Framework for a Shared Policy on Open Science</a:t>
            </a:r>
          </a:p>
          <a:p>
            <a:r>
              <a:rPr lang="en-GB" dirty="0" smtClean="0"/>
              <a:t>FAIR Data and Metadata</a:t>
            </a:r>
          </a:p>
          <a:p>
            <a:pPr lvl="1"/>
            <a:r>
              <a:rPr lang="en-GB" dirty="0"/>
              <a:t>to make data FAIR, store them, ensure their long-term preservation</a:t>
            </a:r>
          </a:p>
          <a:p>
            <a:pPr lvl="1"/>
            <a:r>
              <a:rPr lang="en-GB" dirty="0" smtClean="0"/>
              <a:t>to </a:t>
            </a:r>
            <a:r>
              <a:rPr lang="en-GB" dirty="0"/>
              <a:t>find, access, combine, analyse and process </a:t>
            </a:r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incl</a:t>
            </a:r>
            <a:r>
              <a:rPr lang="en-GB" dirty="0"/>
              <a:t>. rules of how the data elements are published, shared and re-used</a:t>
            </a:r>
            <a:endParaRPr lang="en-GB" dirty="0" smtClean="0"/>
          </a:p>
          <a:p>
            <a:r>
              <a:rPr lang="en-GB" dirty="0" smtClean="0"/>
              <a:t>Related Services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consistent and </a:t>
            </a:r>
            <a:r>
              <a:rPr lang="en-GB" dirty="0" smtClean="0"/>
              <a:t>agreed </a:t>
            </a:r>
            <a:r>
              <a:rPr lang="en-GB" dirty="0"/>
              <a:t>upon understanding of e-science </a:t>
            </a:r>
            <a:r>
              <a:rPr lang="en-GB" dirty="0" smtClean="0"/>
              <a:t>services</a:t>
            </a:r>
          </a:p>
          <a:p>
            <a:pPr lvl="2"/>
            <a:r>
              <a:rPr lang="en-GB" dirty="0" smtClean="0"/>
              <a:t>what </a:t>
            </a:r>
            <a:r>
              <a:rPr lang="en-GB" dirty="0"/>
              <a:t>they offer, which science problem they address, what is their operational capacity, how they are accessed, who pays for </a:t>
            </a:r>
            <a:r>
              <a:rPr lang="en-GB" dirty="0" smtClean="0"/>
              <a:t>them</a:t>
            </a:r>
          </a:p>
          <a:p>
            <a:r>
              <a:rPr lang="en-GB" dirty="0" smtClean="0"/>
              <a:t>Metrics</a:t>
            </a:r>
          </a:p>
          <a:p>
            <a:r>
              <a:rPr lang="en-GB" dirty="0" smtClean="0"/>
              <a:t>Helpdesk</a:t>
            </a:r>
          </a:p>
          <a:p>
            <a:r>
              <a:rPr lang="en-GB" dirty="0" smtClean="0"/>
              <a:t>Portal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24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SSHOC do for EOSC?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4" y="1315503"/>
            <a:ext cx="1179714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SSHOC </a:t>
            </a:r>
            <a:r>
              <a:rPr lang="en-US" b="1" dirty="0"/>
              <a:t>will provide the social sciences, humanities, and heritage science contribution to the EOSC by:</a:t>
            </a:r>
            <a:endParaRPr lang="en-US" dirty="0"/>
          </a:p>
          <a:p>
            <a:r>
              <a:rPr lang="en-US" dirty="0"/>
              <a:t>Interconnecting existing and new infrastructures to build the SSH Cloud</a:t>
            </a:r>
          </a:p>
          <a:p>
            <a:r>
              <a:rPr lang="en-US" dirty="0" err="1"/>
              <a:t>Maximising</a:t>
            </a:r>
            <a:r>
              <a:rPr lang="en-US" dirty="0"/>
              <a:t> data reuse through Open Science and </a:t>
            </a:r>
            <a:r>
              <a:rPr lang="en-US" dirty="0">
                <a:hlinkClick r:id="rId2"/>
              </a:rPr>
              <a:t>FAIR principles</a:t>
            </a:r>
            <a:endParaRPr lang="en-US" dirty="0"/>
          </a:p>
          <a:p>
            <a:r>
              <a:rPr lang="en-US" dirty="0"/>
              <a:t>Providing training resources, a training network, and training activities</a:t>
            </a:r>
          </a:p>
          <a:p>
            <a:r>
              <a:rPr lang="en-US" dirty="0"/>
              <a:t>Setting up an appropriate governance model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66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in it for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5" y="1058325"/>
            <a:ext cx="10958945" cy="5234899"/>
          </a:xfrm>
        </p:spPr>
        <p:txBody>
          <a:bodyPr/>
          <a:lstStyle/>
          <a:p>
            <a:r>
              <a:rPr lang="en-GB" dirty="0" smtClean="0"/>
              <a:t>Data from all domains</a:t>
            </a:r>
          </a:p>
          <a:p>
            <a:r>
              <a:rPr lang="en-GB" dirty="0" smtClean="0"/>
              <a:t>Composability of services and data</a:t>
            </a:r>
          </a:p>
          <a:p>
            <a:pPr lvl="1"/>
            <a:r>
              <a:rPr lang="en-GB" dirty="0" smtClean="0"/>
              <a:t>Ideally users can mix their own data, tools and services</a:t>
            </a:r>
          </a:p>
          <a:p>
            <a:pPr lvl="1"/>
            <a:r>
              <a:rPr lang="en-GB" dirty="0" smtClean="0"/>
              <a:t>e.g. Smart Cities: </a:t>
            </a:r>
          </a:p>
          <a:p>
            <a:pPr lvl="2"/>
            <a:r>
              <a:rPr lang="en-GB" dirty="0"/>
              <a:t>C</a:t>
            </a:r>
            <a:r>
              <a:rPr lang="en-GB" dirty="0" smtClean="0"/>
              <a:t>ommuting data, incl. time and duration </a:t>
            </a:r>
          </a:p>
          <a:p>
            <a:pPr lvl="2"/>
            <a:r>
              <a:rPr lang="en-GB" dirty="0" smtClean="0"/>
              <a:t>GPS data</a:t>
            </a:r>
          </a:p>
          <a:p>
            <a:pPr lvl="2"/>
            <a:r>
              <a:rPr lang="en-GB" dirty="0"/>
              <a:t>M</a:t>
            </a:r>
            <a:r>
              <a:rPr lang="en-GB" dirty="0" smtClean="0"/>
              <a:t>ode of transport, incl. carbon prints</a:t>
            </a:r>
          </a:p>
          <a:p>
            <a:pPr lvl="2"/>
            <a:r>
              <a:rPr lang="en-GB" dirty="0" smtClean="0"/>
              <a:t>Storage</a:t>
            </a:r>
          </a:p>
          <a:p>
            <a:pPr lvl="2"/>
            <a:r>
              <a:rPr lang="en-GB" dirty="0" smtClean="0"/>
              <a:t>Computation</a:t>
            </a:r>
          </a:p>
          <a:p>
            <a:r>
              <a:rPr lang="en-GB" dirty="0" smtClean="0"/>
              <a:t>Offer data, tools, services</a:t>
            </a:r>
          </a:p>
          <a:p>
            <a:pPr lvl="1"/>
            <a:r>
              <a:rPr lang="en-GB" dirty="0" smtClean="0"/>
              <a:t>Increase visibility of research output</a:t>
            </a:r>
          </a:p>
          <a:p>
            <a:pPr lvl="1"/>
            <a:r>
              <a:rPr lang="en-GB" dirty="0" smtClean="0"/>
              <a:t>Metrics on use</a:t>
            </a:r>
          </a:p>
          <a:p>
            <a:pPr lvl="1"/>
            <a:r>
              <a:rPr lang="en-GB" dirty="0" smtClean="0"/>
              <a:t>Portal, Marketplace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0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AA9F8C-38B9-894C-8A2D-5B094601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" y="124691"/>
            <a:ext cx="8302336" cy="3740727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Thank </a:t>
            </a:r>
            <a:r>
              <a:rPr lang="en-GB" dirty="0"/>
              <a:t>you for your attention</a:t>
            </a:r>
            <a:r>
              <a:rPr lang="en-GB" dirty="0" smtClean="0"/>
              <a:t>!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000" smtClean="0"/>
              <a:t>Ron </a:t>
            </a:r>
            <a:r>
              <a:rPr lang="en-GB" sz="2000" smtClean="0"/>
              <a:t>Dekker</a:t>
            </a:r>
            <a:endParaRPr lang="en-GB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785112B-7FC9-704B-ACD2-66012EE4C465}"/>
              </a:ext>
            </a:extLst>
          </p:cNvPr>
          <p:cNvSpPr/>
          <p:nvPr/>
        </p:nvSpPr>
        <p:spPr>
          <a:xfrm>
            <a:off x="124692" y="3955202"/>
            <a:ext cx="8302336" cy="2476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B2D10F4-5D9F-8749-9CF0-288F3C68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53" y="4271219"/>
            <a:ext cx="665019" cy="685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CBD2FB8-F8C5-AE49-907E-0293589D0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70" y="5284058"/>
            <a:ext cx="659102" cy="6591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293BAD5-8A96-444D-A8C5-0ADCD58F6296}"/>
              </a:ext>
            </a:extLst>
          </p:cNvPr>
          <p:cNvSpPr txBox="1"/>
          <p:nvPr/>
        </p:nvSpPr>
        <p:spPr>
          <a:xfrm>
            <a:off x="1445633" y="4429138"/>
            <a:ext cx="328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/>
                </a:solidFill>
              </a:rPr>
              <a:t>www.sshopencloud.eu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391BB9-4634-BB49-92E6-47DFDCFFF38C}"/>
              </a:ext>
            </a:extLst>
          </p:cNvPr>
          <p:cNvSpPr txBox="1"/>
          <p:nvPr/>
        </p:nvSpPr>
        <p:spPr>
          <a:xfrm>
            <a:off x="1445632" y="5430555"/>
            <a:ext cx="328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</a:rPr>
              <a:t>r</a:t>
            </a:r>
            <a:r>
              <a:rPr lang="en-GB" dirty="0" err="1" smtClean="0">
                <a:solidFill>
                  <a:schemeClr val="accent1"/>
                </a:solidFill>
              </a:rPr>
              <a:t>on.dekker@cessda.eu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02729"/>
      </p:ext>
    </p:extLst>
  </p:cSld>
  <p:clrMapOvr>
    <a:masterClrMapping/>
  </p:clrMapOvr>
</p:sld>
</file>

<file path=ppt/theme/theme1.xml><?xml version="1.0" encoding="utf-8"?>
<a:theme xmlns:a="http://schemas.openxmlformats.org/drawingml/2006/main" name="SSHOC Theme">
  <a:themeElements>
    <a:clrScheme name="SSHO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D89"/>
      </a:accent1>
      <a:accent2>
        <a:srgbClr val="F2983D"/>
      </a:accent2>
      <a:accent3>
        <a:srgbClr val="A5A5A5"/>
      </a:accent3>
      <a:accent4>
        <a:srgbClr val="FFC000"/>
      </a:accent4>
      <a:accent5>
        <a:srgbClr val="419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373</Words>
  <Application>Microsoft Macintosh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SSHOC Theme</vt:lpstr>
      <vt:lpstr>What are EOSC and SSHOC?</vt:lpstr>
      <vt:lpstr>PowerPoint Presentation</vt:lpstr>
      <vt:lpstr>Clusters</vt:lpstr>
      <vt:lpstr>EOSC</vt:lpstr>
      <vt:lpstr>What is EOSC</vt:lpstr>
      <vt:lpstr>EOSC Functionality   (EOSC-Core)</vt:lpstr>
      <vt:lpstr>What will SSHOC do for EOSC?</vt:lpstr>
      <vt:lpstr>What’s in it for you</vt:lpstr>
      <vt:lpstr>  Thank you for your attention!    Ron Dekker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Drascic</dc:creator>
  <cp:lastModifiedBy>Ron Dekker</cp:lastModifiedBy>
  <cp:revision>47</cp:revision>
  <dcterms:created xsi:type="dcterms:W3CDTF">2018-10-11T08:58:44Z</dcterms:created>
  <dcterms:modified xsi:type="dcterms:W3CDTF">2020-06-29T06:58:07Z</dcterms:modified>
</cp:coreProperties>
</file>