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306" r:id="rId3"/>
    <p:sldId id="301" r:id="rId4"/>
    <p:sldId id="309" r:id="rId5"/>
    <p:sldId id="289" r:id="rId6"/>
    <p:sldId id="313" r:id="rId7"/>
    <p:sldId id="315" r:id="rId8"/>
    <p:sldId id="314" r:id="rId9"/>
    <p:sldId id="326" r:id="rId10"/>
    <p:sldId id="325" r:id="rId11"/>
    <p:sldId id="327" r:id="rId12"/>
    <p:sldId id="316" r:id="rId13"/>
    <p:sldId id="317" r:id="rId14"/>
    <p:sldId id="329" r:id="rId15"/>
    <p:sldId id="328" r:id="rId16"/>
    <p:sldId id="324" r:id="rId17"/>
    <p:sldId id="318" r:id="rId18"/>
    <p:sldId id="310" r:id="rId19"/>
    <p:sldId id="311" r:id="rId20"/>
    <p:sldId id="305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756D0-982F-4966-B04C-99ECE76556B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02F0E963-0FF7-4D87-930F-3F1F894E6E7C}">
      <dgm:prSet phldrT="[Text]" custT="1"/>
      <dgm:spPr/>
      <dgm:t>
        <a:bodyPr/>
        <a:lstStyle/>
        <a:p>
          <a:r>
            <a:rPr lang="cs-CZ" sz="2000" b="1" noProof="0" dirty="0"/>
            <a:t>Vývoj nástroje, který by poskytl formální rámec pro tento typ spolupráce a systematicky zaznamenával její výsledky.</a:t>
          </a:r>
          <a:endParaRPr lang="en-GB" sz="2000" noProof="0" dirty="0"/>
        </a:p>
      </dgm:t>
    </dgm:pt>
    <dgm:pt modelId="{B16B5D21-845E-4D6B-BB48-D0041B0FC528}" type="parTrans" cxnId="{9F264B0C-BC5C-4389-BD18-5B860D97933B}">
      <dgm:prSet/>
      <dgm:spPr/>
      <dgm:t>
        <a:bodyPr/>
        <a:lstStyle/>
        <a:p>
          <a:endParaRPr lang="cs-CZ"/>
        </a:p>
      </dgm:t>
    </dgm:pt>
    <dgm:pt modelId="{8FDB4283-4738-4A28-8F69-826095563CF8}" type="sibTrans" cxnId="{9F264B0C-BC5C-4389-BD18-5B860D97933B}">
      <dgm:prSet/>
      <dgm:spPr/>
      <dgm:t>
        <a:bodyPr/>
        <a:lstStyle/>
        <a:p>
          <a:endParaRPr lang="cs-CZ"/>
        </a:p>
      </dgm:t>
    </dgm:pt>
    <dgm:pt modelId="{A23735D2-AD5A-4B7C-8D10-39D8C0BAB490}">
      <dgm:prSet phldrT="[Text]" custT="1"/>
      <dgm:spPr/>
      <dgm:t>
        <a:bodyPr/>
        <a:lstStyle/>
        <a:p>
          <a:r>
            <a:rPr lang="cs-CZ" sz="1800" kern="1200" noProof="0" dirty="0"/>
            <a:t>Systematické </a:t>
          </a:r>
          <a:r>
            <a:rPr lang="cs-CZ" sz="18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shromažďování</a:t>
          </a:r>
          <a:r>
            <a:rPr lang="cs-CZ" sz="1800" kern="1200" noProof="0" dirty="0"/>
            <a:t>, evidence a zpřístupňování výsledků terénních archeologických výzkumů prostřednictvím archivů archeologických ústavů a infrastruktury AIS CR. </a:t>
          </a:r>
          <a:endParaRPr lang="en-GB" sz="1800" kern="1200" noProof="0" dirty="0"/>
        </a:p>
      </dgm:t>
    </dgm:pt>
    <dgm:pt modelId="{DF4CED36-A397-47DE-9F59-2D951B046D0C}" type="parTrans" cxnId="{1B3635B5-C4A9-4CF5-91F9-A82C13579D7B}">
      <dgm:prSet/>
      <dgm:spPr/>
      <dgm:t>
        <a:bodyPr/>
        <a:lstStyle/>
        <a:p>
          <a:endParaRPr lang="cs-CZ"/>
        </a:p>
      </dgm:t>
    </dgm:pt>
    <dgm:pt modelId="{9D34753E-82F2-44B9-89EF-D37CCF79EE14}" type="sibTrans" cxnId="{1B3635B5-C4A9-4CF5-91F9-A82C13579D7B}">
      <dgm:prSet/>
      <dgm:spPr/>
      <dgm:t>
        <a:bodyPr/>
        <a:lstStyle/>
        <a:p>
          <a:endParaRPr lang="cs-CZ"/>
        </a:p>
      </dgm:t>
    </dgm:pt>
    <dgm:pt modelId="{15354B07-7710-4D39-B4C5-3CFFBF57A253}">
      <dgm:prSet custT="1"/>
      <dgm:spPr/>
      <dgm:t>
        <a:bodyPr/>
        <a:lstStyle/>
        <a:p>
          <a:r>
            <a:rPr lang="cs-CZ" sz="1800" dirty="0"/>
            <a:t>Dlouhodobé úsilí Archeologických ústavů AV ČR v Praze a Brně za účelem kultivace a právní formalizace amatérské archeologické spolupráce.</a:t>
          </a:r>
        </a:p>
      </dgm:t>
    </dgm:pt>
    <dgm:pt modelId="{42D697F9-D867-434A-9BF1-5F418E5432AF}" type="parTrans" cxnId="{DC8FE1B2-6BDB-4A01-B273-BAEB92AB0BA3}">
      <dgm:prSet/>
      <dgm:spPr/>
      <dgm:t>
        <a:bodyPr/>
        <a:lstStyle/>
        <a:p>
          <a:endParaRPr lang="cs-CZ"/>
        </a:p>
      </dgm:t>
    </dgm:pt>
    <dgm:pt modelId="{3062147F-8F6E-4549-96F5-38E1127B7C79}" type="sibTrans" cxnId="{DC8FE1B2-6BDB-4A01-B273-BAEB92AB0BA3}">
      <dgm:prSet/>
      <dgm:spPr/>
      <dgm:t>
        <a:bodyPr/>
        <a:lstStyle/>
        <a:p>
          <a:endParaRPr lang="cs-CZ"/>
        </a:p>
      </dgm:t>
    </dgm:pt>
    <dgm:pt modelId="{B306C63E-EAAC-4DCD-A78C-F8E4059D5662}" type="pres">
      <dgm:prSet presAssocID="{C8F756D0-982F-4966-B04C-99ECE76556B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C272EA58-342C-4FEC-ABE0-0011DC2A0CFD}" type="pres">
      <dgm:prSet presAssocID="{02F0E963-0FF7-4D87-930F-3F1F894E6E7C}" presName="centerShape" presStyleLbl="node0" presStyleIdx="0" presStyleCnt="1" custLinFactNeighborX="737" custLinFactNeighborY="-4812"/>
      <dgm:spPr/>
      <dgm:t>
        <a:bodyPr/>
        <a:lstStyle/>
        <a:p>
          <a:endParaRPr lang="cs-CZ"/>
        </a:p>
      </dgm:t>
    </dgm:pt>
    <dgm:pt modelId="{AD5DF10A-92B8-4ED1-855B-A5A26F4B444D}" type="pres">
      <dgm:prSet presAssocID="{42D697F9-D867-434A-9BF1-5F418E5432AF}" presName="parTrans" presStyleLbl="bgSibTrans2D1" presStyleIdx="0" presStyleCnt="2" custLinFactNeighborX="703" custLinFactNeighborY="18838"/>
      <dgm:spPr/>
      <dgm:t>
        <a:bodyPr/>
        <a:lstStyle/>
        <a:p>
          <a:endParaRPr lang="cs-CZ"/>
        </a:p>
      </dgm:t>
    </dgm:pt>
    <dgm:pt modelId="{C8884956-76D7-4D8E-AB77-035FDDEADFD1}" type="pres">
      <dgm:prSet presAssocID="{15354B07-7710-4D39-B4C5-3CFFBF57A253}" presName="node" presStyleLbl="node1" presStyleIdx="0" presStyleCnt="2" custRadScaleRad="98847" custRadScaleInc="-121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9E99E80-8A6F-4232-A75D-A7AE78F90DC1}" type="pres">
      <dgm:prSet presAssocID="{DF4CED36-A397-47DE-9F59-2D951B046D0C}" presName="parTrans" presStyleLbl="bgSibTrans2D1" presStyleIdx="1" presStyleCnt="2" custLinFactNeighborX="-135" custLinFactNeighborY="23707"/>
      <dgm:spPr/>
      <dgm:t>
        <a:bodyPr/>
        <a:lstStyle/>
        <a:p>
          <a:endParaRPr lang="cs-CZ"/>
        </a:p>
      </dgm:t>
    </dgm:pt>
    <dgm:pt modelId="{E4F00D87-3EC3-409C-B3A4-269F7E39DF75}" type="pres">
      <dgm:prSet presAssocID="{A23735D2-AD5A-4B7C-8D10-39D8C0BAB490}" presName="node" presStyleLbl="node1" presStyleIdx="1" presStyleCnt="2" custRadScaleRad="99851" custRadScaleInc="148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5E52EAC-8219-4042-9CC9-2F332C1DE46E}" type="presOf" srcId="{15354B07-7710-4D39-B4C5-3CFFBF57A253}" destId="{C8884956-76D7-4D8E-AB77-035FDDEADFD1}" srcOrd="0" destOrd="0" presId="urn:microsoft.com/office/officeart/2005/8/layout/radial4"/>
    <dgm:cxn modelId="{405F7B44-307F-4F20-AE0F-FA3A5EA9C4FD}" type="presOf" srcId="{C8F756D0-982F-4966-B04C-99ECE76556B3}" destId="{B306C63E-EAAC-4DCD-A78C-F8E4059D5662}" srcOrd="0" destOrd="0" presId="urn:microsoft.com/office/officeart/2005/8/layout/radial4"/>
    <dgm:cxn modelId="{1B3635B5-C4A9-4CF5-91F9-A82C13579D7B}" srcId="{02F0E963-0FF7-4D87-930F-3F1F894E6E7C}" destId="{A23735D2-AD5A-4B7C-8D10-39D8C0BAB490}" srcOrd="1" destOrd="0" parTransId="{DF4CED36-A397-47DE-9F59-2D951B046D0C}" sibTransId="{9D34753E-82F2-44B9-89EF-D37CCF79EE14}"/>
    <dgm:cxn modelId="{DC8FE1B2-6BDB-4A01-B273-BAEB92AB0BA3}" srcId="{02F0E963-0FF7-4D87-930F-3F1F894E6E7C}" destId="{15354B07-7710-4D39-B4C5-3CFFBF57A253}" srcOrd="0" destOrd="0" parTransId="{42D697F9-D867-434A-9BF1-5F418E5432AF}" sibTransId="{3062147F-8F6E-4549-96F5-38E1127B7C79}"/>
    <dgm:cxn modelId="{FC091614-12CC-4188-8433-682FEE43F8C7}" type="presOf" srcId="{02F0E963-0FF7-4D87-930F-3F1F894E6E7C}" destId="{C272EA58-342C-4FEC-ABE0-0011DC2A0CFD}" srcOrd="0" destOrd="0" presId="urn:microsoft.com/office/officeart/2005/8/layout/radial4"/>
    <dgm:cxn modelId="{6C0F496A-03B8-4656-AD84-8677F71A2A03}" type="presOf" srcId="{DF4CED36-A397-47DE-9F59-2D951B046D0C}" destId="{E9E99E80-8A6F-4232-A75D-A7AE78F90DC1}" srcOrd="0" destOrd="0" presId="urn:microsoft.com/office/officeart/2005/8/layout/radial4"/>
    <dgm:cxn modelId="{465C1EEE-E002-4737-BD11-67B90804FFE4}" type="presOf" srcId="{42D697F9-D867-434A-9BF1-5F418E5432AF}" destId="{AD5DF10A-92B8-4ED1-855B-A5A26F4B444D}" srcOrd="0" destOrd="0" presId="urn:microsoft.com/office/officeart/2005/8/layout/radial4"/>
    <dgm:cxn modelId="{4D630E4E-EBF8-448C-B7E0-52D2D372625A}" type="presOf" srcId="{A23735D2-AD5A-4B7C-8D10-39D8C0BAB490}" destId="{E4F00D87-3EC3-409C-B3A4-269F7E39DF75}" srcOrd="0" destOrd="0" presId="urn:microsoft.com/office/officeart/2005/8/layout/radial4"/>
    <dgm:cxn modelId="{9F264B0C-BC5C-4389-BD18-5B860D97933B}" srcId="{C8F756D0-982F-4966-B04C-99ECE76556B3}" destId="{02F0E963-0FF7-4D87-930F-3F1F894E6E7C}" srcOrd="0" destOrd="0" parTransId="{B16B5D21-845E-4D6B-BB48-D0041B0FC528}" sibTransId="{8FDB4283-4738-4A28-8F69-826095563CF8}"/>
    <dgm:cxn modelId="{1B72A39C-29EB-4362-9315-5EA2505A729C}" type="presParOf" srcId="{B306C63E-EAAC-4DCD-A78C-F8E4059D5662}" destId="{C272EA58-342C-4FEC-ABE0-0011DC2A0CFD}" srcOrd="0" destOrd="0" presId="urn:microsoft.com/office/officeart/2005/8/layout/radial4"/>
    <dgm:cxn modelId="{2F20A6D4-D250-43CF-8E7B-0A0E4339F2DC}" type="presParOf" srcId="{B306C63E-EAAC-4DCD-A78C-F8E4059D5662}" destId="{AD5DF10A-92B8-4ED1-855B-A5A26F4B444D}" srcOrd="1" destOrd="0" presId="urn:microsoft.com/office/officeart/2005/8/layout/radial4"/>
    <dgm:cxn modelId="{E41888B0-2843-4D7A-994A-A5A007E808C8}" type="presParOf" srcId="{B306C63E-EAAC-4DCD-A78C-F8E4059D5662}" destId="{C8884956-76D7-4D8E-AB77-035FDDEADFD1}" srcOrd="2" destOrd="0" presId="urn:microsoft.com/office/officeart/2005/8/layout/radial4"/>
    <dgm:cxn modelId="{AE7DD92E-988A-45B5-8EF8-FD52E1E54CB3}" type="presParOf" srcId="{B306C63E-EAAC-4DCD-A78C-F8E4059D5662}" destId="{E9E99E80-8A6F-4232-A75D-A7AE78F90DC1}" srcOrd="3" destOrd="0" presId="urn:microsoft.com/office/officeart/2005/8/layout/radial4"/>
    <dgm:cxn modelId="{4079836E-CBEC-4D4B-8EA6-0516B0EC0170}" type="presParOf" srcId="{B306C63E-EAAC-4DCD-A78C-F8E4059D5662}" destId="{E4F00D87-3EC3-409C-B3A4-269F7E39DF75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2EA58-342C-4FEC-ABE0-0011DC2A0CFD}">
      <dsp:nvSpPr>
        <dsp:cNvPr id="0" name=""/>
        <dsp:cNvSpPr/>
      </dsp:nvSpPr>
      <dsp:spPr>
        <a:xfrm>
          <a:off x="3794567" y="1793022"/>
          <a:ext cx="3437315" cy="34373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noProof="0" dirty="0"/>
            <a:t>Vývoj nástroje, který by poskytl formální rámec pro tento typ spolupráce a systematicky zaznamenával její výsledky.</a:t>
          </a:r>
          <a:endParaRPr lang="en-GB" sz="2000" kern="1200" noProof="0" dirty="0"/>
        </a:p>
      </dsp:txBody>
      <dsp:txXfrm>
        <a:off x="4297950" y="2296405"/>
        <a:ext cx="2430549" cy="2430549"/>
      </dsp:txXfrm>
    </dsp:sp>
    <dsp:sp modelId="{AD5DF10A-92B8-4ED1-855B-A5A26F4B444D}">
      <dsp:nvSpPr>
        <dsp:cNvPr id="0" name=""/>
        <dsp:cNvSpPr/>
      </dsp:nvSpPr>
      <dsp:spPr>
        <a:xfrm rot="12515733">
          <a:off x="1526244" y="1710389"/>
          <a:ext cx="2520608" cy="979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84956-76D7-4D8E-AB77-035FDDEADFD1}">
      <dsp:nvSpPr>
        <dsp:cNvPr id="0" name=""/>
        <dsp:cNvSpPr/>
      </dsp:nvSpPr>
      <dsp:spPr>
        <a:xfrm>
          <a:off x="29531" y="106272"/>
          <a:ext cx="3265449" cy="261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Dlouhodobé úsilí Archeologických ústavů AV ČR v Praze a Brně za účelem kultivace a právní formalizace amatérské archeologické spolupráce.</a:t>
          </a:r>
        </a:p>
      </dsp:txBody>
      <dsp:txXfrm>
        <a:off x="106044" y="182785"/>
        <a:ext cx="3112423" cy="2459333"/>
      </dsp:txXfrm>
    </dsp:sp>
    <dsp:sp modelId="{E9E99E80-8A6F-4232-A75D-A7AE78F90DC1}">
      <dsp:nvSpPr>
        <dsp:cNvPr id="0" name=""/>
        <dsp:cNvSpPr/>
      </dsp:nvSpPr>
      <dsp:spPr>
        <a:xfrm rot="19836907">
          <a:off x="6974295" y="1743334"/>
          <a:ext cx="2436958" cy="9796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00D87-3EC3-409C-B3A4-269F7E39DF75}">
      <dsp:nvSpPr>
        <dsp:cNvPr id="0" name=""/>
        <dsp:cNvSpPr/>
      </dsp:nvSpPr>
      <dsp:spPr>
        <a:xfrm>
          <a:off x="7625054" y="96853"/>
          <a:ext cx="3265449" cy="2612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noProof="0" dirty="0"/>
            <a:t>Systematické </a:t>
          </a:r>
          <a:r>
            <a:rPr lang="cs-CZ" sz="18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shromažďování</a:t>
          </a:r>
          <a:r>
            <a:rPr lang="cs-CZ" sz="1800" kern="1200" noProof="0" dirty="0"/>
            <a:t>, evidence a zpřístupňování výsledků terénních archeologických výzkumů prostřednictvím archivů archeologických ústavů a infrastruktury AIS CR. </a:t>
          </a:r>
          <a:endParaRPr lang="en-GB" sz="1800" kern="1200" noProof="0" dirty="0"/>
        </a:p>
      </dsp:txBody>
      <dsp:txXfrm>
        <a:off x="7701567" y="173366"/>
        <a:ext cx="3112423" cy="2459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B2C2E43-C3EA-3CBF-AA5C-3BDBBFB05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BDCDD4-9C40-8E66-E747-80A0311444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62006F-3F57-0785-7CDB-BB7CDFF37C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" y="8685213"/>
            <a:ext cx="38846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b="1" dirty="0"/>
              <a:t>POČÍTAČOVÁ PODPORA V ARCHEOLOGII, 31.5. – 2.6. 2023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666E12-564D-5DEC-EDF6-FDC69E0BB1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8880C-9573-4946-B819-2C17BF0E66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240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A67C-E8D8-48A0-83AF-F677A2C505B7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71880-931C-4D33-8DF3-901BD3520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53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Tenhle slide bych vymazal.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1880-931C-4D33-8DF3-901BD3520C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039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1880-931C-4D33-8DF3-901BD3520C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364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1880-931C-4D33-8DF3-901BD3520C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48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Tohle bych pro čas vynechal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1880-931C-4D33-8DF3-901BD3520C6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9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Nechal bych jen jeden z těch závěrečných slidů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71880-931C-4D33-8DF3-901BD3520C6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57270-B32B-4202-A907-FD231C283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33B2C6-6635-4F11-9D48-EA46751B1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A118A-2218-4797-A643-15779A54E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3E119C-2362-45AE-9A1A-B4D3BFE11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69B7F6-0F81-40B2-BB89-C92408B2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4132D-DAD3-4D2B-8E4C-7D4D3EC2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77235F-DA61-4C47-93DC-5E7FB06DA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3A590-F632-444E-955A-A1A0B9FD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B13FFC-5E6E-4DD3-A2F6-64D3DCB8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FE7764-07E4-4085-BE06-7F67B642E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0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584AF90-C503-46C1-8136-84553A79D4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F6DFFE-9091-4038-AE35-F5EFC0693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F98089-F55E-430F-81AF-F30C2F74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AD8A22-2C19-4583-BF54-41BEE948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CB5D7-BBCD-4DF6-94D2-725F3BAA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0F7DF-5840-4AE5-BFCC-871E9B5F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43FA00-1DCD-47FD-AF1D-1772F3271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DD695E-7F35-4972-B66A-A8B44A841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51617E-F09F-474F-A722-DADDD29C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E50ED6-F1DC-4C07-A818-D05A78A9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DF6E7-ED7D-46C8-8DC5-24C602CB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AFAE895-A69F-4BD0-A168-D2651350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B5849F-77A0-4EAF-AA6C-5FFD421C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A53226-5D41-46F0-B9BD-45FA2E9A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60587A-6C5C-4333-A200-F2CFE40C0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2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72DA0-2216-4918-B1E4-78B404F4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19F78B-81D9-4FA5-AC39-9A87CD743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C07DB6C-D6AD-4575-A3D9-0086417C6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B030BD-6DBF-4AE8-B287-E2CED5F2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3338B0-C470-46D5-A270-A40D95E2A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5C351E9-E922-4073-A1FF-3E466B1C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1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63228-57B4-43AB-A694-64519004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330E02B-8650-457A-B254-76E39B7C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657DD93-9A80-4DA6-A94D-FAE20C423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6E59C3E-777B-4372-9D50-EC52102BB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7C9FFBA-B638-4B04-953B-53FA87E1D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1181335-681C-476B-BDBD-3B1CDACE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6C20CA-0344-4DD7-8F84-62D0EDED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6B78B64-E03D-4925-B8EB-EDF1DC88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2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D43A0-C35E-49E5-9D27-AFE888FC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20F0ECA-75C5-4DE1-B7A1-31D8406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25BDF5-55AE-48C8-BFE6-30ADFBF6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8AFEBBB-F7DD-4868-9660-F2853980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9E97AC-CDD1-49CB-9770-875067E9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31.5. – 2.6. 2023</a:t>
            </a:r>
            <a:endParaRPr lang="en-GB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80C86E9-A99D-408D-A8DF-21E68B41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POČÍTAČOVÁ PODPORA V ARCHEOLOGII XXII</a:t>
            </a:r>
            <a:endParaRPr lang="en-GB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C46F373-61E8-4437-AD33-6991AA19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 dirty="0"/>
              <a:t>BOŽÍ DAR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8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3E5BFB-6F6B-4230-91ED-D3300E11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99F84-94D0-4CCD-8DDA-43FFC1B22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BC43444-F42B-4CE5-997A-B719EDE37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544A1A-BD2B-4532-B6CF-1A0B4CA5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BDAD40-E06A-44EF-BBCC-054A0363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DB8385-67FD-4C13-8D39-09218231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3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7D9B8-22D8-4C4C-B55D-325FC6F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EA2EA7-0D16-45E0-94C7-F41F0F126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E1AC7D1-A541-401D-A8F3-9BD286ACB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7CF2F3-E563-4646-8513-19B12CC9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0A918F-5F97-44ED-870F-2CCD7FDE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C2A55-E0C3-421E-9563-796ADB09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184C2B-24D9-46CD-AFF2-B1E12B6F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1E30423-FE1E-467C-94BD-D174216D0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51C6BF-26D0-450E-89ED-8CC830086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A8BC7-2F27-4BBF-ABCF-A5A463EB9369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0416C-485E-423B-9A10-B489AA443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9C460E-6912-475C-80A9-D5842F810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72E6E-47BA-4272-BDAF-7FBD1F4DC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1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igiarchiv.aiscr.cz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501062"/>
            <a:ext cx="12191999" cy="149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Portál amatérských spolupracovníků a evidence samostatných nálezů </a:t>
            </a:r>
            <a:b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Archeologické mapy České republiky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AMČR-PAS): první analýza shromážděných dat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cs-CZ" sz="1200" dirty="0">
              <a:cs typeface="Times New Roman" panose="02020603050405020304" pitchFamily="18" charset="0"/>
            </a:endParaRPr>
          </a:p>
          <a:p>
            <a:pPr algn="ctr"/>
            <a:r>
              <a:rPr lang="cs-CZ" sz="1600" dirty="0">
                <a:latin typeface="+mj-lt"/>
                <a:cs typeface="Times New Roman" panose="02020603050405020304" pitchFamily="18" charset="0"/>
              </a:rPr>
              <a:t>Olga Lečbychová – Petr Pajdla – David Novák– Róbert Antal – Balázs Komoróczy – Tomáš Chlup – Jan Mařík</a:t>
            </a:r>
          </a:p>
          <a:p>
            <a:pPr algn="ctr"/>
            <a:r>
              <a:rPr lang="cs-CZ" altLang="cs-CZ" sz="1400" i="1" dirty="0">
                <a:latin typeface="+mj-lt"/>
              </a:rPr>
              <a:t>Archeologický ústav AV ČR</a:t>
            </a:r>
            <a:r>
              <a:rPr lang="en-GB" altLang="cs-CZ" sz="1400" i="1" dirty="0">
                <a:latin typeface="+mj-lt"/>
              </a:rPr>
              <a:t>, Brno</a:t>
            </a:r>
            <a:r>
              <a:rPr lang="cs-CZ" altLang="cs-CZ" sz="1400" i="1" dirty="0">
                <a:latin typeface="+mj-lt"/>
              </a:rPr>
              <a:t> / Archeologický ústav AV ČR</a:t>
            </a:r>
            <a:r>
              <a:rPr lang="en-GB" altLang="cs-CZ" sz="1400" i="1" dirty="0">
                <a:latin typeface="+mj-lt"/>
              </a:rPr>
              <a:t>, </a:t>
            </a:r>
            <a:r>
              <a:rPr lang="cs-CZ" altLang="cs-CZ" sz="1400" i="1" dirty="0">
                <a:latin typeface="+mj-lt"/>
              </a:rPr>
              <a:t>Praha</a:t>
            </a:r>
            <a:endParaRPr lang="en-GB" altLang="cs-CZ" sz="1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6FB9BBE-E0C6-B6FA-DB54-2D5F4B92D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03" y="2364621"/>
            <a:ext cx="4888832" cy="2656266"/>
          </a:xfrm>
          <a:prstGeom prst="rect">
            <a:avLst/>
          </a:prstGeom>
        </p:spPr>
      </p:pic>
      <p:pic>
        <p:nvPicPr>
          <p:cNvPr id="4" name="Obrázek 3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6636097E-9EB5-38EC-6D30-20CAA3FE08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3" y="5349809"/>
            <a:ext cx="1582006" cy="530000"/>
          </a:xfrm>
          <a:prstGeom prst="rect">
            <a:avLst/>
          </a:prstGeom>
        </p:spPr>
      </p:pic>
      <p:pic>
        <p:nvPicPr>
          <p:cNvPr id="8" name="Obrázek 7" descr="Obsah obrázku text, Písmo, bílé, logo&#10;&#10;Popis byl vytvořen automaticky">
            <a:extLst>
              <a:ext uri="{FF2B5EF4-FFF2-40B4-BE49-F238E27FC236}">
                <a16:creationId xmlns:a16="http://schemas.microsoft.com/office/drawing/2014/main" id="{C25A2539-2877-22D7-785E-A8294D7A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52" y="5340431"/>
            <a:ext cx="2242850" cy="583141"/>
          </a:xfrm>
          <a:prstGeom prst="rect">
            <a:avLst/>
          </a:prstGeom>
        </p:spPr>
      </p:pic>
      <p:pic>
        <p:nvPicPr>
          <p:cNvPr id="13" name="Obrázek 12" descr="Obsah obrázku text, Písmo, design, jídlo&#10;&#10;Popis byl vytvořen automaticky">
            <a:extLst>
              <a:ext uri="{FF2B5EF4-FFF2-40B4-BE49-F238E27FC236}">
                <a16:creationId xmlns:a16="http://schemas.microsoft.com/office/drawing/2014/main" id="{9BC702A9-D911-2CA8-F3F5-1790D55A02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85312"/>
            <a:ext cx="2017204" cy="702928"/>
          </a:xfrm>
          <a:prstGeom prst="rect">
            <a:avLst/>
          </a:prstGeom>
        </p:spPr>
      </p:pic>
      <p:pic>
        <p:nvPicPr>
          <p:cNvPr id="15" name="Obrázek 14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5C8182D3-7BCD-9794-7B7D-0B9900978D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02" y="5349809"/>
            <a:ext cx="1260348" cy="629412"/>
          </a:xfrm>
          <a:prstGeom prst="rect">
            <a:avLst/>
          </a:prstGeom>
        </p:spPr>
      </p:pic>
      <p:pic>
        <p:nvPicPr>
          <p:cNvPr id="17" name="Obrázek 16" descr="Obsah obrázku text, Písmo, snímek obrazovky, logo&#10;&#10;Popis byl vytvořen automaticky">
            <a:extLst>
              <a:ext uri="{FF2B5EF4-FFF2-40B4-BE49-F238E27FC236}">
                <a16:creationId xmlns:a16="http://schemas.microsoft.com/office/drawing/2014/main" id="{A23312A9-5DF3-9A5C-7F04-AC83D98BFE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947" y="5340431"/>
            <a:ext cx="1077207" cy="6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CB1D-2292-8353-C4B3-487A2442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1181"/>
          </a:xfrm>
        </p:spPr>
        <p:txBody>
          <a:bodyPr>
            <a:normAutofit fontScale="90000"/>
          </a:bodyPr>
          <a:lstStyle/>
          <a:p>
            <a:r>
              <a:rPr lang="cs-CZ" dirty="0"/>
              <a:t>Počet nálezů na spolupracovníky</a:t>
            </a:r>
          </a:p>
        </p:txBody>
      </p:sp>
      <p:pic>
        <p:nvPicPr>
          <p:cNvPr id="10" name="Zástupný obsah 9" descr="Obsah obrázku text, Obdélník, snímek obrazovky, čtverec&#10;&#10;Popis byl vytvořen automaticky">
            <a:extLst>
              <a:ext uri="{FF2B5EF4-FFF2-40B4-BE49-F238E27FC236}">
                <a16:creationId xmlns:a16="http://schemas.microsoft.com/office/drawing/2014/main" id="{3703EE56-9D13-A3C9-A752-987ABC6F7B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8" y="919670"/>
            <a:ext cx="10037323" cy="5018660"/>
          </a:xfrm>
        </p:spPr>
      </p:pic>
    </p:spTree>
    <p:extLst>
      <p:ext uri="{BB962C8B-B14F-4D97-AF65-F5344CB8AC3E}">
        <p14:creationId xmlns:p14="http://schemas.microsoft.com/office/powerpoint/2010/main" val="36956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CB1D-2292-8353-C4B3-487A2442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1181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Sezonalita</a:t>
            </a:r>
            <a:r>
              <a:rPr lang="cs-CZ" dirty="0"/>
              <a:t> v </a:t>
            </a:r>
            <a:r>
              <a:rPr lang="cs-CZ" dirty="0" err="1"/>
              <a:t>detektorářství</a:t>
            </a:r>
            <a:endParaRPr lang="cs-CZ" dirty="0"/>
          </a:p>
        </p:txBody>
      </p:sp>
      <p:pic>
        <p:nvPicPr>
          <p:cNvPr id="6" name="Zástupný obsah 5" descr="Obsah obrázku diagram, Obdélník, řada/pruh, Technický výkres&#10;&#10;Popis byl vytvořen automaticky">
            <a:extLst>
              <a:ext uri="{FF2B5EF4-FFF2-40B4-BE49-F238E27FC236}">
                <a16:creationId xmlns:a16="http://schemas.microsoft.com/office/drawing/2014/main" id="{FB0E92FD-1558-3CFA-17ED-F135F665BB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98" y="1201985"/>
            <a:ext cx="9353204" cy="4676600"/>
          </a:xfrm>
        </p:spPr>
      </p:pic>
    </p:spTree>
    <p:extLst>
      <p:ext uri="{BB962C8B-B14F-4D97-AF65-F5344CB8AC3E}">
        <p14:creationId xmlns:p14="http://schemas.microsoft.com/office/powerpoint/2010/main" val="234322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7" y="147739"/>
            <a:ext cx="4397320" cy="879783"/>
          </a:xfrm>
        </p:spPr>
        <p:txBody>
          <a:bodyPr/>
          <a:lstStyle/>
          <a:p>
            <a:r>
              <a:rPr lang="cs-CZ" b="1" dirty="0"/>
              <a:t>Nálezy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42507" y="1007111"/>
            <a:ext cx="5503816" cy="514444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4009</a:t>
            </a:r>
            <a:r>
              <a:rPr lang="cs-CZ" dirty="0"/>
              <a:t> evidovaných nálezů (1 843 na podzim 2022)</a:t>
            </a:r>
          </a:p>
          <a:p>
            <a:pPr marL="0" indent="0">
              <a:buNone/>
            </a:pPr>
            <a:r>
              <a:rPr lang="cs-CZ" dirty="0"/>
              <a:t>archivovaný           	   </a:t>
            </a:r>
            <a:r>
              <a:rPr lang="cs-CZ" b="1" dirty="0"/>
              <a:t>1820	           </a:t>
            </a:r>
            <a:r>
              <a:rPr lang="cs-CZ" dirty="0"/>
              <a:t>45.4% </a:t>
            </a:r>
            <a:br>
              <a:rPr lang="cs-CZ" dirty="0"/>
            </a:br>
            <a:r>
              <a:rPr lang="cs-CZ" dirty="0"/>
              <a:t>odeslaný k archivaci     </a:t>
            </a:r>
            <a:r>
              <a:rPr lang="cs-CZ" b="1" dirty="0"/>
              <a:t>27  	         </a:t>
            </a:r>
            <a:r>
              <a:rPr lang="cs-CZ" dirty="0"/>
              <a:t>0.673%</a:t>
            </a:r>
            <a:br>
              <a:rPr lang="cs-CZ" dirty="0"/>
            </a:br>
            <a:r>
              <a:rPr lang="cs-CZ" dirty="0"/>
              <a:t>odeslaný ke schválení  </a:t>
            </a:r>
            <a:r>
              <a:rPr lang="cs-CZ" b="1" dirty="0"/>
              <a:t>1644         </a:t>
            </a:r>
            <a:r>
              <a:rPr lang="cs-CZ" dirty="0"/>
              <a:t>41.0 % </a:t>
            </a:r>
            <a:br>
              <a:rPr lang="cs-CZ" dirty="0"/>
            </a:br>
            <a:r>
              <a:rPr lang="cs-CZ" dirty="0"/>
              <a:t>zapsaný                          </a:t>
            </a:r>
            <a:r>
              <a:rPr lang="cs-CZ" b="1" dirty="0"/>
              <a:t>518             </a:t>
            </a:r>
            <a:r>
              <a:rPr lang="cs-CZ" dirty="0"/>
              <a:t>12.9%</a:t>
            </a:r>
          </a:p>
          <a:p>
            <a:r>
              <a:rPr lang="cs-CZ" dirty="0"/>
              <a:t>Publikace záznamů v Digitálním archivu AMČR</a:t>
            </a:r>
            <a:r>
              <a:rPr lang="cs-CZ" b="1" dirty="0"/>
              <a:t/>
            </a:r>
            <a:br>
              <a:rPr lang="cs-CZ" b="1" dirty="0"/>
            </a:br>
            <a:r>
              <a:rPr lang="cs-CZ" dirty="0">
                <a:hlinkClick r:id="rId2"/>
              </a:rPr>
              <a:t>https://digiarchiv.aiscr.cz/</a:t>
            </a:r>
            <a:endParaRPr lang="cs-CZ" dirty="0"/>
          </a:p>
          <a:p>
            <a:pPr lvl="1"/>
            <a:r>
              <a:rPr lang="cs-CZ" dirty="0"/>
              <a:t>Strojově poskytováno přes OAI-PMH API</a:t>
            </a:r>
          </a:p>
          <a:p>
            <a:pPr lvl="1"/>
            <a:r>
              <a:rPr lang="cs-CZ" dirty="0"/>
              <a:t>Publikováno pod licencí CC-BY-NC 4.0</a:t>
            </a:r>
          </a:p>
          <a:p>
            <a:r>
              <a:rPr lang="cs-CZ" dirty="0"/>
              <a:t>V případě potřeby je lokalizace nálezu skryta </a:t>
            </a:r>
          </a:p>
        </p:txBody>
      </p:sp>
      <p:pic>
        <p:nvPicPr>
          <p:cNvPr id="5" name="Obrázek 4" descr="Obsah obrázku text, snímek obrazovky, číslo, Paralelní&#10;&#10;Popis byl vytvořen automaticky">
            <a:extLst>
              <a:ext uri="{FF2B5EF4-FFF2-40B4-BE49-F238E27FC236}">
                <a16:creationId xmlns:a16="http://schemas.microsoft.com/office/drawing/2014/main" id="{4A8BA610-3B40-C47F-91A3-35AFA6C93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80" y="0"/>
            <a:ext cx="5401900" cy="91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mapa, text&#10;&#10;Popis byl vytvořen automaticky">
            <a:extLst>
              <a:ext uri="{FF2B5EF4-FFF2-40B4-BE49-F238E27FC236}">
                <a16:creationId xmlns:a16="http://schemas.microsoft.com/office/drawing/2014/main" id="{7CE12127-0789-57EB-754C-49D040711D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" y="33105"/>
            <a:ext cx="12191973" cy="6773317"/>
          </a:xfr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965005" y="421720"/>
            <a:ext cx="5762103" cy="803965"/>
          </a:xfrm>
        </p:spPr>
        <p:txBody>
          <a:bodyPr>
            <a:noAutofit/>
          </a:bodyPr>
          <a:lstStyle/>
          <a:p>
            <a:r>
              <a:rPr lang="cs-CZ" sz="3200" b="1" dirty="0"/>
              <a:t>Prostorová distribuce nálezů</a:t>
            </a:r>
          </a:p>
        </p:txBody>
      </p:sp>
    </p:spTree>
    <p:extLst>
      <p:ext uri="{BB962C8B-B14F-4D97-AF65-F5344CB8AC3E}">
        <p14:creationId xmlns:p14="http://schemas.microsoft.com/office/powerpoint/2010/main" val="38395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CB1D-2292-8353-C4B3-487A2442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1181"/>
          </a:xfrm>
        </p:spPr>
        <p:txBody>
          <a:bodyPr>
            <a:normAutofit fontScale="90000"/>
          </a:bodyPr>
          <a:lstStyle/>
          <a:p>
            <a:r>
              <a:rPr lang="cs-CZ" dirty="0"/>
              <a:t>Materiál nálezů</a:t>
            </a:r>
          </a:p>
        </p:txBody>
      </p:sp>
      <p:pic>
        <p:nvPicPr>
          <p:cNvPr id="7" name="Zástupný obsah 6" descr="Obsah obrázku text, snímek obrazovky, software, displej&#10;&#10;Popis byl vytvořen automaticky">
            <a:extLst>
              <a:ext uri="{FF2B5EF4-FFF2-40B4-BE49-F238E27FC236}">
                <a16:creationId xmlns:a16="http://schemas.microsoft.com/office/drawing/2014/main" id="{7B8A084C-60F0-3AA8-744E-CF120C92AF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" y="883252"/>
            <a:ext cx="12045142" cy="6022568"/>
          </a:xfrm>
        </p:spPr>
      </p:pic>
    </p:spTree>
    <p:extLst>
      <p:ext uri="{BB962C8B-B14F-4D97-AF65-F5344CB8AC3E}">
        <p14:creationId xmlns:p14="http://schemas.microsoft.com/office/powerpoint/2010/main" val="266673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CB1D-2292-8353-C4B3-487A2442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1181"/>
          </a:xfrm>
        </p:spPr>
        <p:txBody>
          <a:bodyPr>
            <a:normAutofit fontScale="90000"/>
          </a:bodyPr>
          <a:lstStyle/>
          <a:p>
            <a:r>
              <a:rPr lang="cs-CZ" dirty="0"/>
              <a:t>Typy nálezů</a:t>
            </a:r>
          </a:p>
        </p:txBody>
      </p:sp>
      <p:pic>
        <p:nvPicPr>
          <p:cNvPr id="6" name="Zástupný obsah 5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01A52AF3-4063-6AB7-0404-13A30448D1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6" y="924941"/>
            <a:ext cx="11866123" cy="5933059"/>
          </a:xfrm>
        </p:spPr>
      </p:pic>
    </p:spTree>
    <p:extLst>
      <p:ext uri="{BB962C8B-B14F-4D97-AF65-F5344CB8AC3E}">
        <p14:creationId xmlns:p14="http://schemas.microsoft.com/office/powerpoint/2010/main" val="15328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C2474-3413-F3EA-2EAC-33C7CB28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Autofit/>
          </a:bodyPr>
          <a:lstStyle/>
          <a:p>
            <a:r>
              <a:rPr lang="cs-CZ" sz="2000" dirty="0" err="1"/>
              <a:t>Aoristický</a:t>
            </a:r>
            <a:r>
              <a:rPr lang="cs-CZ" sz="2000" dirty="0"/>
              <a:t> model množství nálezů v jednotlivých obdobích</a:t>
            </a:r>
          </a:p>
        </p:txBody>
      </p:sp>
      <p:pic>
        <p:nvPicPr>
          <p:cNvPr id="6" name="Zástupný obsah 5" descr="Obsah obrázku text, snímek obrazovky, diagram, řada/pruh&#10;&#10;Popis byl vytvořen automaticky">
            <a:extLst>
              <a:ext uri="{FF2B5EF4-FFF2-40B4-BE49-F238E27FC236}">
                <a16:creationId xmlns:a16="http://schemas.microsoft.com/office/drawing/2014/main" id="{9D37C6C4-14B7-25AF-6BB7-A5385E9C7F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6" y="681037"/>
            <a:ext cx="10825264" cy="5412630"/>
          </a:xfrm>
        </p:spPr>
      </p:pic>
    </p:spTree>
    <p:extLst>
      <p:ext uri="{BB962C8B-B14F-4D97-AF65-F5344CB8AC3E}">
        <p14:creationId xmlns:p14="http://schemas.microsoft.com/office/powerpoint/2010/main" val="16552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92125" cy="6858000"/>
          </a:xfrm>
        </p:spPr>
      </p:pic>
    </p:spTree>
    <p:extLst>
      <p:ext uri="{BB962C8B-B14F-4D97-AF65-F5344CB8AC3E}">
        <p14:creationId xmlns:p14="http://schemas.microsoft.com/office/powerpoint/2010/main" val="1377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87131" y="1014052"/>
            <a:ext cx="42515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pPr algn="ctr"/>
            <a:r>
              <a:rPr lang="cs-CZ" sz="2400" b="1" dirty="0"/>
              <a:t>Výhody</a:t>
            </a:r>
            <a:endParaRPr lang="en-GB" sz="2400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Velká komunita potenciálních spolupracovníků na straně </a:t>
            </a:r>
            <a:r>
              <a:rPr lang="cs-CZ" dirty="0" err="1"/>
              <a:t>detektorářské</a:t>
            </a:r>
            <a:r>
              <a:rPr lang="cs-CZ" dirty="0"/>
              <a:t> obce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Pomoc při záchraně kult. dědictví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Podpora</a:t>
            </a:r>
            <a:r>
              <a:rPr lang="en-GB" dirty="0"/>
              <a:t> </a:t>
            </a:r>
            <a:r>
              <a:rPr lang="en-GB" dirty="0" err="1"/>
              <a:t>kulturní</a:t>
            </a:r>
            <a:r>
              <a:rPr lang="en-GB" dirty="0"/>
              <a:t> identity </a:t>
            </a:r>
            <a:r>
              <a:rPr lang="en-GB" dirty="0" err="1"/>
              <a:t>díky</a:t>
            </a:r>
            <a:r>
              <a:rPr lang="en-GB" dirty="0"/>
              <a:t> </a:t>
            </a:r>
            <a:r>
              <a:rPr lang="en-GB" dirty="0" err="1"/>
              <a:t>aktivní</a:t>
            </a:r>
            <a:r>
              <a:rPr lang="en-GB" dirty="0"/>
              <a:t> </a:t>
            </a:r>
            <a:r>
              <a:rPr lang="en-GB" dirty="0" err="1"/>
              <a:t>účasti</a:t>
            </a:r>
            <a:r>
              <a:rPr lang="en-GB" dirty="0"/>
              <a:t> </a:t>
            </a:r>
            <a:r>
              <a:rPr lang="cs-CZ" dirty="0"/>
              <a:t>amatérů</a:t>
            </a:r>
            <a:r>
              <a:rPr lang="en-GB" dirty="0"/>
              <a:t> a </a:t>
            </a:r>
            <a:r>
              <a:rPr lang="en-GB" dirty="0" err="1"/>
              <a:t>sdílení</a:t>
            </a:r>
            <a:r>
              <a:rPr lang="en-GB" dirty="0"/>
              <a:t> </a:t>
            </a:r>
            <a:r>
              <a:rPr lang="en-GB" dirty="0" err="1"/>
              <a:t>výsledků</a:t>
            </a:r>
            <a:r>
              <a:rPr lang="en-GB" dirty="0"/>
              <a:t> s </a:t>
            </a:r>
            <a:r>
              <a:rPr lang="en-GB" dirty="0" err="1"/>
              <a:t>veřejností</a:t>
            </a:r>
            <a:r>
              <a:rPr lang="en-GB" dirty="0"/>
              <a:t>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258891" y="1014052"/>
            <a:ext cx="54565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pPr algn="ctr"/>
            <a:r>
              <a:rPr lang="en-GB" sz="2400" b="1" dirty="0"/>
              <a:t>Limit</a:t>
            </a:r>
            <a:r>
              <a:rPr lang="cs-CZ" sz="2400" b="1" dirty="0"/>
              <a:t>y</a:t>
            </a:r>
            <a:endParaRPr lang="en-GB" sz="2400" b="1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500 </a:t>
            </a:r>
            <a:r>
              <a:rPr lang="en-GB" dirty="0" err="1"/>
              <a:t>archaeolog</a:t>
            </a:r>
            <a:r>
              <a:rPr lang="cs-CZ" dirty="0"/>
              <a:t>ů/</a:t>
            </a:r>
            <a:r>
              <a:rPr lang="cs-CZ" dirty="0" err="1"/>
              <a:t>žek</a:t>
            </a:r>
            <a:r>
              <a:rPr lang="en-GB" dirty="0"/>
              <a:t> – 15-30,000 detectorists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Nedostatek personálních kapacit v arch. obci </a:t>
            </a:r>
            <a:r>
              <a:rPr lang="en-GB" dirty="0"/>
              <a:t>(</a:t>
            </a:r>
            <a:r>
              <a:rPr lang="cs-CZ" dirty="0"/>
              <a:t>spolupráce vyžaduje</a:t>
            </a:r>
            <a:r>
              <a:rPr lang="en-GB" dirty="0"/>
              <a:t> </a:t>
            </a:r>
            <a:r>
              <a:rPr lang="en-GB" dirty="0" err="1"/>
              <a:t>komunikac</a:t>
            </a:r>
            <a:r>
              <a:rPr lang="cs-CZ" dirty="0"/>
              <a:t>i</a:t>
            </a:r>
            <a:r>
              <a:rPr lang="en-GB" dirty="0"/>
              <a:t>, </a:t>
            </a:r>
            <a:r>
              <a:rPr lang="en-GB" dirty="0" err="1"/>
              <a:t>administrativ</a:t>
            </a:r>
            <a:r>
              <a:rPr lang="cs-CZ" dirty="0"/>
              <a:t>u</a:t>
            </a:r>
            <a:r>
              <a:rPr lang="en-GB" dirty="0"/>
              <a:t>, </a:t>
            </a:r>
            <a:r>
              <a:rPr lang="en-GB" dirty="0" err="1"/>
              <a:t>zaškolení</a:t>
            </a:r>
            <a:r>
              <a:rPr lang="en-GB" dirty="0"/>
              <a:t>, </a:t>
            </a:r>
            <a:r>
              <a:rPr lang="en-GB" dirty="0" err="1"/>
              <a:t>pravideln</a:t>
            </a:r>
            <a:r>
              <a:rPr lang="cs-CZ" dirty="0"/>
              <a:t>ý </a:t>
            </a:r>
            <a:r>
              <a:rPr lang="en-GB" dirty="0" err="1"/>
              <a:t>kontaktu</a:t>
            </a:r>
            <a:r>
              <a:rPr lang="en-GB" dirty="0"/>
              <a:t>, </a:t>
            </a:r>
            <a:r>
              <a:rPr lang="en-GB" dirty="0" err="1"/>
              <a:t>vzdělávání</a:t>
            </a:r>
            <a:r>
              <a:rPr lang="en-GB" dirty="0"/>
              <a:t>, </a:t>
            </a:r>
            <a:r>
              <a:rPr lang="cs-CZ" dirty="0"/>
              <a:t>diseminaci</a:t>
            </a:r>
            <a:r>
              <a:rPr lang="en-GB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Nedostatek konzervátorských kapacit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33366" y="552387"/>
            <a:ext cx="518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Zodpovědná a garantovaná spolupráce </a:t>
            </a:r>
            <a:endParaRPr lang="en-GB" sz="2400" b="1" dirty="0"/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45B4BC74-85B4-4782-BAC0-F6D6AA168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20" y="4303367"/>
            <a:ext cx="2403452" cy="1591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56EBC850-36AB-4DCF-B8A5-3742BA83C8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417" y="4311802"/>
            <a:ext cx="2439095" cy="1615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7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2230" y="571447"/>
            <a:ext cx="108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+mj-lt"/>
              </a:rPr>
              <a:t>Výhody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423025" y="571447"/>
            <a:ext cx="1273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+mj-lt"/>
              </a:rPr>
              <a:t>Omezení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38400" y="1171926"/>
            <a:ext cx="370616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Výsledky jsou systematicky evidovány a archivovány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Sdílení výsledků spolupráce s veřejností  - podpora kulturní identity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Výsledky spolupráce vidíme v datech, které můžeme analyzovat a předkládat autoritám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Formální rámec spolupráce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Využití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výsledků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občanské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vědy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výzkumu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dirty="0">
                <a:ea typeface="Tahoma" panose="020B0604030504040204" pitchFamily="34" charset="0"/>
                <a:cs typeface="Tahoma" panose="020B0604030504040204" pitchFamily="34" charset="0"/>
              </a:rPr>
              <a:t>Takto získané v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ýsledky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pomohly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zásadně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změnit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představy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archeol</a:t>
            </a:r>
            <a:r>
              <a:rPr lang="cs-CZ" dirty="0">
                <a:ea typeface="Tahoma" panose="020B0604030504040204" pitchFamily="34" charset="0"/>
                <a:cs typeface="Tahoma" panose="020B0604030504040204" pitchFamily="34" charset="0"/>
              </a:rPr>
              <a:t>. obce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mnoha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aspektech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fungování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minulých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společností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ea typeface="Tahoma" panose="020B0604030504040204" pitchFamily="34" charset="0"/>
                <a:cs typeface="Tahoma" panose="020B0604030504040204" pitchFamily="34" charset="0"/>
              </a:rPr>
              <a:t>Odlišení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detektorářů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ochotných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skutečně</a:t>
            </a:r>
            <a:r>
              <a:rPr lang="en-GB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ea typeface="Tahoma" panose="020B0604030504040204" pitchFamily="34" charset="0"/>
                <a:cs typeface="Tahoma" panose="020B0604030504040204" pitchFamily="34" charset="0"/>
              </a:rPr>
              <a:t>spolupracovat</a:t>
            </a:r>
            <a:r>
              <a:rPr lang="cs-CZ" dirty="0">
                <a:ea typeface="Tahoma" panose="020B0604030504040204" pitchFamily="34" charset="0"/>
                <a:cs typeface="Tahoma" panose="020B0604030504040204" pitchFamily="34" charset="0"/>
              </a:rPr>
              <a:t> na záchraně kult. dědictví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  <a:p>
            <a:endParaRPr lang="en-GB" b="1" dirty="0"/>
          </a:p>
          <a:p>
            <a:endParaRPr lang="en-GB" dirty="0"/>
          </a:p>
          <a:p>
            <a:endParaRPr lang="en-GB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04442" y="1321215"/>
            <a:ext cx="4360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Ještě jsme dostatečně nepodchytili </a:t>
            </a:r>
            <a:r>
              <a:rPr lang="cs-CZ" dirty="0" err="1"/>
              <a:t>detekt</a:t>
            </a:r>
            <a:r>
              <a:rPr lang="cs-CZ" dirty="0"/>
              <a:t>. komunitu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Nespolupracují všechny OAO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Nedostatek kapacit na straně kurátorů dat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Web platform</a:t>
            </a:r>
            <a:r>
              <a:rPr lang="cs-CZ" dirty="0"/>
              <a:t>a</a:t>
            </a:r>
            <a:r>
              <a:rPr lang="en-GB" dirty="0"/>
              <a:t>, </a:t>
            </a:r>
            <a:r>
              <a:rPr lang="cs-CZ" dirty="0"/>
              <a:t>ne aplikace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Zvýšená administrativa na straně arch. obce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23BF0F-D45B-462A-883D-6E5AE95115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9" y="4166186"/>
            <a:ext cx="2487747" cy="175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H:\Detektor_Seminar\Prezentace\Brno-seminář\DSC_3366.JPG">
            <a:extLst>
              <a:ext uri="{FF2B5EF4-FFF2-40B4-BE49-F238E27FC236}">
                <a16:creationId xmlns:a16="http://schemas.microsoft.com/office/drawing/2014/main" id="{CA579E7D-94F4-4987-A5DD-AD87A291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" b="9140"/>
          <a:stretch>
            <a:fillRect/>
          </a:stretch>
        </p:blipFill>
        <p:spPr bwMode="auto">
          <a:xfrm>
            <a:off x="5105760" y="2475377"/>
            <a:ext cx="1403670" cy="1818930"/>
          </a:xfrm>
          <a:prstGeom prst="rect">
            <a:avLst/>
          </a:prstGeom>
          <a:ln w="635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:\Detektor_Seminar\Prezentace\Brno-seminář\DSC_3364.JPG">
            <a:extLst>
              <a:ext uri="{FF2B5EF4-FFF2-40B4-BE49-F238E27FC236}">
                <a16:creationId xmlns:a16="http://schemas.microsoft.com/office/drawing/2014/main" id="{B9C09D95-6ACC-42D6-A49B-CEBCC260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6796"/>
          <a:stretch>
            <a:fillRect/>
          </a:stretch>
        </p:blipFill>
        <p:spPr bwMode="auto">
          <a:xfrm>
            <a:off x="4756968" y="4509006"/>
            <a:ext cx="2461341" cy="1416114"/>
          </a:xfrm>
          <a:prstGeom prst="rect">
            <a:avLst/>
          </a:prstGeom>
          <a:ln w="635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8BDFBA-934D-4273-A2BD-87736EEADAE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2751" r="12076" b="31100"/>
          <a:stretch>
            <a:fillRect/>
          </a:stretch>
        </p:blipFill>
        <p:spPr bwMode="auto">
          <a:xfrm>
            <a:off x="4694263" y="617538"/>
            <a:ext cx="1897778" cy="140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2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2090D84-DE5C-4F8A-88B5-140735CF4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65" y="3583676"/>
            <a:ext cx="3832225" cy="2544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93287" y="1044477"/>
            <a:ext cx="11483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 </a:t>
            </a:r>
          </a:p>
          <a:p>
            <a:pPr algn="just"/>
            <a:r>
              <a:rPr lang="cs-CZ" dirty="0"/>
              <a:t>Formování  </a:t>
            </a:r>
            <a:r>
              <a:rPr lang="cs-CZ" dirty="0" err="1"/>
              <a:t>detektoringu</a:t>
            </a:r>
            <a:r>
              <a:rPr lang="cs-CZ" dirty="0"/>
              <a:t> od 90. let 20. stol. po současnost: </a:t>
            </a:r>
            <a:r>
              <a:rPr lang="cs-CZ" b="1" dirty="0"/>
              <a:t>velmi kontroverzní téma až po současné možnosti fungování v rámci občanské vědy.</a:t>
            </a:r>
          </a:p>
          <a:p>
            <a:pPr algn="just"/>
            <a:r>
              <a:rPr lang="cs-CZ" b="1" dirty="0"/>
              <a:t>Obrovské úniky archeologických nálezů a dat:</a:t>
            </a:r>
            <a:r>
              <a:rPr lang="en-GB" dirty="0"/>
              <a:t> </a:t>
            </a:r>
            <a:r>
              <a:rPr lang="en-GB" dirty="0" err="1"/>
              <a:t>vytváření</a:t>
            </a:r>
            <a:r>
              <a:rPr lang="en-GB" dirty="0"/>
              <a:t> </a:t>
            </a:r>
            <a:r>
              <a:rPr lang="en-GB" dirty="0" err="1"/>
              <a:t>regionálně</a:t>
            </a:r>
            <a:r>
              <a:rPr lang="en-GB" dirty="0"/>
              <a:t> </a:t>
            </a:r>
            <a:r>
              <a:rPr lang="en-GB" dirty="0" err="1"/>
              <a:t>omezených</a:t>
            </a:r>
            <a:r>
              <a:rPr lang="en-GB" dirty="0"/>
              <a:t> </a:t>
            </a:r>
            <a:r>
              <a:rPr lang="en-GB" dirty="0" err="1"/>
              <a:t>platforem</a:t>
            </a:r>
            <a:r>
              <a:rPr lang="en-GB" dirty="0"/>
              <a:t> pro </a:t>
            </a:r>
            <a:r>
              <a:rPr lang="en-GB" dirty="0" err="1"/>
              <a:t>spolupráci</a:t>
            </a:r>
            <a:r>
              <a:rPr lang="en-GB" dirty="0"/>
              <a:t> s </a:t>
            </a:r>
            <a:r>
              <a:rPr lang="en-GB" dirty="0" err="1"/>
              <a:t>cílem</a:t>
            </a:r>
            <a:r>
              <a:rPr lang="en-GB" dirty="0"/>
              <a:t> </a:t>
            </a:r>
            <a:r>
              <a:rPr lang="en-GB" dirty="0" err="1"/>
              <a:t>snížit</a:t>
            </a:r>
            <a:r>
              <a:rPr lang="en-GB" dirty="0"/>
              <a:t> </a:t>
            </a:r>
            <a:r>
              <a:rPr lang="en-GB" dirty="0" err="1"/>
              <a:t>ztrát</a:t>
            </a:r>
            <a:r>
              <a:rPr lang="cs-CZ" dirty="0"/>
              <a:t>y</a:t>
            </a:r>
            <a:r>
              <a:rPr lang="en-GB" dirty="0"/>
              <a:t> </a:t>
            </a:r>
            <a:r>
              <a:rPr lang="en-GB" dirty="0" err="1"/>
              <a:t>archeologických</a:t>
            </a:r>
            <a:r>
              <a:rPr lang="en-GB" dirty="0"/>
              <a:t> </a:t>
            </a:r>
            <a:r>
              <a:rPr lang="en-GB" dirty="0" err="1"/>
              <a:t>dat</a:t>
            </a:r>
            <a:r>
              <a:rPr lang="en-GB" dirty="0"/>
              <a:t> a </a:t>
            </a:r>
            <a:r>
              <a:rPr lang="en-GB" dirty="0" err="1"/>
              <a:t>hled</a:t>
            </a:r>
            <a:r>
              <a:rPr lang="cs-CZ" dirty="0" err="1"/>
              <a:t>ání</a:t>
            </a:r>
            <a:r>
              <a:rPr lang="en-GB" dirty="0"/>
              <a:t> </a:t>
            </a:r>
            <a:r>
              <a:rPr lang="en-GB" dirty="0" err="1"/>
              <a:t>způsob</a:t>
            </a:r>
            <a:r>
              <a:rPr lang="cs-CZ" dirty="0"/>
              <a:t>ů</a:t>
            </a:r>
            <a:r>
              <a:rPr lang="en-GB" dirty="0"/>
              <a:t>, </a:t>
            </a:r>
            <a:r>
              <a:rPr lang="en-GB" dirty="0" err="1"/>
              <a:t>jak</a:t>
            </a:r>
            <a:r>
              <a:rPr lang="en-GB" dirty="0"/>
              <a:t> </a:t>
            </a:r>
            <a:r>
              <a:rPr lang="en-GB" dirty="0" err="1"/>
              <a:t>spolupráci</a:t>
            </a:r>
            <a:r>
              <a:rPr lang="en-GB" dirty="0"/>
              <a:t> </a:t>
            </a:r>
            <a:r>
              <a:rPr lang="en-GB" dirty="0" err="1"/>
              <a:t>řešit</a:t>
            </a:r>
            <a:r>
              <a:rPr lang="en-GB" dirty="0"/>
              <a:t>…</a:t>
            </a:r>
          </a:p>
          <a:p>
            <a:pPr algn="just"/>
            <a:r>
              <a:rPr lang="cs-CZ" dirty="0"/>
              <a:t>Počet aktivních </a:t>
            </a:r>
            <a:r>
              <a:rPr lang="cs-CZ" dirty="0" err="1"/>
              <a:t>detektorářů</a:t>
            </a:r>
            <a:r>
              <a:rPr lang="cs-CZ" dirty="0"/>
              <a:t> </a:t>
            </a:r>
            <a:r>
              <a:rPr lang="en-GB" b="1" dirty="0"/>
              <a:t>15</a:t>
            </a:r>
            <a:r>
              <a:rPr lang="cs-CZ" b="1" dirty="0"/>
              <a:t>-</a:t>
            </a:r>
            <a:r>
              <a:rPr lang="en-GB" b="1" dirty="0"/>
              <a:t>30</a:t>
            </a:r>
            <a:r>
              <a:rPr lang="cs-CZ" b="1" dirty="0"/>
              <a:t> </a:t>
            </a:r>
            <a:r>
              <a:rPr lang="en-GB" b="1" dirty="0"/>
              <a:t>000</a:t>
            </a:r>
            <a:r>
              <a:rPr lang="en-GB" dirty="0"/>
              <a:t>.</a:t>
            </a:r>
          </a:p>
          <a:p>
            <a:pPr algn="just"/>
            <a:r>
              <a:rPr lang="cs-CZ" dirty="0"/>
              <a:t>N</a:t>
            </a:r>
            <a:r>
              <a:rPr lang="en-GB" dirty="0" err="1"/>
              <a:t>ález</a:t>
            </a:r>
            <a:r>
              <a:rPr lang="cs-CZ" dirty="0"/>
              <a:t>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cs-CZ" dirty="0"/>
              <a:t>se v rámci této aktivity </a:t>
            </a:r>
            <a:r>
              <a:rPr lang="en-GB" dirty="0" err="1"/>
              <a:t>objeví</a:t>
            </a:r>
            <a:r>
              <a:rPr lang="cs-CZ" dirty="0"/>
              <a:t> se podle odhadů pohybují v </a:t>
            </a:r>
            <a:r>
              <a:rPr lang="en-GB" b="1" dirty="0" err="1"/>
              <a:t>desítkách</a:t>
            </a:r>
            <a:r>
              <a:rPr lang="cs-CZ" b="1" dirty="0"/>
              <a:t> </a:t>
            </a:r>
            <a:r>
              <a:rPr lang="en-GB" b="1" dirty="0" err="1"/>
              <a:t>až</a:t>
            </a:r>
            <a:r>
              <a:rPr lang="en-GB" b="1" dirty="0"/>
              <a:t> </a:t>
            </a:r>
            <a:r>
              <a:rPr lang="en-GB" b="1" dirty="0" err="1"/>
              <a:t>statisíc</a:t>
            </a:r>
            <a:r>
              <a:rPr lang="cs-CZ" b="1" dirty="0" err="1"/>
              <a:t>ích</a:t>
            </a:r>
            <a:r>
              <a:rPr lang="cs-CZ" b="1" dirty="0"/>
              <a:t> </a:t>
            </a:r>
            <a:r>
              <a:rPr lang="en-GB" dirty="0" err="1"/>
              <a:t>ročně</a:t>
            </a:r>
            <a:r>
              <a:rPr lang="en-GB" dirty="0"/>
              <a:t>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433981" y="489311"/>
            <a:ext cx="3602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Archeologie – věc veřejná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BD7E08-A260-4A48-ACAA-712D35D6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6493" r="33583" b="34144"/>
          <a:stretch/>
        </p:blipFill>
        <p:spPr>
          <a:xfrm>
            <a:off x="421524" y="3310705"/>
            <a:ext cx="3126356" cy="196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6" y="519546"/>
            <a:ext cx="1338803" cy="431430"/>
          </a:xfrm>
          <a:prstGeom prst="rect">
            <a:avLst/>
          </a:prstGeom>
        </p:spPr>
      </p:pic>
      <p:pic>
        <p:nvPicPr>
          <p:cNvPr id="8" name="Picture 4" descr="F:\Detektor_Seminar\Prezentace\Brno-seminář\DSC_2403.JPG">
            <a:extLst>
              <a:ext uri="{FF2B5EF4-FFF2-40B4-BE49-F238E27FC236}">
                <a16:creationId xmlns:a16="http://schemas.microsoft.com/office/drawing/2014/main" id="{D7965AC4-A359-4BFC-B8F0-0CA450FF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55" y="3660565"/>
            <a:ext cx="3612062" cy="2390987"/>
          </a:xfrm>
          <a:prstGeom prst="rect">
            <a:avLst/>
          </a:prstGeom>
          <a:ln w="6350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ipka doprava 8"/>
          <p:cNvSpPr/>
          <p:nvPr/>
        </p:nvSpPr>
        <p:spPr>
          <a:xfrm>
            <a:off x="6688128" y="461374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4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4686484-D8FB-47CA-8FC9-915BAFDE8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11" y="712860"/>
            <a:ext cx="5817546" cy="386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E381BF-E996-49A5-A686-ECCD451F5A7D}"/>
              </a:ext>
            </a:extLst>
          </p:cNvPr>
          <p:cNvSpPr txBox="1"/>
          <p:nvPr/>
        </p:nvSpPr>
        <p:spPr>
          <a:xfrm>
            <a:off x="3001731" y="189640"/>
            <a:ext cx="5608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altLang="cs-CZ" sz="2800" cap="all" dirty="0">
                <a:latin typeface="+mn-lt"/>
              </a:rPr>
              <a:t>DĚKUJEME ZA POZORNOST</a:t>
            </a:r>
            <a:endParaRPr lang="en-GB" sz="2800" cap="all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E381BF-E996-49A5-A686-ECCD451F5A7D}"/>
              </a:ext>
            </a:extLst>
          </p:cNvPr>
          <p:cNvSpPr txBox="1"/>
          <p:nvPr/>
        </p:nvSpPr>
        <p:spPr>
          <a:xfrm>
            <a:off x="697671" y="4564970"/>
            <a:ext cx="10670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/>
              <a:t>AMCR PAS </a:t>
            </a:r>
            <a:r>
              <a:rPr lang="en-GB" sz="2400" dirty="0"/>
              <a:t>– </a:t>
            </a:r>
            <a:r>
              <a:rPr lang="en-GB" sz="2400" b="1" dirty="0"/>
              <a:t>bridging the gap </a:t>
            </a:r>
            <a:r>
              <a:rPr lang="en-GB" sz="2400" dirty="0"/>
              <a:t>between </a:t>
            </a:r>
            <a:r>
              <a:rPr lang="en-GB" sz="2400" b="1" dirty="0"/>
              <a:t>metal detectorists</a:t>
            </a:r>
            <a:r>
              <a:rPr lang="en-GB" sz="2400" dirty="0"/>
              <a:t> and the </a:t>
            </a:r>
            <a:r>
              <a:rPr lang="en-GB" sz="2400" b="1" dirty="0"/>
              <a:t>archaeologists</a:t>
            </a:r>
            <a:endParaRPr lang="cs-CZ" sz="2400" b="1" dirty="0"/>
          </a:p>
          <a:p>
            <a:pPr algn="ctr">
              <a:defRPr/>
            </a:pPr>
            <a:r>
              <a:rPr lang="en-GB" sz="2400" dirty="0"/>
              <a:t> and bringing </a:t>
            </a:r>
            <a:r>
              <a:rPr lang="en-GB" sz="2400" b="1" dirty="0"/>
              <a:t>finds</a:t>
            </a:r>
            <a:r>
              <a:rPr lang="en-GB" sz="2400" dirty="0"/>
              <a:t> into the </a:t>
            </a:r>
            <a:r>
              <a:rPr lang="en-GB" sz="2400" b="1" dirty="0"/>
              <a:t>digital</a:t>
            </a:r>
            <a:r>
              <a:rPr lang="en-GB" sz="2400" dirty="0"/>
              <a:t> world. </a:t>
            </a:r>
            <a:endParaRPr lang="en-GB" sz="2400" cap="all" dirty="0"/>
          </a:p>
        </p:txBody>
      </p:sp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F9C10D5B-5943-2ECE-73BC-2C6DE33342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03" y="5497702"/>
            <a:ext cx="1526981" cy="511566"/>
          </a:xfrm>
          <a:prstGeom prst="rect">
            <a:avLst/>
          </a:prstGeom>
        </p:spPr>
      </p:pic>
      <p:pic>
        <p:nvPicPr>
          <p:cNvPr id="11" name="Obrázek 10" descr="Obsah obrázku text, Písmo, bílé, logo&#10;&#10;Popis byl vytvořen automaticky">
            <a:extLst>
              <a:ext uri="{FF2B5EF4-FFF2-40B4-BE49-F238E27FC236}">
                <a16:creationId xmlns:a16="http://schemas.microsoft.com/office/drawing/2014/main" id="{763C4A8B-D88D-8A67-517F-8A556CE56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703" y="5455201"/>
            <a:ext cx="2294490" cy="596568"/>
          </a:xfrm>
          <a:prstGeom prst="rect">
            <a:avLst/>
          </a:prstGeom>
        </p:spPr>
      </p:pic>
      <p:pic>
        <p:nvPicPr>
          <p:cNvPr id="13" name="Obrázek 12" descr="Obsah obrázku text, Písmo, design, jídlo&#10;&#10;Popis byl vytvořen automaticky">
            <a:extLst>
              <a:ext uri="{FF2B5EF4-FFF2-40B4-BE49-F238E27FC236}">
                <a16:creationId xmlns:a16="http://schemas.microsoft.com/office/drawing/2014/main" id="{C2EA10D3-2CFB-7161-7488-F891FC0F5A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736" y="5526627"/>
            <a:ext cx="1559982" cy="5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A21461AF-7CC8-486C-A518-8807F7B16FC9}"/>
              </a:ext>
            </a:extLst>
          </p:cNvPr>
          <p:cNvSpPr/>
          <p:nvPr/>
        </p:nvSpPr>
        <p:spPr>
          <a:xfrm>
            <a:off x="8379371" y="2673101"/>
            <a:ext cx="3586655" cy="31393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b="1" dirty="0"/>
              <a:t>Mapa </a:t>
            </a:r>
            <a:r>
              <a:rPr lang="en-GB" b="1" dirty="0" err="1"/>
              <a:t>České</a:t>
            </a:r>
            <a:r>
              <a:rPr lang="en-GB" b="1" dirty="0"/>
              <a:t> </a:t>
            </a:r>
            <a:r>
              <a:rPr lang="en-GB" b="1" dirty="0" err="1"/>
              <a:t>republiky</a:t>
            </a:r>
            <a:r>
              <a:rPr lang="en-GB" b="1" dirty="0"/>
              <a:t> s </a:t>
            </a:r>
            <a:r>
              <a:rPr lang="en-GB" b="1" dirty="0" err="1"/>
              <a:t>počtem</a:t>
            </a:r>
            <a:r>
              <a:rPr lang="en-GB" b="1" dirty="0"/>
              <a:t> </a:t>
            </a:r>
            <a:r>
              <a:rPr lang="en-GB" b="1" dirty="0" err="1"/>
              <a:t>archeologických</a:t>
            </a:r>
            <a:r>
              <a:rPr lang="en-GB" b="1" dirty="0"/>
              <a:t> </a:t>
            </a:r>
            <a:r>
              <a:rPr lang="en-GB" b="1" dirty="0" err="1"/>
              <a:t>organizací</a:t>
            </a:r>
            <a:r>
              <a:rPr lang="en-GB" b="1" dirty="0"/>
              <a:t> s </a:t>
            </a:r>
            <a:r>
              <a:rPr lang="en-GB" b="1" dirty="0" err="1"/>
              <a:t>licencí</a:t>
            </a:r>
            <a:r>
              <a:rPr lang="en-GB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daném</a:t>
            </a:r>
            <a:r>
              <a:rPr lang="en-GB" b="1" dirty="0"/>
              <a:t> </a:t>
            </a:r>
            <a:r>
              <a:rPr lang="en-GB" b="1" dirty="0" err="1"/>
              <a:t>území</a:t>
            </a:r>
            <a:r>
              <a:rPr lang="cs-CZ" b="1" dirty="0"/>
              <a:t> v </a:t>
            </a:r>
            <a:r>
              <a:rPr lang="en-GB" b="1" dirty="0" err="1"/>
              <a:t>šestiúhelníkové</a:t>
            </a:r>
            <a:r>
              <a:rPr lang="en-GB" b="1" dirty="0"/>
              <a:t> </a:t>
            </a:r>
            <a:r>
              <a:rPr lang="en-GB" b="1" dirty="0" err="1"/>
              <a:t>sít</a:t>
            </a:r>
            <a:r>
              <a:rPr lang="cs-CZ" b="1" dirty="0"/>
              <a:t>i</a:t>
            </a:r>
            <a:r>
              <a:rPr lang="en-GB" b="1" dirty="0"/>
              <a:t>. </a:t>
            </a:r>
            <a:r>
              <a:rPr lang="en-GB" b="1" dirty="0" err="1"/>
              <a:t>Ze</a:t>
            </a:r>
            <a:r>
              <a:rPr lang="en-GB" b="1" dirty="0"/>
              <a:t> 100 </a:t>
            </a:r>
            <a:r>
              <a:rPr lang="en-GB" b="1" dirty="0" err="1"/>
              <a:t>organizací</a:t>
            </a:r>
            <a:r>
              <a:rPr lang="en-GB" b="1" dirty="0"/>
              <a:t> je 8 s </a:t>
            </a:r>
            <a:r>
              <a:rPr lang="en-GB" b="1" dirty="0" err="1"/>
              <a:t>licencí</a:t>
            </a:r>
            <a:r>
              <a:rPr lang="en-GB" b="1" dirty="0"/>
              <a:t> pro </a:t>
            </a:r>
            <a:r>
              <a:rPr lang="en-GB" b="1" dirty="0" err="1"/>
              <a:t>celé</a:t>
            </a:r>
            <a:r>
              <a:rPr lang="en-GB" b="1" dirty="0"/>
              <a:t> </a:t>
            </a:r>
            <a:r>
              <a:rPr lang="en-GB" b="1" dirty="0" err="1"/>
              <a:t>území</a:t>
            </a:r>
            <a:r>
              <a:rPr lang="en-GB" b="1" dirty="0"/>
              <a:t> ČR.</a:t>
            </a:r>
            <a:r>
              <a:rPr lang="cs-CZ" b="1" dirty="0"/>
              <a:t> </a:t>
            </a:r>
            <a:r>
              <a:rPr lang="en-GB" dirty="0" err="1"/>
              <a:t>Odhadovaný</a:t>
            </a:r>
            <a:r>
              <a:rPr lang="en-GB" dirty="0"/>
              <a:t> </a:t>
            </a:r>
            <a:r>
              <a:rPr lang="en-GB" dirty="0" err="1"/>
              <a:t>počet</a:t>
            </a:r>
            <a:r>
              <a:rPr lang="en-GB" dirty="0"/>
              <a:t> </a:t>
            </a:r>
            <a:r>
              <a:rPr lang="en-GB" dirty="0" err="1"/>
              <a:t>aktivních</a:t>
            </a:r>
            <a:r>
              <a:rPr lang="en-GB" dirty="0"/>
              <a:t> </a:t>
            </a:r>
            <a:r>
              <a:rPr lang="en-GB" dirty="0" err="1"/>
              <a:t>archeolo</a:t>
            </a:r>
            <a:r>
              <a:rPr lang="cs-CZ" dirty="0" err="1"/>
              <a:t>žek</a:t>
            </a:r>
            <a:r>
              <a:rPr lang="cs-CZ" dirty="0"/>
              <a:t> a archeologů</a:t>
            </a:r>
            <a:r>
              <a:rPr lang="en-GB" dirty="0"/>
              <a:t> v </a:t>
            </a:r>
            <a:r>
              <a:rPr lang="en-GB" dirty="0" err="1"/>
              <a:t>České</a:t>
            </a:r>
            <a:r>
              <a:rPr lang="en-GB" dirty="0"/>
              <a:t> </a:t>
            </a:r>
            <a:r>
              <a:rPr lang="en-GB" dirty="0" err="1"/>
              <a:t>republice</a:t>
            </a:r>
            <a:r>
              <a:rPr lang="en-GB" dirty="0"/>
              <a:t> se </a:t>
            </a:r>
            <a:r>
              <a:rPr lang="en-GB" dirty="0" err="1"/>
              <a:t>pohybuje</a:t>
            </a:r>
            <a:r>
              <a:rPr lang="en-GB" dirty="0"/>
              <a:t> </a:t>
            </a:r>
            <a:r>
              <a:rPr lang="en-GB" dirty="0" err="1"/>
              <a:t>kolem</a:t>
            </a:r>
            <a:r>
              <a:rPr lang="en-GB" dirty="0"/>
              <a:t> 500 </a:t>
            </a:r>
            <a:r>
              <a:rPr lang="en-GB" dirty="0" err="1"/>
              <a:t>osob</a:t>
            </a:r>
            <a:r>
              <a:rPr lang="en-GB" dirty="0"/>
              <a:t>.</a:t>
            </a:r>
            <a:endParaRPr lang="cs-CZ" dirty="0"/>
          </a:p>
          <a:p>
            <a:pPr algn="just"/>
            <a:r>
              <a:rPr lang="cs-CZ" dirty="0"/>
              <a:t>Aktuální přehled OAO viz </a:t>
            </a:r>
            <a:r>
              <a:rPr lang="cs-CZ" b="1" dirty="0"/>
              <a:t>Mapa archeologických organizací</a:t>
            </a:r>
          </a:p>
          <a:p>
            <a:pPr algn="just"/>
            <a:r>
              <a:rPr lang="cs-CZ" b="1" dirty="0"/>
              <a:t>https://oao.aiscr.cz/</a:t>
            </a:r>
            <a:endParaRPr lang="en-GB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041958" y="522470"/>
            <a:ext cx="41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Archeologie – veřejná a legální</a:t>
            </a:r>
          </a:p>
        </p:txBody>
      </p:sp>
      <p:pic>
        <p:nvPicPr>
          <p:cNvPr id="7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3427" y="1020588"/>
            <a:ext cx="8132268" cy="4816823"/>
          </a:xfrm>
          <a:prstGeom prst="rect">
            <a:avLst/>
          </a:prstGeom>
          <a:ln/>
        </p:spPr>
      </p:pic>
      <p:pic>
        <p:nvPicPr>
          <p:cNvPr id="2" name="Obrázek 1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A8113C63-537C-4DFD-C9CB-3A2F060EC9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4" y="472362"/>
            <a:ext cx="1582006" cy="5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94" y="1119226"/>
            <a:ext cx="3667814" cy="1825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68617304"/>
              </p:ext>
            </p:extLst>
          </p:nvPr>
        </p:nvGraphicFramePr>
        <p:xfrm>
          <a:off x="466344" y="850392"/>
          <a:ext cx="10890504" cy="567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599966" y="225117"/>
            <a:ext cx="9199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Portál amatérských spolupracovníků a evidence samostatných nálezů (AMČR-PAS)</a:t>
            </a:r>
            <a:endParaRPr lang="en-GB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400" dirty="0"/>
          </a:p>
        </p:txBody>
      </p:sp>
      <p:pic>
        <p:nvPicPr>
          <p:cNvPr id="9" name="Obrázek 8" descr="Obsah obrázku knihovna, police, kniha, scéna&#10;&#10;Popis byl vytvořen automaticky">
            <a:extLst>
              <a:ext uri="{FF2B5EF4-FFF2-40B4-BE49-F238E27FC236}">
                <a16:creationId xmlns:a16="http://schemas.microsoft.com/office/drawing/2014/main" id="{F22C96A8-F2E2-4EC6-B766-521DC4D2E9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176" y="4108219"/>
            <a:ext cx="2955597" cy="19725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14" y="1113004"/>
            <a:ext cx="958694" cy="9043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D2C0D79-04D0-43A1-9A62-43E008E05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4" y="3908129"/>
            <a:ext cx="2896841" cy="217262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5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3"/>
          <a:srcRect l="56469" r="7254" b="4077"/>
          <a:stretch/>
        </p:blipFill>
        <p:spPr>
          <a:xfrm>
            <a:off x="7352804" y="2524308"/>
            <a:ext cx="3789741" cy="2818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D326BBA5-405F-4FC4-809A-0448A0E8D5DB}"/>
              </a:ext>
            </a:extLst>
          </p:cNvPr>
          <p:cNvCxnSpPr>
            <a:cxnSpLocks/>
          </p:cNvCxnSpPr>
          <p:nvPr/>
        </p:nvCxnSpPr>
        <p:spPr>
          <a:xfrm>
            <a:off x="9848064" y="1515335"/>
            <a:ext cx="6756" cy="781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923596" y="260994"/>
            <a:ext cx="4878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</a:t>
            </a:r>
            <a:r>
              <a:rPr lang="en-GB" dirty="0"/>
              <a:t> 2021</a:t>
            </a:r>
            <a:r>
              <a:rPr lang="cs-CZ" dirty="0"/>
              <a:t> </a:t>
            </a:r>
          </a:p>
          <a:p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Portál amatérských spolupracovníků </a:t>
            </a:r>
          </a:p>
          <a:p>
            <a:r>
              <a:rPr lang="cs-CZ" b="1" dirty="0">
                <a:ea typeface="Calibri" panose="020F0502020204030204" pitchFamily="34" charset="0"/>
                <a:cs typeface="Times New Roman" panose="02020603050405020304" pitchFamily="18" charset="0"/>
              </a:rPr>
              <a:t>a evidence samostatných nálezů (AMČR-PAS)</a:t>
            </a:r>
            <a:endParaRPr lang="en-GB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2" name="Obrázek 1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E8CE35E4-63F3-19FE-3E7A-8087E5712A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2" y="538837"/>
            <a:ext cx="2065813" cy="6920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FFE96B-2A53-11D9-AD65-54F49985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72" y="1515335"/>
            <a:ext cx="4538907" cy="3907829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317DA88-91C9-94C4-E226-93C7E7A4D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79" y="1515335"/>
            <a:ext cx="1091033" cy="191363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A469ECFB-6042-D150-F1AB-89D39189F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18" y="3486489"/>
            <a:ext cx="1103556" cy="1936675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 flipH="1">
            <a:off x="2342598" y="4187952"/>
            <a:ext cx="5128050" cy="18288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0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CAAC56B7-0EA1-A334-5A64-D185A1D8C6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7969"/>
            <a:ext cx="12195116" cy="5558317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43093" y="1"/>
            <a:ext cx="4948907" cy="828136"/>
          </a:xfrm>
        </p:spPr>
        <p:txBody>
          <a:bodyPr>
            <a:normAutofit/>
          </a:bodyPr>
          <a:lstStyle/>
          <a:p>
            <a:r>
              <a:rPr lang="cs-CZ" b="1" dirty="0"/>
              <a:t>AMČR PAS: </a:t>
            </a:r>
            <a:r>
              <a:rPr lang="cs-CZ" b="1" dirty="0" err="1"/>
              <a:t>workflow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898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snímek obrazovky, diagram&#10;&#10;Popis byl vytvořen automaticky">
            <a:extLst>
              <a:ext uri="{FF2B5EF4-FFF2-40B4-BE49-F238E27FC236}">
                <a16:creationId xmlns:a16="http://schemas.microsoft.com/office/drawing/2014/main" id="{0A65045E-AA10-EA9E-680C-77A0C7A0B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3465" cy="6088588"/>
          </a:xfrm>
          <a:prstGeom prst="rect">
            <a:avLst/>
          </a:prstGeom>
        </p:spPr>
      </p:pic>
      <p:sp>
        <p:nvSpPr>
          <p:cNvPr id="10" name="Zástupný symbol pro obsah 3"/>
          <p:cNvSpPr>
            <a:spLocks noGrp="1"/>
          </p:cNvSpPr>
          <p:nvPr>
            <p:ph sz="half" idx="2"/>
          </p:nvPr>
        </p:nvSpPr>
        <p:spPr>
          <a:xfrm>
            <a:off x="9053465" y="888498"/>
            <a:ext cx="3138535" cy="4311591"/>
          </a:xfrm>
        </p:spPr>
        <p:txBody>
          <a:bodyPr>
            <a:normAutofit/>
          </a:bodyPr>
          <a:lstStyle/>
          <a:p>
            <a:r>
              <a:rPr lang="cs-CZ" dirty="0"/>
              <a:t>Nálezy evidovány ve webové aplikaci.</a:t>
            </a:r>
          </a:p>
          <a:p>
            <a:pPr marL="457200" lvl="1" indent="0">
              <a:buNone/>
            </a:pPr>
            <a:r>
              <a:rPr lang="cs-CZ" b="1" dirty="0"/>
              <a:t>+</a:t>
            </a:r>
            <a:r>
              <a:rPr lang="cs-CZ" dirty="0"/>
              <a:t> Responsivní design, </a:t>
            </a:r>
            <a:r>
              <a:rPr lang="cs-CZ" dirty="0" err="1"/>
              <a:t>smartphone</a:t>
            </a:r>
            <a:r>
              <a:rPr lang="cs-CZ" dirty="0"/>
              <a:t> GPS </a:t>
            </a:r>
            <a:r>
              <a:rPr lang="cs-CZ" dirty="0" err="1"/>
              <a:t>geolokace</a:t>
            </a:r>
            <a:r>
              <a:rPr lang="cs-CZ" dirty="0"/>
              <a:t>.</a:t>
            </a:r>
          </a:p>
          <a:p>
            <a:pPr marL="457200" lvl="1" indent="0">
              <a:buNone/>
            </a:pPr>
            <a:r>
              <a:rPr lang="cs-CZ" sz="3200" b="1" dirty="0"/>
              <a:t>-</a:t>
            </a:r>
            <a:r>
              <a:rPr lang="cs-CZ" dirty="0"/>
              <a:t> Nutnost internetového připojení.</a:t>
            </a:r>
          </a:p>
        </p:txBody>
      </p:sp>
    </p:spTree>
    <p:extLst>
      <p:ext uri="{BB962C8B-B14F-4D97-AF65-F5344CB8AC3E}">
        <p14:creationId xmlns:p14="http://schemas.microsoft.com/office/powerpoint/2010/main" val="23346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8619" y="0"/>
            <a:ext cx="5181600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Síť spoluprací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28619" y="1172863"/>
            <a:ext cx="5181600" cy="3991590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388 </a:t>
            </a:r>
            <a:r>
              <a:rPr lang="cs-CZ" dirty="0"/>
              <a:t>aktivních (mají spolupráci potvrzenou archeologem/podzim 2022 jich bylo 263),</a:t>
            </a:r>
          </a:p>
          <a:p>
            <a:r>
              <a:rPr lang="cs-CZ" b="1" dirty="0"/>
              <a:t>159 </a:t>
            </a:r>
            <a:r>
              <a:rPr lang="cs-CZ" dirty="0"/>
              <a:t>s alespoň jedním zapsaným nálezem (86 na podzim 2022),</a:t>
            </a:r>
          </a:p>
          <a:p>
            <a:r>
              <a:rPr lang="cs-CZ" b="1" dirty="0"/>
              <a:t>52 </a:t>
            </a:r>
            <a:r>
              <a:rPr lang="cs-CZ" dirty="0"/>
              <a:t>aktivních archeologů/</a:t>
            </a:r>
            <a:r>
              <a:rPr lang="cs-CZ" dirty="0" err="1"/>
              <a:t>žek</a:t>
            </a:r>
            <a:r>
              <a:rPr lang="cs-CZ" dirty="0"/>
              <a:t> (43 na podzim 2022),</a:t>
            </a:r>
          </a:p>
          <a:p>
            <a:r>
              <a:rPr lang="cs-CZ" b="1" dirty="0"/>
              <a:t>30 </a:t>
            </a:r>
            <a:r>
              <a:rPr lang="cs-CZ" dirty="0"/>
              <a:t>archeologů má spolupracovníka s alespoň jedním nálezem</a:t>
            </a:r>
          </a:p>
        </p:txBody>
      </p:sp>
      <p:sp>
        <p:nvSpPr>
          <p:cNvPr id="6" name="Obdélník 5"/>
          <p:cNvSpPr/>
          <p:nvPr/>
        </p:nvSpPr>
        <p:spPr>
          <a:xfrm>
            <a:off x="6737798" y="4860923"/>
            <a:ext cx="4972421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Síť spoluprací:</a:t>
            </a:r>
            <a:endParaRPr lang="cs-CZ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Modré </a:t>
            </a:r>
            <a:r>
              <a:rPr lang="cs-CZ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čtverečky</a:t>
            </a:r>
            <a:r>
              <a:rPr lang="en-GB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GB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archaeolo</a:t>
            </a:r>
            <a:r>
              <a:rPr 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gové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žky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žluté tečky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amatérští spolupracovníci.</a:t>
            </a:r>
            <a:endParaRPr lang="cs-C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Černé čáry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potvrzené spolupráce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červené čáry </a:t>
            </a:r>
            <a:r>
              <a:rPr lang="en-GB" sz="1400" dirty="0"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čekají na potvrzení spolupráce.</a:t>
            </a:r>
            <a:endParaRPr lang="cs-CZ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647FEA-8073-1061-B86F-30533DB805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8025" r="4292" b="9031"/>
          <a:stretch/>
        </p:blipFill>
        <p:spPr>
          <a:xfrm>
            <a:off x="247316" y="261212"/>
            <a:ext cx="6176713" cy="607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3CB1D-2292-8353-C4B3-487A2442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1181"/>
          </a:xfrm>
        </p:spPr>
        <p:txBody>
          <a:bodyPr>
            <a:normAutofit fontScale="90000"/>
          </a:bodyPr>
          <a:lstStyle/>
          <a:p>
            <a:r>
              <a:rPr lang="cs-CZ" dirty="0"/>
              <a:t>Počet nálezů v letech</a:t>
            </a:r>
          </a:p>
        </p:txBody>
      </p:sp>
      <p:pic>
        <p:nvPicPr>
          <p:cNvPr id="6" name="Zástupný obsah 5" descr="Obsah obrázku diagram, Obdélník, snímek obrazovky, řada/pruh&#10;&#10;Popis byl vytvořen automaticky">
            <a:extLst>
              <a:ext uri="{FF2B5EF4-FFF2-40B4-BE49-F238E27FC236}">
                <a16:creationId xmlns:a16="http://schemas.microsoft.com/office/drawing/2014/main" id="{3664C841-B4D6-A911-CA12-DCC1E31A72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85" y="1158387"/>
            <a:ext cx="9893030" cy="4946512"/>
          </a:xfrm>
        </p:spPr>
      </p:pic>
    </p:spTree>
    <p:extLst>
      <p:ext uri="{BB962C8B-B14F-4D97-AF65-F5344CB8AC3E}">
        <p14:creationId xmlns:p14="http://schemas.microsoft.com/office/powerpoint/2010/main" val="23599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</TotalTime>
  <Words>496</Words>
  <Application>Microsoft Office PowerPoint</Application>
  <PresentationFormat>Širokoúhlá obrazovka</PresentationFormat>
  <Paragraphs>89</Paragraphs>
  <Slides>20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AMČR PAS: workflow</vt:lpstr>
      <vt:lpstr>Prezentace aplikace PowerPoint</vt:lpstr>
      <vt:lpstr>Síť spoluprací</vt:lpstr>
      <vt:lpstr>Počet nálezů v letech</vt:lpstr>
      <vt:lpstr>Počet nálezů na spolupracovníky</vt:lpstr>
      <vt:lpstr>Sezonalita v detektorářství</vt:lpstr>
      <vt:lpstr>Nálezy</vt:lpstr>
      <vt:lpstr>Prostorová distribuce nálezů</vt:lpstr>
      <vt:lpstr>Materiál nálezů</vt:lpstr>
      <vt:lpstr>Typy nálezů</vt:lpstr>
      <vt:lpstr>Aoristický model množství nálezů v jednotlivých obdobích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Balázs Komoróczy</dc:creator>
  <cp:lastModifiedBy>Archiv1</cp:lastModifiedBy>
  <cp:revision>115</cp:revision>
  <dcterms:created xsi:type="dcterms:W3CDTF">2022-08-29T11:41:52Z</dcterms:created>
  <dcterms:modified xsi:type="dcterms:W3CDTF">2023-05-31T09:25:45Z</dcterms:modified>
</cp:coreProperties>
</file>