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4093" r:id="rId1"/>
  </p:sldMasterIdLst>
  <p:notesMasterIdLst>
    <p:notesMasterId r:id="rId51"/>
  </p:notesMasterIdLst>
  <p:handoutMasterIdLst>
    <p:handoutMasterId r:id="rId52"/>
  </p:handoutMasterIdLst>
  <p:sldIdLst>
    <p:sldId id="256" r:id="rId2"/>
    <p:sldId id="451" r:id="rId3"/>
    <p:sldId id="468" r:id="rId4"/>
    <p:sldId id="469" r:id="rId5"/>
    <p:sldId id="266" r:id="rId6"/>
    <p:sldId id="289" r:id="rId7"/>
    <p:sldId id="314" r:id="rId8"/>
    <p:sldId id="330" r:id="rId9"/>
    <p:sldId id="261" r:id="rId10"/>
    <p:sldId id="429" r:id="rId11"/>
    <p:sldId id="340" r:id="rId12"/>
    <p:sldId id="453" r:id="rId13"/>
    <p:sldId id="431" r:id="rId14"/>
    <p:sldId id="357" r:id="rId15"/>
    <p:sldId id="454" r:id="rId16"/>
    <p:sldId id="432" r:id="rId17"/>
    <p:sldId id="360" r:id="rId18"/>
    <p:sldId id="370" r:id="rId19"/>
    <p:sldId id="455" r:id="rId20"/>
    <p:sldId id="433" r:id="rId21"/>
    <p:sldId id="362" r:id="rId22"/>
    <p:sldId id="363" r:id="rId23"/>
    <p:sldId id="456" r:id="rId24"/>
    <p:sldId id="436" r:id="rId25"/>
    <p:sldId id="434" r:id="rId26"/>
    <p:sldId id="435" r:id="rId27"/>
    <p:sldId id="380" r:id="rId28"/>
    <p:sldId id="459" r:id="rId29"/>
    <p:sldId id="437" r:id="rId30"/>
    <p:sldId id="447" r:id="rId31"/>
    <p:sldId id="460" r:id="rId32"/>
    <p:sldId id="438" r:id="rId33"/>
    <p:sldId id="375" r:id="rId34"/>
    <p:sldId id="461" r:id="rId35"/>
    <p:sldId id="439" r:id="rId36"/>
    <p:sldId id="374" r:id="rId37"/>
    <p:sldId id="376" r:id="rId38"/>
    <p:sldId id="377" r:id="rId39"/>
    <p:sldId id="464" r:id="rId40"/>
    <p:sldId id="440" r:id="rId41"/>
    <p:sldId id="385" r:id="rId42"/>
    <p:sldId id="448" r:id="rId43"/>
    <p:sldId id="705" r:id="rId44"/>
    <p:sldId id="466" r:id="rId45"/>
    <p:sldId id="441" r:id="rId46"/>
    <p:sldId id="379" r:id="rId47"/>
    <p:sldId id="473" r:id="rId48"/>
    <p:sldId id="703" r:id="rId49"/>
    <p:sldId id="280" r:id="rId50"/>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Lora" pitchFamily="2" charset="0"/>
      <p:regular r:id="rId59"/>
      <p:bold r:id="rId60"/>
      <p:italic r:id="rId61"/>
      <p:boldItalic r:id="rId62"/>
    </p:embeddedFont>
    <p:embeddedFont>
      <p:font typeface="Quattrocento Sans" panose="020B0502050000020003" pitchFamily="34" charset="0"/>
      <p:regular r:id="rId63"/>
      <p:bold r:id="rId64"/>
      <p:italic r:id="rId65"/>
      <p:boldItalic r:id="rId66"/>
    </p:embeddedFont>
    <p:embeddedFont>
      <p:font typeface="Tw Cen MT" panose="020B0602020104020603" pitchFamily="34" charset="0"/>
      <p:regular r:id="rId67"/>
      <p:bold r:id="rId68"/>
      <p:italic r:id="rId69"/>
      <p:boldItalic r:id="rId7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B95778-B48A-4799-9261-F01308BD7FA9}">
  <a:tblStyle styleId="{72B95778-B48A-4799-9261-F01308BD7FA9}"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65" autoAdjust="0"/>
  </p:normalViewPr>
  <p:slideViewPr>
    <p:cSldViewPr>
      <p:cViewPr>
        <p:scale>
          <a:sx n="114" d="100"/>
          <a:sy n="114" d="100"/>
        </p:scale>
        <p:origin x="23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54B52B-324E-4519-970F-DC72FEF16CE0}" type="datetimeFigureOut">
              <a:rPr lang="fr-FR" smtClean="0"/>
              <a:t>15/12/2023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28D4A0-20A9-4F21-B906-BEB685EB1DC8}" type="slidenum">
              <a:rPr lang="fr-FR" smtClean="0"/>
              <a:t>‹N°›</a:t>
            </a:fld>
            <a:endParaRPr lang="fr-FR"/>
          </a:p>
        </p:txBody>
      </p:sp>
    </p:spTree>
    <p:extLst>
      <p:ext uri="{BB962C8B-B14F-4D97-AF65-F5344CB8AC3E}">
        <p14:creationId xmlns:p14="http://schemas.microsoft.com/office/powerpoint/2010/main" val="36503963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416150143"/>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6023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90030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40673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89651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8408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7804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2195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36034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2928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2948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107488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34705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305980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 Agenda 2030 : de quoi s'agit-il ? 7 minutes</a:t>
            </a:r>
            <a:br>
              <a:rPr lang="fr-FR" dirty="0"/>
            </a:br>
            <a:endParaRPr lang="fr-FR" dirty="0"/>
          </a:p>
          <a:p>
            <a:pPr marL="0" indent="0">
              <a:buNone/>
            </a:pPr>
            <a:r>
              <a:rPr lang="fr-FR" dirty="0"/>
              <a:t>Agenda 2030 et Développement durable : qui, quand, quoi</a:t>
            </a:r>
            <a:br>
              <a:rPr lang="fr-FR" dirty="0"/>
            </a:br>
            <a:endParaRPr lang="fr-FR" dirty="0"/>
          </a:p>
          <a:p>
            <a:pPr marL="0" indent="0">
              <a:buNone/>
            </a:pPr>
            <a:r>
              <a:rPr lang="fr-FR" dirty="0"/>
              <a:t>la suite des agendas 21 </a:t>
            </a:r>
          </a:p>
          <a:p>
            <a:pPr marL="0" indent="0">
              <a:buNone/>
            </a:pPr>
            <a:r>
              <a:rPr lang="fr-FR" dirty="0"/>
              <a:t>les 17 objectifs </a:t>
            </a:r>
          </a:p>
          <a:p>
            <a:pPr marL="0" indent="0">
              <a:buNone/>
            </a:pPr>
            <a:r>
              <a:rPr lang="fr-FR"/>
              <a:t>agenda 2030 et advocacy : quel lien ?action territoriale et bibliothèques : développement durable /développement local : impact des bibliothèques sur le territoire, bibliothèques actrices du développement... </a:t>
            </a:r>
          </a:p>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2947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2008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495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CC BY NC SA - Raphaëlle Bats</a:t>
            </a:r>
          </a:p>
        </p:txBody>
      </p:sp>
      <p:sp>
        <p:nvSpPr>
          <p:cNvPr id="6" name="Slide Number Placeholder 5"/>
          <p:cNvSpPr>
            <a:spLocks noGrp="1"/>
          </p:cNvSpPr>
          <p:nvPr>
            <p:ph type="sldNum" sz="quarter" idx="12"/>
          </p:nvPr>
        </p:nvSpPr>
        <p:spPr/>
        <p:txBody>
          <a:bodyPr/>
          <a:lstStyle/>
          <a:p>
            <a:fld id="{77097A84-A780-4A4C-8B51-2B08649DCD8E}" type="slidenum">
              <a:rPr lang="fr-FR" smtClean="0"/>
              <a:t>‹N°›</a:t>
            </a:fld>
            <a:endParaRPr lang="fr-F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875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CC BY NC SA - Raphaëlle Bats</a:t>
            </a:r>
          </a:p>
        </p:txBody>
      </p:sp>
      <p:sp>
        <p:nvSpPr>
          <p:cNvPr id="6" name="Slide Number Placeholder 5"/>
          <p:cNvSpPr>
            <a:spLocks noGrp="1"/>
          </p:cNvSpPr>
          <p:nvPr>
            <p:ph type="sldNum" sz="quarter" idx="12"/>
          </p:nvPr>
        </p:nvSpPr>
        <p:spPr/>
        <p:txBody>
          <a:bodyPr/>
          <a:lstStyle/>
          <a:p>
            <a:fld id="{77097A84-A780-4A4C-8B51-2B08649DCD8E}" type="slidenum">
              <a:rPr lang="fr-FR" smtClean="0"/>
              <a:t>‹N°›</a:t>
            </a:fld>
            <a:endParaRPr lang="fr-FR"/>
          </a:p>
        </p:txBody>
      </p:sp>
    </p:spTree>
    <p:extLst>
      <p:ext uri="{BB962C8B-B14F-4D97-AF65-F5344CB8AC3E}">
        <p14:creationId xmlns:p14="http://schemas.microsoft.com/office/powerpoint/2010/main" val="4280031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CC BY NC SA - Raphaëlle Bats</a:t>
            </a:r>
          </a:p>
        </p:txBody>
      </p:sp>
      <p:sp>
        <p:nvSpPr>
          <p:cNvPr id="6" name="Slide Number Placeholder 5"/>
          <p:cNvSpPr>
            <a:spLocks noGrp="1"/>
          </p:cNvSpPr>
          <p:nvPr>
            <p:ph type="sldNum" sz="quarter" idx="12"/>
          </p:nvPr>
        </p:nvSpPr>
        <p:spPr/>
        <p:txBody>
          <a:bodyPr/>
          <a:lstStyle/>
          <a:p>
            <a:fld id="{77097A84-A780-4A4C-8B51-2B08649DCD8E}" type="slidenum">
              <a:rPr lang="fr-FR" smtClean="0"/>
              <a:t>‹N°›</a:t>
            </a:fld>
            <a:endParaRPr lang="fr-FR"/>
          </a:p>
        </p:txBody>
      </p:sp>
    </p:spTree>
    <p:extLst>
      <p:ext uri="{BB962C8B-B14F-4D97-AF65-F5344CB8AC3E}">
        <p14:creationId xmlns:p14="http://schemas.microsoft.com/office/powerpoint/2010/main" val="578526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8"/>
        <p:cNvGrpSpPr/>
        <p:nvPr/>
      </p:nvGrpSpPr>
      <p:grpSpPr>
        <a:xfrm>
          <a:off x="0" y="0"/>
          <a:ext cx="0" cy="0"/>
          <a:chOff x="0" y="0"/>
          <a:chExt cx="0" cy="0"/>
        </a:xfrm>
      </p:grpSpPr>
      <p:sp>
        <p:nvSpPr>
          <p:cNvPr id="29" name="Google Shape;29;p66"/>
          <p:cNvSpPr txBox="1">
            <a:spLocks noGrp="1"/>
          </p:cNvSpPr>
          <p:nvPr>
            <p:ph type="title"/>
          </p:nvPr>
        </p:nvSpPr>
        <p:spPr>
          <a:xfrm>
            <a:off x="1381252" y="922669"/>
            <a:ext cx="3878399" cy="4355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000000"/>
              </a:buClr>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0" name="Google Shape;30;p66"/>
          <p:cNvSpPr txBox="1">
            <a:spLocks noGrp="1"/>
          </p:cNvSpPr>
          <p:nvPr>
            <p:ph type="body" idx="1"/>
          </p:nvPr>
        </p:nvSpPr>
        <p:spPr>
          <a:xfrm>
            <a:off x="1381250" y="1651076"/>
            <a:ext cx="2333999" cy="3122399"/>
          </a:xfrm>
          <a:prstGeom prst="rect">
            <a:avLst/>
          </a:prstGeom>
          <a:noFill/>
          <a:ln>
            <a:noFill/>
          </a:ln>
        </p:spPr>
        <p:txBody>
          <a:bodyPr spcFirstLastPara="1" wrap="square" lIns="91425" tIns="91425" rIns="91425" bIns="91425" anchor="t" anchorCtr="0"/>
          <a:lstStyle>
            <a:lvl1pPr marL="342900" lvl="0" indent="-257175" algn="l">
              <a:lnSpc>
                <a:spcPct val="100000"/>
              </a:lnSpc>
              <a:spcBef>
                <a:spcPts val="0"/>
              </a:spcBef>
              <a:spcAft>
                <a:spcPts val="0"/>
              </a:spcAft>
              <a:buSzPts val="1800"/>
              <a:buChar char="◉"/>
              <a:defRPr sz="1350"/>
            </a:lvl1pPr>
            <a:lvl2pPr marL="685800" lvl="1" indent="-171450" algn="l">
              <a:lnSpc>
                <a:spcPct val="100000"/>
              </a:lnSpc>
              <a:spcBef>
                <a:spcPts val="0"/>
              </a:spcBef>
              <a:spcAft>
                <a:spcPts val="0"/>
              </a:spcAft>
              <a:buSzPts val="1800"/>
              <a:buNone/>
              <a:defRPr sz="1350"/>
            </a:lvl2pPr>
            <a:lvl3pPr marL="1028700" lvl="2" indent="-171450" algn="l">
              <a:lnSpc>
                <a:spcPct val="100000"/>
              </a:lnSpc>
              <a:spcBef>
                <a:spcPts val="0"/>
              </a:spcBef>
              <a:spcAft>
                <a:spcPts val="0"/>
              </a:spcAft>
              <a:buSzPts val="1800"/>
              <a:buNone/>
              <a:defRPr sz="1350"/>
            </a:lvl3pPr>
            <a:lvl4pPr marL="1371600" lvl="3" indent="-171450" algn="l">
              <a:lnSpc>
                <a:spcPct val="100000"/>
              </a:lnSpc>
              <a:spcBef>
                <a:spcPts val="0"/>
              </a:spcBef>
              <a:spcAft>
                <a:spcPts val="0"/>
              </a:spcAft>
              <a:buSzPts val="1800"/>
              <a:buNone/>
              <a:defRPr/>
            </a:lvl4pPr>
            <a:lvl5pPr marL="1714500" lvl="4" indent="-171450" algn="l">
              <a:lnSpc>
                <a:spcPct val="100000"/>
              </a:lnSpc>
              <a:spcBef>
                <a:spcPts val="0"/>
              </a:spcBef>
              <a:spcAft>
                <a:spcPts val="0"/>
              </a:spcAft>
              <a:buSzPts val="1800"/>
              <a:buNone/>
              <a:defRPr/>
            </a:lvl5pPr>
            <a:lvl6pPr marL="2057400" lvl="5" indent="-171450" algn="l">
              <a:lnSpc>
                <a:spcPct val="100000"/>
              </a:lnSpc>
              <a:spcBef>
                <a:spcPts val="0"/>
              </a:spcBef>
              <a:spcAft>
                <a:spcPts val="0"/>
              </a:spcAft>
              <a:buSzPts val="1800"/>
              <a:buNone/>
              <a:defRPr/>
            </a:lvl6pPr>
            <a:lvl7pPr marL="2400300" lvl="6" indent="-171450" algn="l">
              <a:lnSpc>
                <a:spcPct val="100000"/>
              </a:lnSpc>
              <a:spcBef>
                <a:spcPts val="0"/>
              </a:spcBef>
              <a:spcAft>
                <a:spcPts val="0"/>
              </a:spcAft>
              <a:buSzPts val="1800"/>
              <a:buNone/>
              <a:defRPr/>
            </a:lvl7pPr>
            <a:lvl8pPr marL="2743200" lvl="7" indent="-171450" algn="l">
              <a:lnSpc>
                <a:spcPct val="100000"/>
              </a:lnSpc>
              <a:spcBef>
                <a:spcPts val="0"/>
              </a:spcBef>
              <a:spcAft>
                <a:spcPts val="0"/>
              </a:spcAft>
              <a:buSzPts val="1800"/>
              <a:buNone/>
              <a:defRPr/>
            </a:lvl8pPr>
            <a:lvl9pPr marL="3086100" lvl="8" indent="-171450" algn="l">
              <a:lnSpc>
                <a:spcPct val="100000"/>
              </a:lnSpc>
              <a:spcBef>
                <a:spcPts val="0"/>
              </a:spcBef>
              <a:spcAft>
                <a:spcPts val="0"/>
              </a:spcAft>
              <a:buSzPts val="1800"/>
              <a:buNone/>
              <a:defRPr/>
            </a:lvl9pPr>
          </a:lstStyle>
          <a:p>
            <a:endParaRPr/>
          </a:p>
        </p:txBody>
      </p:sp>
      <p:sp>
        <p:nvSpPr>
          <p:cNvPr id="31" name="Google Shape;31;p66"/>
          <p:cNvSpPr txBox="1">
            <a:spLocks noGrp="1"/>
          </p:cNvSpPr>
          <p:nvPr>
            <p:ph type="body" idx="2"/>
          </p:nvPr>
        </p:nvSpPr>
        <p:spPr>
          <a:xfrm>
            <a:off x="3834913" y="1651076"/>
            <a:ext cx="2333999" cy="3122399"/>
          </a:xfrm>
          <a:prstGeom prst="rect">
            <a:avLst/>
          </a:prstGeom>
          <a:noFill/>
          <a:ln>
            <a:noFill/>
          </a:ln>
        </p:spPr>
        <p:txBody>
          <a:bodyPr spcFirstLastPara="1" wrap="square" lIns="91425" tIns="91425" rIns="91425" bIns="91425" anchor="t" anchorCtr="0"/>
          <a:lstStyle>
            <a:lvl1pPr marL="342900" lvl="0" indent="-257175" algn="l">
              <a:lnSpc>
                <a:spcPct val="100000"/>
              </a:lnSpc>
              <a:spcBef>
                <a:spcPts val="0"/>
              </a:spcBef>
              <a:spcAft>
                <a:spcPts val="0"/>
              </a:spcAft>
              <a:buSzPts val="1800"/>
              <a:buChar char="◉"/>
              <a:defRPr sz="1350"/>
            </a:lvl1pPr>
            <a:lvl2pPr marL="685800" lvl="1" indent="-171450" algn="l">
              <a:lnSpc>
                <a:spcPct val="100000"/>
              </a:lnSpc>
              <a:spcBef>
                <a:spcPts val="0"/>
              </a:spcBef>
              <a:spcAft>
                <a:spcPts val="0"/>
              </a:spcAft>
              <a:buSzPts val="1800"/>
              <a:buNone/>
              <a:defRPr sz="1350"/>
            </a:lvl2pPr>
            <a:lvl3pPr marL="1028700" lvl="2" indent="-171450" algn="l">
              <a:lnSpc>
                <a:spcPct val="100000"/>
              </a:lnSpc>
              <a:spcBef>
                <a:spcPts val="0"/>
              </a:spcBef>
              <a:spcAft>
                <a:spcPts val="0"/>
              </a:spcAft>
              <a:buSzPts val="1800"/>
              <a:buNone/>
              <a:defRPr sz="1350"/>
            </a:lvl3pPr>
            <a:lvl4pPr marL="1371600" lvl="3" indent="-171450" algn="l">
              <a:lnSpc>
                <a:spcPct val="100000"/>
              </a:lnSpc>
              <a:spcBef>
                <a:spcPts val="0"/>
              </a:spcBef>
              <a:spcAft>
                <a:spcPts val="0"/>
              </a:spcAft>
              <a:buSzPts val="1800"/>
              <a:buNone/>
              <a:defRPr/>
            </a:lvl4pPr>
            <a:lvl5pPr marL="1714500" lvl="4" indent="-171450" algn="l">
              <a:lnSpc>
                <a:spcPct val="100000"/>
              </a:lnSpc>
              <a:spcBef>
                <a:spcPts val="0"/>
              </a:spcBef>
              <a:spcAft>
                <a:spcPts val="0"/>
              </a:spcAft>
              <a:buSzPts val="1800"/>
              <a:buNone/>
              <a:defRPr/>
            </a:lvl5pPr>
            <a:lvl6pPr marL="2057400" lvl="5" indent="-171450" algn="l">
              <a:lnSpc>
                <a:spcPct val="100000"/>
              </a:lnSpc>
              <a:spcBef>
                <a:spcPts val="0"/>
              </a:spcBef>
              <a:spcAft>
                <a:spcPts val="0"/>
              </a:spcAft>
              <a:buSzPts val="1800"/>
              <a:buNone/>
              <a:defRPr/>
            </a:lvl6pPr>
            <a:lvl7pPr marL="2400300" lvl="6" indent="-171450" algn="l">
              <a:lnSpc>
                <a:spcPct val="100000"/>
              </a:lnSpc>
              <a:spcBef>
                <a:spcPts val="0"/>
              </a:spcBef>
              <a:spcAft>
                <a:spcPts val="0"/>
              </a:spcAft>
              <a:buSzPts val="1800"/>
              <a:buNone/>
              <a:defRPr/>
            </a:lvl7pPr>
            <a:lvl8pPr marL="2743200" lvl="7" indent="-171450" algn="l">
              <a:lnSpc>
                <a:spcPct val="100000"/>
              </a:lnSpc>
              <a:spcBef>
                <a:spcPts val="0"/>
              </a:spcBef>
              <a:spcAft>
                <a:spcPts val="0"/>
              </a:spcAft>
              <a:buSzPts val="1800"/>
              <a:buNone/>
              <a:defRPr/>
            </a:lvl8pPr>
            <a:lvl9pPr marL="3086100" lvl="8" indent="-171450" algn="l">
              <a:lnSpc>
                <a:spcPct val="100000"/>
              </a:lnSpc>
              <a:spcBef>
                <a:spcPts val="0"/>
              </a:spcBef>
              <a:spcAft>
                <a:spcPts val="0"/>
              </a:spcAft>
              <a:buSzPts val="1800"/>
              <a:buNone/>
              <a:defRPr/>
            </a:lvl9pPr>
          </a:lstStyle>
          <a:p>
            <a:endParaRPr/>
          </a:p>
        </p:txBody>
      </p:sp>
      <p:sp>
        <p:nvSpPr>
          <p:cNvPr id="32" name="Google Shape;32;p66"/>
          <p:cNvSpPr txBox="1">
            <a:spLocks noGrp="1"/>
          </p:cNvSpPr>
          <p:nvPr>
            <p:ph type="body" idx="3"/>
          </p:nvPr>
        </p:nvSpPr>
        <p:spPr>
          <a:xfrm>
            <a:off x="6288574" y="1651076"/>
            <a:ext cx="2333999" cy="3122399"/>
          </a:xfrm>
          <a:prstGeom prst="rect">
            <a:avLst/>
          </a:prstGeom>
          <a:noFill/>
          <a:ln>
            <a:noFill/>
          </a:ln>
        </p:spPr>
        <p:txBody>
          <a:bodyPr spcFirstLastPara="1" wrap="square" lIns="91425" tIns="91425" rIns="91425" bIns="91425" anchor="t" anchorCtr="0"/>
          <a:lstStyle>
            <a:lvl1pPr marL="342900" lvl="0" indent="-257175" algn="l">
              <a:lnSpc>
                <a:spcPct val="100000"/>
              </a:lnSpc>
              <a:spcBef>
                <a:spcPts val="0"/>
              </a:spcBef>
              <a:spcAft>
                <a:spcPts val="0"/>
              </a:spcAft>
              <a:buSzPts val="1800"/>
              <a:buChar char="◉"/>
              <a:defRPr sz="1350"/>
            </a:lvl1pPr>
            <a:lvl2pPr marL="685800" lvl="1" indent="-171450" algn="l">
              <a:lnSpc>
                <a:spcPct val="100000"/>
              </a:lnSpc>
              <a:spcBef>
                <a:spcPts val="0"/>
              </a:spcBef>
              <a:spcAft>
                <a:spcPts val="0"/>
              </a:spcAft>
              <a:buSzPts val="1800"/>
              <a:buNone/>
              <a:defRPr sz="1350"/>
            </a:lvl2pPr>
            <a:lvl3pPr marL="1028700" lvl="2" indent="-171450" algn="l">
              <a:lnSpc>
                <a:spcPct val="100000"/>
              </a:lnSpc>
              <a:spcBef>
                <a:spcPts val="0"/>
              </a:spcBef>
              <a:spcAft>
                <a:spcPts val="0"/>
              </a:spcAft>
              <a:buSzPts val="1800"/>
              <a:buNone/>
              <a:defRPr sz="1350"/>
            </a:lvl3pPr>
            <a:lvl4pPr marL="1371600" lvl="3" indent="-171450" algn="l">
              <a:lnSpc>
                <a:spcPct val="100000"/>
              </a:lnSpc>
              <a:spcBef>
                <a:spcPts val="0"/>
              </a:spcBef>
              <a:spcAft>
                <a:spcPts val="0"/>
              </a:spcAft>
              <a:buSzPts val="1800"/>
              <a:buNone/>
              <a:defRPr/>
            </a:lvl4pPr>
            <a:lvl5pPr marL="1714500" lvl="4" indent="-171450" algn="l">
              <a:lnSpc>
                <a:spcPct val="100000"/>
              </a:lnSpc>
              <a:spcBef>
                <a:spcPts val="0"/>
              </a:spcBef>
              <a:spcAft>
                <a:spcPts val="0"/>
              </a:spcAft>
              <a:buSzPts val="1800"/>
              <a:buNone/>
              <a:defRPr/>
            </a:lvl5pPr>
            <a:lvl6pPr marL="2057400" lvl="5" indent="-171450" algn="l">
              <a:lnSpc>
                <a:spcPct val="100000"/>
              </a:lnSpc>
              <a:spcBef>
                <a:spcPts val="0"/>
              </a:spcBef>
              <a:spcAft>
                <a:spcPts val="0"/>
              </a:spcAft>
              <a:buSzPts val="1800"/>
              <a:buNone/>
              <a:defRPr/>
            </a:lvl6pPr>
            <a:lvl7pPr marL="2400300" lvl="6" indent="-171450" algn="l">
              <a:lnSpc>
                <a:spcPct val="100000"/>
              </a:lnSpc>
              <a:spcBef>
                <a:spcPts val="0"/>
              </a:spcBef>
              <a:spcAft>
                <a:spcPts val="0"/>
              </a:spcAft>
              <a:buSzPts val="1800"/>
              <a:buNone/>
              <a:defRPr/>
            </a:lvl7pPr>
            <a:lvl8pPr marL="2743200" lvl="7" indent="-171450" algn="l">
              <a:lnSpc>
                <a:spcPct val="100000"/>
              </a:lnSpc>
              <a:spcBef>
                <a:spcPts val="0"/>
              </a:spcBef>
              <a:spcAft>
                <a:spcPts val="0"/>
              </a:spcAft>
              <a:buSzPts val="1800"/>
              <a:buNone/>
              <a:defRPr/>
            </a:lvl8pPr>
            <a:lvl9pPr marL="3086100" lvl="8" indent="-171450" algn="l">
              <a:lnSpc>
                <a:spcPct val="100000"/>
              </a:lnSpc>
              <a:spcBef>
                <a:spcPts val="0"/>
              </a:spcBef>
              <a:spcAft>
                <a:spcPts val="0"/>
              </a:spcAft>
              <a:buSzPts val="1800"/>
              <a:buNone/>
              <a:defRPr/>
            </a:lvl9pPr>
          </a:lstStyle>
          <a:p>
            <a:endParaRPr/>
          </a:p>
        </p:txBody>
      </p:sp>
    </p:spTree>
    <p:extLst>
      <p:ext uri="{BB962C8B-B14F-4D97-AF65-F5344CB8AC3E}">
        <p14:creationId xmlns:p14="http://schemas.microsoft.com/office/powerpoint/2010/main" val="3710156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3"/>
        <p:cNvGrpSpPr/>
        <p:nvPr/>
      </p:nvGrpSpPr>
      <p:grpSpPr>
        <a:xfrm>
          <a:off x="0" y="0"/>
          <a:ext cx="0" cy="0"/>
          <a:chOff x="0" y="0"/>
          <a:chExt cx="0" cy="0"/>
        </a:xfrm>
      </p:grpSpPr>
      <p:sp>
        <p:nvSpPr>
          <p:cNvPr id="26" name="Shape 26"/>
          <p:cNvSpPr txBox="1">
            <a:spLocks noGrp="1"/>
          </p:cNvSpPr>
          <p:nvPr>
            <p:ph type="title"/>
          </p:nvPr>
        </p:nvSpPr>
        <p:spPr>
          <a:xfrm>
            <a:off x="1381250" y="922668"/>
            <a:ext cx="3878399" cy="435599"/>
          </a:xfrm>
          <a:prstGeom prst="rect">
            <a:avLst/>
          </a:prstGeom>
        </p:spPr>
        <p:txBody>
          <a:bodyPr lIns="91425" tIns="91425" rIns="91425" bIns="91425" anchor="ctr" anchorCtr="0"/>
          <a:lstStyle>
            <a:lvl1pPr lvl="0" rtl="0">
              <a:spcBef>
                <a:spcPts val="0"/>
              </a:spcBef>
              <a:buSzPct val="100000"/>
              <a:buFont typeface="Lora"/>
              <a:buNone/>
              <a:defRPr sz="2000" b="1">
                <a:latin typeface="Lora"/>
                <a:ea typeface="Lora"/>
                <a:cs typeface="Lora"/>
                <a:sym typeface="Lora"/>
              </a:defRPr>
            </a:lvl1pPr>
            <a:lvl2pPr lvl="1" rtl="0">
              <a:spcBef>
                <a:spcPts val="0"/>
              </a:spcBef>
              <a:buSzPct val="100000"/>
              <a:buFont typeface="Lora"/>
              <a:buNone/>
              <a:defRPr sz="2000" b="1">
                <a:highlight>
                  <a:srgbClr val="FFFFFF"/>
                </a:highlight>
                <a:latin typeface="Lora"/>
                <a:ea typeface="Lora"/>
                <a:cs typeface="Lora"/>
                <a:sym typeface="Lora"/>
              </a:defRPr>
            </a:lvl2pPr>
            <a:lvl3pPr lvl="2" rtl="0">
              <a:spcBef>
                <a:spcPts val="0"/>
              </a:spcBef>
              <a:buSzPct val="100000"/>
              <a:buFont typeface="Lora"/>
              <a:buNone/>
              <a:defRPr sz="2000" b="1">
                <a:highlight>
                  <a:srgbClr val="FFFFFF"/>
                </a:highlight>
                <a:latin typeface="Lora"/>
                <a:ea typeface="Lora"/>
                <a:cs typeface="Lora"/>
                <a:sym typeface="Lora"/>
              </a:defRPr>
            </a:lvl3pPr>
            <a:lvl4pPr lvl="3" rtl="0">
              <a:spcBef>
                <a:spcPts val="0"/>
              </a:spcBef>
              <a:buSzPct val="100000"/>
              <a:buFont typeface="Lora"/>
              <a:buNone/>
              <a:defRPr sz="2000" b="1">
                <a:highlight>
                  <a:srgbClr val="FFFFFF"/>
                </a:highlight>
                <a:latin typeface="Lora"/>
                <a:ea typeface="Lora"/>
                <a:cs typeface="Lora"/>
                <a:sym typeface="Lora"/>
              </a:defRPr>
            </a:lvl4pPr>
            <a:lvl5pPr lvl="4" rtl="0">
              <a:spcBef>
                <a:spcPts val="0"/>
              </a:spcBef>
              <a:buSzPct val="100000"/>
              <a:buFont typeface="Lora"/>
              <a:buNone/>
              <a:defRPr sz="2000" b="1">
                <a:highlight>
                  <a:srgbClr val="FFFFFF"/>
                </a:highlight>
                <a:latin typeface="Lora"/>
                <a:ea typeface="Lora"/>
                <a:cs typeface="Lora"/>
                <a:sym typeface="Lora"/>
              </a:defRPr>
            </a:lvl5pPr>
            <a:lvl6pPr lvl="5" rtl="0">
              <a:spcBef>
                <a:spcPts val="0"/>
              </a:spcBef>
              <a:buSzPct val="100000"/>
              <a:buFont typeface="Lora"/>
              <a:buNone/>
              <a:defRPr sz="2000" b="1">
                <a:highlight>
                  <a:srgbClr val="FFFFFF"/>
                </a:highlight>
                <a:latin typeface="Lora"/>
                <a:ea typeface="Lora"/>
                <a:cs typeface="Lora"/>
                <a:sym typeface="Lora"/>
              </a:defRPr>
            </a:lvl6pPr>
            <a:lvl7pPr lvl="6" rtl="0">
              <a:spcBef>
                <a:spcPts val="0"/>
              </a:spcBef>
              <a:buSzPct val="100000"/>
              <a:buFont typeface="Lora"/>
              <a:buNone/>
              <a:defRPr sz="2000" b="1">
                <a:highlight>
                  <a:srgbClr val="FFFFFF"/>
                </a:highlight>
                <a:latin typeface="Lora"/>
                <a:ea typeface="Lora"/>
                <a:cs typeface="Lora"/>
                <a:sym typeface="Lora"/>
              </a:defRPr>
            </a:lvl7pPr>
            <a:lvl8pPr lvl="7" rtl="0">
              <a:spcBef>
                <a:spcPts val="0"/>
              </a:spcBef>
              <a:buSzPct val="100000"/>
              <a:buFont typeface="Lora"/>
              <a:buNone/>
              <a:defRPr sz="2000" b="1">
                <a:highlight>
                  <a:srgbClr val="FFFFFF"/>
                </a:highlight>
                <a:latin typeface="Lora"/>
                <a:ea typeface="Lora"/>
                <a:cs typeface="Lora"/>
                <a:sym typeface="Lora"/>
              </a:defRPr>
            </a:lvl8pPr>
            <a:lvl9pPr lvl="8" rtl="0">
              <a:spcBef>
                <a:spcPts val="0"/>
              </a:spcBef>
              <a:buSzPct val="100000"/>
              <a:buFont typeface="Lora"/>
              <a:buNone/>
              <a:defRPr sz="2000" b="1">
                <a:highlight>
                  <a:srgbClr val="FFFFFF"/>
                </a:highlight>
                <a:latin typeface="Lora"/>
                <a:ea typeface="Lora"/>
                <a:cs typeface="Lora"/>
                <a:sym typeface="Lora"/>
              </a:defRPr>
            </a:lvl9pPr>
          </a:lstStyle>
          <a:p>
            <a:endParaRPr/>
          </a:p>
        </p:txBody>
      </p:sp>
      <p:sp>
        <p:nvSpPr>
          <p:cNvPr id="27" name="Shape 27"/>
          <p:cNvSpPr txBox="1">
            <a:spLocks noGrp="1"/>
          </p:cNvSpPr>
          <p:nvPr>
            <p:ph type="body" idx="1"/>
          </p:nvPr>
        </p:nvSpPr>
        <p:spPr>
          <a:xfrm>
            <a:off x="1381250" y="1616470"/>
            <a:ext cx="6809700" cy="3112200"/>
          </a:xfrm>
          <a:prstGeom prst="rect">
            <a:avLst/>
          </a:prstGeom>
        </p:spPr>
        <p:txBody>
          <a:bodyPr lIns="91425" tIns="91425" rIns="91425" bIns="91425" anchor="t" anchorCtr="0"/>
          <a:lstStyle>
            <a:lvl1pPr lvl="0" rtl="0">
              <a:spcBef>
                <a:spcPts val="600"/>
              </a:spcBef>
              <a:buClr>
                <a:srgbClr val="FFCD00"/>
              </a:buClr>
              <a:buSzPct val="100000"/>
              <a:buFont typeface="Quattrocento Sans"/>
              <a:buChar char="◉"/>
              <a:defRPr sz="2400">
                <a:latin typeface="Quattrocento Sans"/>
                <a:ea typeface="Quattrocento Sans"/>
                <a:cs typeface="Quattrocento Sans"/>
                <a:sym typeface="Quattrocento Sans"/>
              </a:defRPr>
            </a:lvl1pPr>
            <a:lvl2pPr lvl="1" rtl="0">
              <a:spcBef>
                <a:spcPts val="480"/>
              </a:spcBef>
              <a:buClr>
                <a:srgbClr val="FFCD00"/>
              </a:buClr>
              <a:buSzPct val="100000"/>
              <a:buFont typeface="Quattrocento Sans"/>
              <a:defRPr sz="2000">
                <a:latin typeface="Quattrocento Sans"/>
                <a:ea typeface="Quattrocento Sans"/>
                <a:cs typeface="Quattrocento Sans"/>
                <a:sym typeface="Quattrocento Sans"/>
              </a:defRPr>
            </a:lvl2pPr>
            <a:lvl3pPr lvl="2" rtl="0">
              <a:spcBef>
                <a:spcPts val="480"/>
              </a:spcBef>
              <a:buClr>
                <a:srgbClr val="FFCD00"/>
              </a:buClr>
              <a:buSzPct val="100000"/>
              <a:buFont typeface="Quattrocento Sans"/>
              <a:defRPr sz="2000">
                <a:latin typeface="Quattrocento Sans"/>
                <a:ea typeface="Quattrocento Sans"/>
                <a:cs typeface="Quattrocento Sans"/>
                <a:sym typeface="Quattrocento Sans"/>
              </a:defRPr>
            </a:lvl3pPr>
            <a:lvl4pPr lvl="3" rtl="0">
              <a:spcBef>
                <a:spcPts val="360"/>
              </a:spcBef>
              <a:buClr>
                <a:srgbClr val="FFCD00"/>
              </a:buClr>
              <a:buSzPct val="100000"/>
              <a:buFont typeface="Quattrocento Sans"/>
              <a:defRPr sz="1800">
                <a:latin typeface="Quattrocento Sans"/>
                <a:ea typeface="Quattrocento Sans"/>
                <a:cs typeface="Quattrocento Sans"/>
                <a:sym typeface="Quattrocento Sans"/>
              </a:defRPr>
            </a:lvl4pPr>
            <a:lvl5pPr lvl="4" rtl="0">
              <a:spcBef>
                <a:spcPts val="360"/>
              </a:spcBef>
              <a:buClr>
                <a:srgbClr val="FFCD00"/>
              </a:buClr>
              <a:buSzPct val="100000"/>
              <a:buFont typeface="Quattrocento Sans"/>
              <a:defRPr sz="1800">
                <a:latin typeface="Quattrocento Sans"/>
                <a:ea typeface="Quattrocento Sans"/>
                <a:cs typeface="Quattrocento Sans"/>
                <a:sym typeface="Quattrocento Sans"/>
              </a:defRPr>
            </a:lvl5pPr>
            <a:lvl6pPr lvl="5" rtl="0">
              <a:spcBef>
                <a:spcPts val="360"/>
              </a:spcBef>
              <a:buClr>
                <a:srgbClr val="FFCD00"/>
              </a:buClr>
              <a:buSzPct val="100000"/>
              <a:buFont typeface="Quattrocento Sans"/>
              <a:defRPr sz="1800">
                <a:latin typeface="Quattrocento Sans"/>
                <a:ea typeface="Quattrocento Sans"/>
                <a:cs typeface="Quattrocento Sans"/>
                <a:sym typeface="Quattrocento Sans"/>
              </a:defRPr>
            </a:lvl6pPr>
            <a:lvl7pPr lvl="6" rtl="0">
              <a:spcBef>
                <a:spcPts val="360"/>
              </a:spcBef>
              <a:buClr>
                <a:srgbClr val="FFCD00"/>
              </a:buClr>
              <a:buSzPct val="100000"/>
              <a:buFont typeface="Quattrocento Sans"/>
              <a:defRPr sz="1800">
                <a:latin typeface="Quattrocento Sans"/>
                <a:ea typeface="Quattrocento Sans"/>
                <a:cs typeface="Quattrocento Sans"/>
                <a:sym typeface="Quattrocento Sans"/>
              </a:defRPr>
            </a:lvl7pPr>
            <a:lvl8pPr lvl="7" rtl="0">
              <a:spcBef>
                <a:spcPts val="360"/>
              </a:spcBef>
              <a:buClr>
                <a:srgbClr val="FFCD00"/>
              </a:buClr>
              <a:buSzPct val="100000"/>
              <a:buFont typeface="Quattrocento Sans"/>
              <a:defRPr sz="1800">
                <a:latin typeface="Quattrocento Sans"/>
                <a:ea typeface="Quattrocento Sans"/>
                <a:cs typeface="Quattrocento Sans"/>
                <a:sym typeface="Quattrocento Sans"/>
              </a:defRPr>
            </a:lvl8pPr>
            <a:lvl9pPr lvl="8" rtl="0">
              <a:spcBef>
                <a:spcPts val="360"/>
              </a:spcBef>
              <a:buClr>
                <a:srgbClr val="FFCD00"/>
              </a:buClr>
              <a:buSzPct val="100000"/>
              <a:buFont typeface="Quattrocento Sans"/>
              <a:defRPr sz="1800">
                <a:latin typeface="Quattrocento Sans"/>
                <a:ea typeface="Quattrocento Sans"/>
                <a:cs typeface="Quattrocento Sans"/>
                <a:sym typeface="Quattrocento Sans"/>
              </a:defRPr>
            </a:lvl9pPr>
          </a:lstStyle>
          <a:p>
            <a:endParaRPr/>
          </a:p>
        </p:txBody>
      </p:sp>
    </p:spTree>
    <p:extLst>
      <p:ext uri="{BB962C8B-B14F-4D97-AF65-F5344CB8AC3E}">
        <p14:creationId xmlns:p14="http://schemas.microsoft.com/office/powerpoint/2010/main" val="2115395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381250" y="922668"/>
            <a:ext cx="3878399" cy="4355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body" idx="1"/>
          </p:nvPr>
        </p:nvSpPr>
        <p:spPr>
          <a:xfrm>
            <a:off x="1381250" y="1618700"/>
            <a:ext cx="3425400" cy="3231000"/>
          </a:xfrm>
          <a:prstGeom prst="rect">
            <a:avLst/>
          </a:prstGeom>
        </p:spPr>
        <p:txBody>
          <a:bodyPr lIns="91425" tIns="91425" rIns="91425" bIns="91425" anchor="t" anchorCtr="0"/>
          <a:lstStyle>
            <a:lvl1pPr lvl="0">
              <a:spcBef>
                <a:spcPts val="0"/>
              </a:spcBef>
              <a:buSzPct val="100000"/>
              <a:defRPr sz="2000"/>
            </a:lvl1pPr>
            <a:lvl2pPr lvl="1">
              <a:spcBef>
                <a:spcPts val="0"/>
              </a:spcBef>
              <a:defRPr/>
            </a:lvl2pPr>
            <a:lvl3pPr lvl="2">
              <a:spcBef>
                <a:spcPts val="0"/>
              </a:spcBef>
              <a:defRPr/>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32" name="Shape 32"/>
          <p:cNvSpPr txBox="1">
            <a:spLocks noGrp="1"/>
          </p:cNvSpPr>
          <p:nvPr>
            <p:ph type="body" idx="2"/>
          </p:nvPr>
        </p:nvSpPr>
        <p:spPr>
          <a:xfrm>
            <a:off x="5012916" y="1618700"/>
            <a:ext cx="3425400" cy="3231000"/>
          </a:xfrm>
          <a:prstGeom prst="rect">
            <a:avLst/>
          </a:prstGeom>
        </p:spPr>
        <p:txBody>
          <a:bodyPr lIns="91425" tIns="91425" rIns="91425" bIns="91425" anchor="t" anchorCtr="0"/>
          <a:lstStyle>
            <a:lvl1pPr lvl="0">
              <a:spcBef>
                <a:spcPts val="0"/>
              </a:spcBef>
              <a:buSzPct val="100000"/>
              <a:defRPr sz="2000"/>
            </a:lvl1pPr>
            <a:lvl2pPr lvl="1">
              <a:spcBef>
                <a:spcPts val="0"/>
              </a:spcBef>
              <a:defRPr/>
            </a:lvl2pPr>
            <a:lvl3pPr lvl="2">
              <a:spcBef>
                <a:spcPts val="0"/>
              </a:spcBef>
              <a:defRPr/>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extLst>
      <p:ext uri="{BB962C8B-B14F-4D97-AF65-F5344CB8AC3E}">
        <p14:creationId xmlns:p14="http://schemas.microsoft.com/office/powerpoint/2010/main" val="25780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25065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CC BY NC SA - Raphaëlle Bats</a:t>
            </a: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217081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a:t>CC BY NC SA - Raphaëlle Bats</a:t>
            </a:r>
          </a:p>
        </p:txBody>
      </p:sp>
      <p:sp>
        <p:nvSpPr>
          <p:cNvPr id="6" name="Slide Number Placeholder 5"/>
          <p:cNvSpPr>
            <a:spLocks noGrp="1"/>
          </p:cNvSpPr>
          <p:nvPr>
            <p:ph type="sldNum" sz="quarter" idx="12"/>
          </p:nvPr>
        </p:nvSpPr>
        <p:spPr/>
        <p:txBody>
          <a:bodyPr/>
          <a:lstStyle/>
          <a:p>
            <a:fld id="{77097A84-A780-4A4C-8B51-2B08649DCD8E}" type="slidenum">
              <a:rPr lang="fr-FR" smtClean="0"/>
              <a:t>‹N°›</a:t>
            </a:fld>
            <a:endParaRPr lang="fr-F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52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fr-FR"/>
              <a:t>Modifiez le style du titre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CC BY NC SA - Raphaëlle Bats</a:t>
            </a:r>
          </a:p>
        </p:txBody>
      </p:sp>
      <p:sp>
        <p:nvSpPr>
          <p:cNvPr id="7" name="Slide Number Placeholder 6"/>
          <p:cNvSpPr>
            <a:spLocks noGrp="1"/>
          </p:cNvSpPr>
          <p:nvPr>
            <p:ph type="sldNum" sz="quarter" idx="12"/>
          </p:nvPr>
        </p:nvSpPr>
        <p:spPr/>
        <p:txBody>
          <a:bodyPr/>
          <a:lstStyle/>
          <a:p>
            <a:fld id="{77097A84-A780-4A4C-8B51-2B08649DCD8E}" type="slidenum">
              <a:rPr lang="fr-FR" smtClean="0"/>
              <a:t>‹N°›</a:t>
            </a:fld>
            <a:endParaRPr lang="fr-FR"/>
          </a:p>
        </p:txBody>
      </p:sp>
    </p:spTree>
    <p:extLst>
      <p:ext uri="{BB962C8B-B14F-4D97-AF65-F5344CB8AC3E}">
        <p14:creationId xmlns:p14="http://schemas.microsoft.com/office/powerpoint/2010/main" val="1663468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fr-FR"/>
              <a:t>Modifiez le style du titre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822960" y="1936751"/>
            <a:ext cx="3703320" cy="25336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63440" y="1936751"/>
            <a:ext cx="3703320" cy="25336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r>
              <a:rPr lang="fr-FR"/>
              <a:t>CC BY NC SA - Raphaëlle Bats</a:t>
            </a:r>
          </a:p>
        </p:txBody>
      </p:sp>
      <p:sp>
        <p:nvSpPr>
          <p:cNvPr id="9" name="Slide Number Placeholder 8"/>
          <p:cNvSpPr>
            <a:spLocks noGrp="1"/>
          </p:cNvSpPr>
          <p:nvPr>
            <p:ph type="sldNum" sz="quarter" idx="12"/>
          </p:nvPr>
        </p:nvSpPr>
        <p:spPr/>
        <p:txBody>
          <a:bodyPr/>
          <a:lstStyle/>
          <a:p>
            <a:fld id="{77097A84-A780-4A4C-8B51-2B08649DCD8E}" type="slidenum">
              <a:rPr lang="fr-FR" smtClean="0"/>
              <a:t>‹N°›</a:t>
            </a:fld>
            <a:endParaRPr lang="fr-FR"/>
          </a:p>
        </p:txBody>
      </p:sp>
    </p:spTree>
    <p:extLst>
      <p:ext uri="{BB962C8B-B14F-4D97-AF65-F5344CB8AC3E}">
        <p14:creationId xmlns:p14="http://schemas.microsoft.com/office/powerpoint/2010/main" val="1283375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r>
              <a:rPr lang="fr-FR"/>
              <a:t>CC BY NC SA - Raphaëlle Bats</a:t>
            </a:r>
          </a:p>
        </p:txBody>
      </p:sp>
      <p:sp>
        <p:nvSpPr>
          <p:cNvPr id="5" name="Slide Number Placeholder 4"/>
          <p:cNvSpPr>
            <a:spLocks noGrp="1"/>
          </p:cNvSpPr>
          <p:nvPr>
            <p:ph type="sldNum" sz="quarter" idx="12"/>
          </p:nvPr>
        </p:nvSpPr>
        <p:spPr/>
        <p:txBody>
          <a:bodyPr/>
          <a:lstStyle/>
          <a:p>
            <a:fld id="{77097A84-A780-4A4C-8B51-2B08649DCD8E}" type="slidenum">
              <a:rPr lang="fr-FR" smtClean="0"/>
              <a:t>‹N°›</a:t>
            </a:fld>
            <a:endParaRPr lang="fr-FR"/>
          </a:p>
        </p:txBody>
      </p:sp>
    </p:spTree>
    <p:extLst>
      <p:ext uri="{BB962C8B-B14F-4D97-AF65-F5344CB8AC3E}">
        <p14:creationId xmlns:p14="http://schemas.microsoft.com/office/powerpoint/2010/main" val="218652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r>
              <a:rPr lang="fr-FR"/>
              <a:t>CC BY NC SA - Raphaëlle Bats</a:t>
            </a:r>
          </a:p>
        </p:txBody>
      </p:sp>
      <p:sp>
        <p:nvSpPr>
          <p:cNvPr id="9" name="Slide Number Placeholder 8"/>
          <p:cNvSpPr>
            <a:spLocks noGrp="1"/>
          </p:cNvSpPr>
          <p:nvPr>
            <p:ph type="sldNum" sz="quarter" idx="12"/>
          </p:nvPr>
        </p:nvSpPr>
        <p:spPr/>
        <p:txBody>
          <a:bodyPr/>
          <a:lstStyle/>
          <a:p>
            <a:fld id="{77097A84-A780-4A4C-8B51-2B08649DCD8E}" type="slidenum">
              <a:rPr lang="fr-FR" smtClean="0"/>
              <a:t>‹N°›</a:t>
            </a:fld>
            <a:endParaRPr lang="fr-FR"/>
          </a:p>
        </p:txBody>
      </p:sp>
    </p:spTree>
    <p:extLst>
      <p:ext uri="{BB962C8B-B14F-4D97-AF65-F5344CB8AC3E}">
        <p14:creationId xmlns:p14="http://schemas.microsoft.com/office/powerpoint/2010/main" val="576132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endParaRPr lang="fr-FR"/>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r>
              <a:rPr lang="fr-FR"/>
              <a:t>CC BY NC SA - Raphaëlle Bats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097A84-A780-4A4C-8B51-2B08649DCD8E}" type="slidenum">
              <a:rPr lang="fr-FR" smtClean="0"/>
              <a:t>‹N°›</a:t>
            </a:fld>
            <a:endParaRPr lang="fr-FR"/>
          </a:p>
        </p:txBody>
      </p:sp>
    </p:spTree>
    <p:extLst>
      <p:ext uri="{BB962C8B-B14F-4D97-AF65-F5344CB8AC3E}">
        <p14:creationId xmlns:p14="http://schemas.microsoft.com/office/powerpoint/2010/main" val="705615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a:t>CC BY NC SA - Raphaëlle Bats</a:t>
            </a:r>
          </a:p>
        </p:txBody>
      </p:sp>
      <p:sp>
        <p:nvSpPr>
          <p:cNvPr id="7" name="Slide Number Placeholder 6"/>
          <p:cNvSpPr>
            <a:spLocks noGrp="1"/>
          </p:cNvSpPr>
          <p:nvPr>
            <p:ph type="sldNum" sz="quarter" idx="12"/>
          </p:nvPr>
        </p:nvSpPr>
        <p:spPr/>
        <p:txBody>
          <a:bodyPr/>
          <a:lstStyle/>
          <a:p>
            <a:fld id="{77097A84-A780-4A4C-8B51-2B08649DCD8E}" type="slidenum">
              <a:rPr lang="fr-FR" smtClean="0"/>
              <a:t>‹N°›</a:t>
            </a:fld>
            <a:endParaRPr lang="fr-FR"/>
          </a:p>
        </p:txBody>
      </p:sp>
    </p:spTree>
    <p:extLst>
      <p:ext uri="{BB962C8B-B14F-4D97-AF65-F5344CB8AC3E}">
        <p14:creationId xmlns:p14="http://schemas.microsoft.com/office/powerpoint/2010/main" val="65275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endParaRPr lang="fr-FR"/>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r>
              <a:rPr lang="fr-FR"/>
              <a:t>CC BY NC SA - Raphaëlle Bats</a:t>
            </a:r>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77097A84-A780-4A4C-8B51-2B08649DCD8E}" type="slidenum">
              <a:rPr lang="fr-FR" smtClean="0"/>
              <a:t>‹N°›</a:t>
            </a:fld>
            <a:endParaRPr lang="fr-FR"/>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703621"/>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6" r:id="rId12"/>
    <p:sldLayoutId id="2147484107" r:id="rId13"/>
    <p:sldLayoutId id="2147484108" r:id="rId14"/>
    <p:sldLayoutId id="2147484109" r:id="rId15"/>
  </p:sldLayoutIdLst>
  <p:hf hd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agenda2030bibfr.wixsite.com/agenda2030bib/actualite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agenda2030bibfr.wixsite.com/agenda2030bib"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s://agenda2030bibfr.wixsite.com/agenda2030bib/jeu"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irtable.com/shr7YkW20CqgjOhP1"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agenda2030bibfr.wixsite.com/agenda2030bib/supportsintervention"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s://www.youtube.com/watch?v=yxgOU-B9ljQ"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agenda-2030.fr/a-la-une/actualites-a-la-une/article/feuille-de-route-de-la-france-pour-l-agenda-2030" TargetMode="Externa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mail.google.com/mail/u/1/#m_3267101091158378972__ftn1"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mail.google.com/mail/u/0/#m_-1936817254756052181__ftn1" TargetMode="External"/><Relationship Id="rId4" Type="http://schemas.openxmlformats.org/officeDocument/2006/relationships/hyperlink" Target="https://docs.wixstatic.com/ugd/c68511_a70425031a3042e192c3b36f4bbd353d.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ifla.org/about-environmental-sustainability-and-librarie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ifla.org/publications/node/1054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ifla.org/files/assets/hq/topics/libraries-development/documents/sdgs-insert-fr.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prstGeom prst="rect">
            <a:avLst/>
          </a:prstGeom>
          <a:solidFill>
            <a:schemeClr val="bg1"/>
          </a:solidFill>
        </p:spPr>
        <p:txBody>
          <a:bodyPr lIns="91425" tIns="91425" rIns="91425" bIns="91425" anchor="b" anchorCtr="0">
            <a:noAutofit/>
          </a:bodyPr>
          <a:lstStyle/>
          <a:p>
            <a:pPr lvl="0"/>
            <a:r>
              <a:rPr lang="fr-FR" sz="4400" b="0" dirty="0">
                <a:solidFill>
                  <a:schemeClr val="accent4"/>
                </a:solidFill>
              </a:rPr>
              <a:t>Les bibliothèques françaises </a:t>
            </a:r>
            <a:br>
              <a:rPr lang="fr-FR" sz="4400" b="0" dirty="0">
                <a:solidFill>
                  <a:schemeClr val="accent4"/>
                </a:solidFill>
              </a:rPr>
            </a:br>
            <a:r>
              <a:rPr lang="fr-FR" sz="4400" b="0" dirty="0">
                <a:solidFill>
                  <a:schemeClr val="accent4"/>
                </a:solidFill>
              </a:rPr>
              <a:t>et l’Agenda 2030 :</a:t>
            </a:r>
            <a:endParaRPr lang="en" sz="4400" b="0" dirty="0">
              <a:solidFill>
                <a:schemeClr val="accent4"/>
              </a:solidFill>
            </a:endParaRPr>
          </a:p>
        </p:txBody>
      </p:sp>
      <p:sp>
        <p:nvSpPr>
          <p:cNvPr id="9" name="Sous-titre 8">
            <a:extLst>
              <a:ext uri="{FF2B5EF4-FFF2-40B4-BE49-F238E27FC236}">
                <a16:creationId xmlns:a16="http://schemas.microsoft.com/office/drawing/2014/main" id="{829CE129-6492-B594-A17B-5987366209A7}"/>
              </a:ext>
            </a:extLst>
          </p:cNvPr>
          <p:cNvSpPr>
            <a:spLocks noGrp="1"/>
          </p:cNvSpPr>
          <p:nvPr>
            <p:ph type="subTitle" idx="1"/>
          </p:nvPr>
        </p:nvSpPr>
        <p:spPr/>
        <p:txBody>
          <a:bodyPr/>
          <a:lstStyle/>
          <a:p>
            <a:r>
              <a:rPr lang="fr-FR" b="0" dirty="0"/>
              <a:t>Petite histoire d’une campagne d’</a:t>
            </a:r>
            <a:r>
              <a:rPr lang="fr-FR" b="0" dirty="0" err="1"/>
              <a:t>advocacy</a:t>
            </a:r>
            <a:endParaRPr lang="fr-FR" dirty="0"/>
          </a:p>
          <a:p>
            <a:endParaRPr lang="fr-FR" dirty="0"/>
          </a:p>
        </p:txBody>
      </p:sp>
      <p:sp>
        <p:nvSpPr>
          <p:cNvPr id="5" name="Sous-titre 1">
            <a:extLst>
              <a:ext uri="{FF2B5EF4-FFF2-40B4-BE49-F238E27FC236}">
                <a16:creationId xmlns:a16="http://schemas.microsoft.com/office/drawing/2014/main" id="{EE8CBCA1-2F55-DA71-0C48-1FAD3BB5EAB9}"/>
              </a:ext>
            </a:extLst>
          </p:cNvPr>
          <p:cNvSpPr txBox="1">
            <a:spLocks/>
          </p:cNvSpPr>
          <p:nvPr/>
        </p:nvSpPr>
        <p:spPr>
          <a:xfrm>
            <a:off x="6579694" y="3850423"/>
            <a:ext cx="2312786" cy="109759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fr-FR" dirty="0"/>
              <a:t>Raphaëlle Bats</a:t>
            </a:r>
          </a:p>
          <a:p>
            <a:r>
              <a:rPr lang="fr-FR" dirty="0"/>
              <a:t>2023</a:t>
            </a:r>
          </a:p>
          <a:p>
            <a:endParaRPr lang="fr-FR" dirty="0"/>
          </a:p>
        </p:txBody>
      </p:sp>
      <p:pic>
        <p:nvPicPr>
          <p:cNvPr id="6" name="Picture 2">
            <a:extLst>
              <a:ext uri="{FF2B5EF4-FFF2-40B4-BE49-F238E27FC236}">
                <a16:creationId xmlns:a16="http://schemas.microsoft.com/office/drawing/2014/main" id="{7AA5FE2A-E036-EF41-1B62-2FF574AAD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487" y="4179109"/>
            <a:ext cx="1127199" cy="394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11560" y="771550"/>
            <a:ext cx="8820472" cy="434975"/>
          </a:xfrm>
        </p:spPr>
        <p:txBody>
          <a:bodyPr>
            <a:normAutofit fontScale="90000"/>
          </a:bodyPr>
          <a:lstStyle/>
          <a:p>
            <a:r>
              <a:rPr lang="fr-FR" dirty="0"/>
              <a:t>Une campagne </a:t>
            </a:r>
            <a:r>
              <a:rPr lang="fr-FR" dirty="0" err="1"/>
              <a:t>advocacy</a:t>
            </a:r>
            <a:r>
              <a:rPr lang="fr-FR" dirty="0"/>
              <a:t> en 8 étapes </a:t>
            </a:r>
            <a:br>
              <a:rPr lang="fr-FR" dirty="0"/>
            </a:br>
            <a:r>
              <a:rPr lang="fr-FR" dirty="0"/>
              <a:t>IFLA IAP</a:t>
            </a:r>
          </a:p>
        </p:txBody>
      </p:sp>
      <p:sp>
        <p:nvSpPr>
          <p:cNvPr id="3" name="Espace réservé du texte 2"/>
          <p:cNvSpPr>
            <a:spLocks noGrp="1"/>
          </p:cNvSpPr>
          <p:nvPr>
            <p:ph type="body" idx="4294967295"/>
          </p:nvPr>
        </p:nvSpPr>
        <p:spPr>
          <a:xfrm>
            <a:off x="683568" y="1515175"/>
            <a:ext cx="6572250" cy="3021013"/>
          </a:xfrm>
        </p:spPr>
        <p:txBody>
          <a:bodyPr>
            <a:normAutofit lnSpcReduction="10000"/>
          </a:bodyPr>
          <a:lstStyle/>
          <a:p>
            <a:r>
              <a:rPr lang="fr-FR" sz="1800" dirty="0"/>
              <a:t> Identifier et analyser les enjeux</a:t>
            </a:r>
          </a:p>
          <a:p>
            <a:r>
              <a:rPr lang="fr-FR" sz="1800" dirty="0"/>
              <a:t> Définir les buts et objectifs</a:t>
            </a:r>
          </a:p>
          <a:p>
            <a:r>
              <a:rPr lang="fr-FR" sz="1800" dirty="0"/>
              <a:t> Identifier les cibles</a:t>
            </a:r>
          </a:p>
          <a:p>
            <a:r>
              <a:rPr lang="fr-FR" sz="1800" dirty="0"/>
              <a:t> Définir le message et la demande</a:t>
            </a:r>
          </a:p>
          <a:p>
            <a:r>
              <a:rPr lang="fr-FR" sz="1800" dirty="0"/>
              <a:t> Fixer le calendrier</a:t>
            </a:r>
          </a:p>
          <a:p>
            <a:r>
              <a:rPr lang="fr-FR" sz="1800" dirty="0"/>
              <a:t> Mettre en œuvre une stratégie</a:t>
            </a:r>
          </a:p>
          <a:p>
            <a:r>
              <a:rPr lang="fr-FR" sz="1800" dirty="0"/>
              <a:t> Evaluer </a:t>
            </a:r>
          </a:p>
          <a:p>
            <a:r>
              <a:rPr lang="fr-FR" sz="1800" dirty="0"/>
              <a:t> et Partager</a:t>
            </a:r>
          </a:p>
          <a:p>
            <a:endParaRPr lang="en-US" dirty="0"/>
          </a:p>
          <a:p>
            <a:endParaRPr lang="en-US" dirty="0"/>
          </a:p>
          <a:p>
            <a:endParaRPr lang="en-US" dirty="0"/>
          </a:p>
          <a:p>
            <a:endParaRPr lang="fr-FR" dirty="0"/>
          </a:p>
          <a:p>
            <a:endParaRPr lang="fr-FR" dirty="0"/>
          </a:p>
          <a:p>
            <a:endParaRPr lang="fr-FR" dirty="0"/>
          </a:p>
        </p:txBody>
      </p:sp>
      <p:sp>
        <p:nvSpPr>
          <p:cNvPr id="4" name="Espace réservé du pied de page 3">
            <a:extLst>
              <a:ext uri="{FF2B5EF4-FFF2-40B4-BE49-F238E27FC236}">
                <a16:creationId xmlns:a16="http://schemas.microsoft.com/office/drawing/2014/main" id="{3AA4C948-50A4-B53A-E27C-5F7A00D5181D}"/>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A8AD5A5B-9B25-5B8D-1D48-DB07C54A34A1}"/>
              </a:ext>
            </a:extLst>
          </p:cNvPr>
          <p:cNvSpPr>
            <a:spLocks noGrp="1"/>
          </p:cNvSpPr>
          <p:nvPr>
            <p:ph type="sldNum" sz="quarter" idx="12"/>
          </p:nvPr>
        </p:nvSpPr>
        <p:spPr/>
        <p:txBody>
          <a:bodyPr/>
          <a:lstStyle/>
          <a:p>
            <a:fld id="{77097A84-A780-4A4C-8B51-2B08649DCD8E}" type="slidenum">
              <a:rPr lang="fr-FR" smtClean="0"/>
              <a:t>10</a:t>
            </a:fld>
            <a:endParaRPr lang="fr-FR"/>
          </a:p>
        </p:txBody>
      </p:sp>
    </p:spTree>
    <p:extLst>
      <p:ext uri="{BB962C8B-B14F-4D97-AF65-F5344CB8AC3E}">
        <p14:creationId xmlns:p14="http://schemas.microsoft.com/office/powerpoint/2010/main" val="117914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idx="4294967295"/>
          </p:nvPr>
        </p:nvSpPr>
        <p:spPr>
          <a:xfrm>
            <a:off x="987659" y="506925"/>
            <a:ext cx="3878263" cy="436562"/>
          </a:xfrm>
          <a:prstGeom prst="rect">
            <a:avLst/>
          </a:prstGeom>
        </p:spPr>
        <p:txBody>
          <a:bodyPr lIns="91425" tIns="91425" rIns="91425" bIns="91425" anchor="ctr" anchorCtr="0">
            <a:noAutofit/>
          </a:bodyPr>
          <a:lstStyle/>
          <a:p>
            <a:pPr lvl="0">
              <a:spcBef>
                <a:spcPts val="0"/>
              </a:spcBef>
              <a:buNone/>
            </a:pPr>
            <a:r>
              <a:rPr lang="en" dirty="0"/>
              <a:t>Définir une équipe</a:t>
            </a:r>
          </a:p>
        </p:txBody>
      </p:sp>
      <p:sp>
        <p:nvSpPr>
          <p:cNvPr id="155" name="Shape 155"/>
          <p:cNvSpPr txBox="1">
            <a:spLocks noGrp="1"/>
          </p:cNvSpPr>
          <p:nvPr>
            <p:ph type="body" idx="4294967295"/>
          </p:nvPr>
        </p:nvSpPr>
        <p:spPr>
          <a:xfrm>
            <a:off x="1187952" y="1254919"/>
            <a:ext cx="5193790" cy="436562"/>
          </a:xfrm>
          <a:prstGeom prst="rect">
            <a:avLst/>
          </a:prstGeom>
        </p:spPr>
        <p:txBody>
          <a:bodyPr lIns="91425" tIns="91425" rIns="91425" bIns="91425" anchor="t" anchorCtr="0">
            <a:noAutofit/>
          </a:bodyPr>
          <a:lstStyle/>
          <a:p>
            <a:pPr lvl="0" rtl="0">
              <a:spcBef>
                <a:spcPts val="0"/>
              </a:spcBef>
              <a:buNone/>
            </a:pPr>
            <a:r>
              <a:rPr lang="en" b="1" dirty="0"/>
              <a:t>Coopération nationale autour de l’Agenda 2030</a:t>
            </a:r>
          </a:p>
        </p:txBody>
      </p:sp>
      <p:sp>
        <p:nvSpPr>
          <p:cNvPr id="156" name="Shape 156"/>
          <p:cNvSpPr txBox="1">
            <a:spLocks noGrp="1"/>
          </p:cNvSpPr>
          <p:nvPr>
            <p:ph type="body" idx="4294967295"/>
          </p:nvPr>
        </p:nvSpPr>
        <p:spPr>
          <a:xfrm>
            <a:off x="1259632" y="1814803"/>
            <a:ext cx="5184775" cy="2906713"/>
          </a:xfrm>
          <a:prstGeom prst="rect">
            <a:avLst/>
          </a:prstGeom>
        </p:spPr>
        <p:txBody>
          <a:bodyPr lIns="91425" tIns="91425" rIns="91425" bIns="91425" anchor="t" anchorCtr="0">
            <a:noAutofit/>
          </a:bodyPr>
          <a:lstStyle/>
          <a:p>
            <a:pPr lvl="0">
              <a:spcBef>
                <a:spcPts val="0"/>
              </a:spcBef>
              <a:buNone/>
            </a:pPr>
            <a:r>
              <a:rPr lang="en" dirty="0"/>
              <a:t>Travail de collaboration entre le Cfibd, Bpi, Enssib et l’ABF.</a:t>
            </a:r>
          </a:p>
          <a:p>
            <a:pPr lvl="0">
              <a:spcBef>
                <a:spcPts val="0"/>
              </a:spcBef>
              <a:buNone/>
            </a:pPr>
            <a:endParaRPr lang="en" dirty="0"/>
          </a:p>
          <a:p>
            <a:pPr>
              <a:buNone/>
            </a:pPr>
            <a:r>
              <a:rPr lang="fr-FR" dirty="0"/>
              <a:t>Sous des formes variées dans chaque association ou institution, mais pour des réalisations communes ou partagées. </a:t>
            </a:r>
            <a:endParaRPr lang="en" dirty="0"/>
          </a:p>
          <a:p>
            <a:pPr lvl="0">
              <a:spcBef>
                <a:spcPts val="0"/>
              </a:spcBef>
              <a:buNone/>
            </a:pPr>
            <a:endParaRPr lang="en"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435"/>
          <a:stretch/>
        </p:blipFill>
        <p:spPr bwMode="auto">
          <a:xfrm>
            <a:off x="2260356" y="4035296"/>
            <a:ext cx="2095620" cy="984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descr="Résultat de recherche d'images pour &quot;logo bibliothèque BPI&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31" y="3681196"/>
            <a:ext cx="1348454" cy="13484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fib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392" y="3612085"/>
            <a:ext cx="723900" cy="130492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5244" y="3883548"/>
            <a:ext cx="2857500" cy="762000"/>
          </a:xfrm>
          <a:prstGeom prst="rect">
            <a:avLst/>
          </a:prstGeom>
        </p:spPr>
      </p:pic>
      <p:sp>
        <p:nvSpPr>
          <p:cNvPr id="3" name="Espace réservé du pied de page 2">
            <a:extLst>
              <a:ext uri="{FF2B5EF4-FFF2-40B4-BE49-F238E27FC236}">
                <a16:creationId xmlns:a16="http://schemas.microsoft.com/office/drawing/2014/main" id="{2B8EA120-7EA3-30B0-71B6-BDEF3BE1C502}"/>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B209EB49-ECE0-73C7-F1A4-2F26E89C03F4}"/>
              </a:ext>
            </a:extLst>
          </p:cNvPr>
          <p:cNvSpPr>
            <a:spLocks noGrp="1"/>
          </p:cNvSpPr>
          <p:nvPr>
            <p:ph type="sldNum" sz="quarter" idx="12"/>
          </p:nvPr>
        </p:nvSpPr>
        <p:spPr/>
        <p:txBody>
          <a:bodyPr/>
          <a:lstStyle/>
          <a:p>
            <a:fld id="{77097A84-A780-4A4C-8B51-2B08649DCD8E}" type="slidenum">
              <a:rPr lang="fr-FR" smtClean="0"/>
              <a:t>11</a:t>
            </a:fld>
            <a:endParaRPr lang="fr-FR"/>
          </a:p>
        </p:txBody>
      </p:sp>
    </p:spTree>
    <p:extLst>
      <p:ext uri="{BB962C8B-B14F-4D97-AF65-F5344CB8AC3E}">
        <p14:creationId xmlns:p14="http://schemas.microsoft.com/office/powerpoint/2010/main" val="4144293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6040" t="18601" r="22106" b="9059"/>
          <a:stretch/>
        </p:blipFill>
        <p:spPr>
          <a:xfrm>
            <a:off x="3995936" y="0"/>
            <a:ext cx="4968552" cy="4830537"/>
          </a:xfrm>
          <a:prstGeom prst="rect">
            <a:avLst/>
          </a:prstGeom>
        </p:spPr>
      </p:pic>
      <p:sp>
        <p:nvSpPr>
          <p:cNvPr id="5" name="Espace réservé du pied de page 4">
            <a:extLst>
              <a:ext uri="{FF2B5EF4-FFF2-40B4-BE49-F238E27FC236}">
                <a16:creationId xmlns:a16="http://schemas.microsoft.com/office/drawing/2014/main" id="{FD748635-E210-24BE-08FE-81C515855AA4}"/>
              </a:ext>
            </a:extLst>
          </p:cNvPr>
          <p:cNvSpPr>
            <a:spLocks noGrp="1"/>
          </p:cNvSpPr>
          <p:nvPr>
            <p:ph type="ftr" sz="quarter" idx="11"/>
          </p:nvPr>
        </p:nvSpPr>
        <p:spPr/>
        <p:txBody>
          <a:bodyPr/>
          <a:lstStyle/>
          <a:p>
            <a:r>
              <a:rPr lang="fr-FR"/>
              <a:t>CC BY NC SA - Raphaëlle Bats</a:t>
            </a:r>
          </a:p>
        </p:txBody>
      </p:sp>
      <p:sp>
        <p:nvSpPr>
          <p:cNvPr id="6" name="Espace réservé du numéro de diapositive 5">
            <a:extLst>
              <a:ext uri="{FF2B5EF4-FFF2-40B4-BE49-F238E27FC236}">
                <a16:creationId xmlns:a16="http://schemas.microsoft.com/office/drawing/2014/main" id="{DD790DE5-4FBF-0197-1C83-ED5FDE9B08DD}"/>
              </a:ext>
            </a:extLst>
          </p:cNvPr>
          <p:cNvSpPr>
            <a:spLocks noGrp="1"/>
          </p:cNvSpPr>
          <p:nvPr>
            <p:ph type="sldNum" sz="quarter" idx="12"/>
          </p:nvPr>
        </p:nvSpPr>
        <p:spPr/>
        <p:txBody>
          <a:bodyPr/>
          <a:lstStyle/>
          <a:p>
            <a:fld id="{77097A84-A780-4A4C-8B51-2B08649DCD8E}" type="slidenum">
              <a:rPr lang="fr-FR" smtClean="0"/>
              <a:t>12</a:t>
            </a:fld>
            <a:endParaRPr lang="fr-FR"/>
          </a:p>
        </p:txBody>
      </p:sp>
    </p:spTree>
    <p:extLst>
      <p:ext uri="{BB962C8B-B14F-4D97-AF65-F5344CB8AC3E}">
        <p14:creationId xmlns:p14="http://schemas.microsoft.com/office/powerpoint/2010/main" val="107797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187624" y="555526"/>
            <a:ext cx="3878263" cy="436562"/>
          </a:xfrm>
        </p:spPr>
        <p:txBody>
          <a:bodyPr>
            <a:normAutofit fontScale="90000"/>
          </a:bodyPr>
          <a:lstStyle/>
          <a:p>
            <a:r>
              <a:rPr lang="fr-FR" dirty="0"/>
              <a:t>Phase 2 : Prouvez-le</a:t>
            </a:r>
          </a:p>
        </p:txBody>
      </p:sp>
      <p:sp>
        <p:nvSpPr>
          <p:cNvPr id="3" name="Espace réservé du texte 2"/>
          <p:cNvSpPr>
            <a:spLocks noGrp="1"/>
          </p:cNvSpPr>
          <p:nvPr>
            <p:ph type="body" idx="4294967295"/>
          </p:nvPr>
        </p:nvSpPr>
        <p:spPr>
          <a:xfrm>
            <a:off x="1347962" y="1361919"/>
            <a:ext cx="7435850" cy="3113088"/>
          </a:xfrm>
        </p:spPr>
        <p:txBody>
          <a:bodyPr>
            <a:normAutofit/>
          </a:bodyPr>
          <a:lstStyle/>
          <a:p>
            <a:pPr fontAlgn="base"/>
            <a:r>
              <a:rPr lang="fr-FR" sz="1600" dirty="0"/>
              <a:t>Prouvez que les bibliothèques sont des lieux importants dans notre société </a:t>
            </a:r>
          </a:p>
          <a:p>
            <a:pPr fontAlgn="base"/>
            <a:endParaRPr lang="fr-FR" sz="1600" dirty="0"/>
          </a:p>
          <a:p>
            <a:pPr fontAlgn="base"/>
            <a:r>
              <a:rPr lang="fr-FR" sz="1600" dirty="0"/>
              <a:t>Vous n’avez pas les statistiques nécessaires ! </a:t>
            </a:r>
          </a:p>
          <a:p>
            <a:pPr marL="896938" lvl="1" indent="-179388" fontAlgn="base">
              <a:buFont typeface="Wingdings" panose="05000000000000000000" pitchFamily="2" charset="2"/>
              <a:buChar char="ü"/>
            </a:pPr>
            <a:r>
              <a:rPr lang="fr-FR" sz="1600" b="1" dirty="0">
                <a:solidFill>
                  <a:schemeClr val="accent2">
                    <a:lumMod val="75000"/>
                  </a:schemeClr>
                </a:solidFill>
              </a:rPr>
              <a:t>collecter des statistiques </a:t>
            </a:r>
            <a:r>
              <a:rPr lang="fr-FR" sz="1600" dirty="0"/>
              <a:t>liées à l’activité des bibliothèques &gt; voir avec PL2030</a:t>
            </a:r>
          </a:p>
          <a:p>
            <a:pPr marL="896938" lvl="1" indent="-179388" fontAlgn="base">
              <a:buFont typeface="Wingdings" panose="05000000000000000000" pitchFamily="2" charset="2"/>
              <a:buChar char="ü"/>
            </a:pPr>
            <a:r>
              <a:rPr lang="fr-FR" sz="1600" b="1" dirty="0">
                <a:solidFill>
                  <a:schemeClr val="accent2">
                    <a:lumMod val="75000"/>
                  </a:schemeClr>
                </a:solidFill>
              </a:rPr>
              <a:t>mener une enquête d’impact </a:t>
            </a:r>
            <a:r>
              <a:rPr lang="fr-FR" sz="1600" dirty="0"/>
              <a:t>des bibliothèque</a:t>
            </a:r>
          </a:p>
          <a:p>
            <a:pPr marL="896938" lvl="1" indent="-179388" fontAlgn="base">
              <a:buFont typeface="Wingdings" panose="05000000000000000000" pitchFamily="2" charset="2"/>
              <a:buChar char="ü"/>
            </a:pPr>
            <a:r>
              <a:rPr lang="fr-FR" sz="1600" dirty="0"/>
              <a:t> Bravo, vous avez une cartographie de l’activité et de l’impact des bibliothèques</a:t>
            </a:r>
          </a:p>
          <a:p>
            <a:pPr fontAlgn="base"/>
            <a:endParaRPr lang="fr-FR" sz="1600" dirty="0"/>
          </a:p>
          <a:p>
            <a:pPr fontAlgn="base"/>
            <a:r>
              <a:rPr lang="fr-FR" sz="1600" dirty="0"/>
              <a:t>Publiez des infographies et diffuser ces infographies </a:t>
            </a:r>
          </a:p>
          <a:p>
            <a:endParaRPr lang="fr-FR" dirty="0"/>
          </a:p>
        </p:txBody>
      </p:sp>
      <p:sp>
        <p:nvSpPr>
          <p:cNvPr id="4" name="Espace réservé du pied de page 3">
            <a:extLst>
              <a:ext uri="{FF2B5EF4-FFF2-40B4-BE49-F238E27FC236}">
                <a16:creationId xmlns:a16="http://schemas.microsoft.com/office/drawing/2014/main" id="{27472D35-3AF5-05C6-AC39-46DE74635D4C}"/>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A222E908-D498-F201-717B-991234938E84}"/>
              </a:ext>
            </a:extLst>
          </p:cNvPr>
          <p:cNvSpPr>
            <a:spLocks noGrp="1"/>
          </p:cNvSpPr>
          <p:nvPr>
            <p:ph type="sldNum" sz="quarter" idx="12"/>
          </p:nvPr>
        </p:nvSpPr>
        <p:spPr/>
        <p:txBody>
          <a:bodyPr/>
          <a:lstStyle/>
          <a:p>
            <a:fld id="{77097A84-A780-4A4C-8B51-2B08649DCD8E}" type="slidenum">
              <a:rPr lang="fr-FR" smtClean="0"/>
              <a:t>13</a:t>
            </a:fld>
            <a:endParaRPr lang="fr-FR"/>
          </a:p>
        </p:txBody>
      </p:sp>
    </p:spTree>
    <p:extLst>
      <p:ext uri="{BB962C8B-B14F-4D97-AF65-F5344CB8AC3E}">
        <p14:creationId xmlns:p14="http://schemas.microsoft.com/office/powerpoint/2010/main" val="3746467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11560" y="529257"/>
            <a:ext cx="3878263" cy="436562"/>
          </a:xfrm>
        </p:spPr>
        <p:txBody>
          <a:bodyPr>
            <a:normAutofit fontScale="90000"/>
          </a:bodyPr>
          <a:lstStyle/>
          <a:p>
            <a:r>
              <a:rPr lang="fr-FR" dirty="0"/>
              <a:t>Données à disposition</a:t>
            </a:r>
          </a:p>
        </p:txBody>
      </p:sp>
      <p:sp>
        <p:nvSpPr>
          <p:cNvPr id="3" name="Espace réservé du texte 2"/>
          <p:cNvSpPr>
            <a:spLocks noGrp="1"/>
          </p:cNvSpPr>
          <p:nvPr>
            <p:ph type="body" idx="4294967295"/>
          </p:nvPr>
        </p:nvSpPr>
        <p:spPr>
          <a:xfrm>
            <a:off x="538193" y="1491630"/>
            <a:ext cx="2333625" cy="3122613"/>
          </a:xfrm>
          <a:ln>
            <a:solidFill>
              <a:srgbClr val="FFC000"/>
            </a:solidFill>
          </a:ln>
        </p:spPr>
        <p:txBody>
          <a:bodyPr/>
          <a:lstStyle/>
          <a:p>
            <a:pPr>
              <a:buNone/>
            </a:pPr>
            <a:r>
              <a:rPr lang="fr-FR" dirty="0"/>
              <a:t>Statistiques </a:t>
            </a:r>
          </a:p>
          <a:p>
            <a:endParaRPr lang="fr-FR" dirty="0"/>
          </a:p>
          <a:p>
            <a:r>
              <a:rPr lang="fr-FR" dirty="0"/>
              <a:t>Public </a:t>
            </a:r>
            <a:r>
              <a:rPr lang="fr-FR" dirty="0" err="1"/>
              <a:t>Libraries</a:t>
            </a:r>
            <a:r>
              <a:rPr lang="fr-FR" dirty="0"/>
              <a:t> 2030</a:t>
            </a:r>
          </a:p>
          <a:p>
            <a:r>
              <a:rPr lang="fr-FR" dirty="0"/>
              <a:t>Ministères</a:t>
            </a:r>
          </a:p>
        </p:txBody>
      </p:sp>
      <p:sp>
        <p:nvSpPr>
          <p:cNvPr id="4" name="Espace réservé du texte 3"/>
          <p:cNvSpPr>
            <a:spLocks noGrp="1"/>
          </p:cNvSpPr>
          <p:nvPr>
            <p:ph type="body" idx="4294967295"/>
          </p:nvPr>
        </p:nvSpPr>
        <p:spPr>
          <a:xfrm>
            <a:off x="3195994" y="1491630"/>
            <a:ext cx="2333625" cy="3122613"/>
          </a:xfrm>
          <a:ln>
            <a:solidFill>
              <a:srgbClr val="FFC000"/>
            </a:solidFill>
          </a:ln>
        </p:spPr>
        <p:txBody>
          <a:bodyPr/>
          <a:lstStyle/>
          <a:p>
            <a:pPr>
              <a:buNone/>
            </a:pPr>
            <a:r>
              <a:rPr lang="fr-FR" dirty="0"/>
              <a:t>Récits professionnels</a:t>
            </a:r>
          </a:p>
          <a:p>
            <a:endParaRPr lang="fr-FR" dirty="0"/>
          </a:p>
          <a:p>
            <a:r>
              <a:rPr lang="fr-FR" dirty="0"/>
              <a:t>Plateforme des projets </a:t>
            </a:r>
            <a:r>
              <a:rPr lang="fr-FR" dirty="0" err="1"/>
              <a:t>Enssib</a:t>
            </a:r>
            <a:endParaRPr lang="fr-FR" dirty="0"/>
          </a:p>
          <a:p>
            <a:r>
              <a:rPr lang="fr-FR" dirty="0"/>
              <a:t>Bibliothèques dans la cité BPI</a:t>
            </a:r>
          </a:p>
        </p:txBody>
      </p:sp>
      <p:sp>
        <p:nvSpPr>
          <p:cNvPr id="5" name="Espace réservé du texte 4"/>
          <p:cNvSpPr>
            <a:spLocks noGrp="1"/>
          </p:cNvSpPr>
          <p:nvPr>
            <p:ph type="body" idx="4294967295"/>
          </p:nvPr>
        </p:nvSpPr>
        <p:spPr>
          <a:xfrm>
            <a:off x="6321984" y="1491629"/>
            <a:ext cx="2335212" cy="3122613"/>
          </a:xfrm>
          <a:ln>
            <a:solidFill>
              <a:srgbClr val="FFC000"/>
            </a:solidFill>
          </a:ln>
        </p:spPr>
        <p:txBody>
          <a:bodyPr/>
          <a:lstStyle/>
          <a:p>
            <a:pPr>
              <a:buNone/>
            </a:pPr>
            <a:r>
              <a:rPr lang="fr-FR" dirty="0"/>
              <a:t>Récits publics</a:t>
            </a:r>
          </a:p>
          <a:p>
            <a:endParaRPr lang="fr-FR" dirty="0"/>
          </a:p>
          <a:p>
            <a:pPr marL="0" indent="0">
              <a:buNone/>
            </a:pPr>
            <a:r>
              <a:rPr lang="fr-FR" dirty="0"/>
              <a:t>Etudes d’impact</a:t>
            </a:r>
          </a:p>
          <a:p>
            <a:pPr marL="0" indent="0">
              <a:buNone/>
            </a:pPr>
            <a:r>
              <a:rPr lang="fr-FR" dirty="0"/>
              <a:t>Project </a:t>
            </a:r>
            <a:r>
              <a:rPr lang="fr-FR" dirty="0" err="1"/>
              <a:t>Outcome</a:t>
            </a:r>
            <a:endParaRPr lang="fr-FR" dirty="0"/>
          </a:p>
          <a:p>
            <a:pPr marL="0" indent="0">
              <a:buNone/>
            </a:pPr>
            <a:r>
              <a:rPr lang="fr-FR" dirty="0"/>
              <a:t>Etudes des effets</a:t>
            </a:r>
          </a:p>
          <a:p>
            <a:endParaRPr lang="fr-FR" dirty="0"/>
          </a:p>
        </p:txBody>
      </p:sp>
      <p:pic>
        <p:nvPicPr>
          <p:cNvPr id="5124" name="Picture 4" descr="Esto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245" y="2757838"/>
            <a:ext cx="1319024" cy="18564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ésultat de recherche d'images pour &quot;logo bibliothèque BPI&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532" y="3483566"/>
            <a:ext cx="884535" cy="88453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ésultat de recherche d'images pour &quot;Libraries Snapshot day&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8821" y="3219822"/>
            <a:ext cx="1233114" cy="116693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r="42440" b="12201"/>
          <a:stretch/>
        </p:blipFill>
        <p:spPr>
          <a:xfrm>
            <a:off x="4599312" y="3483566"/>
            <a:ext cx="1326489" cy="539566"/>
          </a:xfrm>
          <a:prstGeom prst="rect">
            <a:avLst/>
          </a:prstGeom>
        </p:spPr>
      </p:pic>
      <p:sp>
        <p:nvSpPr>
          <p:cNvPr id="7" name="Espace réservé du pied de page 6">
            <a:extLst>
              <a:ext uri="{FF2B5EF4-FFF2-40B4-BE49-F238E27FC236}">
                <a16:creationId xmlns:a16="http://schemas.microsoft.com/office/drawing/2014/main" id="{B8C936FD-DF5F-536B-EA33-326A45D7A5CD}"/>
              </a:ext>
            </a:extLst>
          </p:cNvPr>
          <p:cNvSpPr>
            <a:spLocks noGrp="1"/>
          </p:cNvSpPr>
          <p:nvPr>
            <p:ph type="ftr" sz="quarter" idx="11"/>
          </p:nvPr>
        </p:nvSpPr>
        <p:spPr/>
        <p:txBody>
          <a:bodyPr/>
          <a:lstStyle/>
          <a:p>
            <a:r>
              <a:rPr lang="fr-FR"/>
              <a:t>CC BY NC SA - Raphaëlle Bats</a:t>
            </a:r>
          </a:p>
        </p:txBody>
      </p:sp>
      <p:sp>
        <p:nvSpPr>
          <p:cNvPr id="8" name="Espace réservé du numéro de diapositive 7">
            <a:extLst>
              <a:ext uri="{FF2B5EF4-FFF2-40B4-BE49-F238E27FC236}">
                <a16:creationId xmlns:a16="http://schemas.microsoft.com/office/drawing/2014/main" id="{45179035-0686-D7B9-E0B9-A27FE0624991}"/>
              </a:ext>
            </a:extLst>
          </p:cNvPr>
          <p:cNvSpPr>
            <a:spLocks noGrp="1"/>
          </p:cNvSpPr>
          <p:nvPr>
            <p:ph type="sldNum" sz="quarter" idx="12"/>
          </p:nvPr>
        </p:nvSpPr>
        <p:spPr/>
        <p:txBody>
          <a:bodyPr/>
          <a:lstStyle/>
          <a:p>
            <a:fld id="{77097A84-A780-4A4C-8B51-2B08649DCD8E}" type="slidenum">
              <a:rPr lang="fr-FR" smtClean="0"/>
              <a:t>14</a:t>
            </a:fld>
            <a:endParaRPr lang="fr-FR"/>
          </a:p>
        </p:txBody>
      </p:sp>
    </p:spTree>
    <p:extLst>
      <p:ext uri="{BB962C8B-B14F-4D97-AF65-F5344CB8AC3E}">
        <p14:creationId xmlns:p14="http://schemas.microsoft.com/office/powerpoint/2010/main" val="3395797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8932" t="19509" r="31163" b="9547"/>
          <a:stretch/>
        </p:blipFill>
        <p:spPr>
          <a:xfrm>
            <a:off x="107504" y="24817"/>
            <a:ext cx="4680520" cy="4680520"/>
          </a:xfrm>
          <a:prstGeom prst="rect">
            <a:avLst/>
          </a:prstGeom>
        </p:spPr>
      </p:pic>
      <p:sp>
        <p:nvSpPr>
          <p:cNvPr id="2" name="Espace réservé du pied de page 1">
            <a:extLst>
              <a:ext uri="{FF2B5EF4-FFF2-40B4-BE49-F238E27FC236}">
                <a16:creationId xmlns:a16="http://schemas.microsoft.com/office/drawing/2014/main" id="{E4DF20FD-2FD4-F4E5-815E-E3FCD3184711}"/>
              </a:ext>
            </a:extLst>
          </p:cNvPr>
          <p:cNvSpPr>
            <a:spLocks noGrp="1"/>
          </p:cNvSpPr>
          <p:nvPr>
            <p:ph type="ftr" sz="quarter" idx="11"/>
          </p:nvPr>
        </p:nvSpPr>
        <p:spPr/>
        <p:txBody>
          <a:bodyPr/>
          <a:lstStyle/>
          <a:p>
            <a:r>
              <a:rPr lang="fr-FR"/>
              <a:t>CC BY NC SA - Raphaëlle Bats</a:t>
            </a:r>
          </a:p>
        </p:txBody>
      </p:sp>
      <p:sp>
        <p:nvSpPr>
          <p:cNvPr id="3" name="Espace réservé du numéro de diapositive 2">
            <a:extLst>
              <a:ext uri="{FF2B5EF4-FFF2-40B4-BE49-F238E27FC236}">
                <a16:creationId xmlns:a16="http://schemas.microsoft.com/office/drawing/2014/main" id="{4E63456A-ED45-C2C1-A3E8-6721C2322E6A}"/>
              </a:ext>
            </a:extLst>
          </p:cNvPr>
          <p:cNvSpPr>
            <a:spLocks noGrp="1"/>
          </p:cNvSpPr>
          <p:nvPr>
            <p:ph type="sldNum" sz="quarter" idx="12"/>
          </p:nvPr>
        </p:nvSpPr>
        <p:spPr/>
        <p:txBody>
          <a:bodyPr/>
          <a:lstStyle/>
          <a:p>
            <a:fld id="{77097A84-A780-4A4C-8B51-2B08649DCD8E}" type="slidenum">
              <a:rPr lang="fr-FR" smtClean="0"/>
              <a:t>15</a:t>
            </a:fld>
            <a:endParaRPr lang="fr-FR"/>
          </a:p>
        </p:txBody>
      </p:sp>
    </p:spTree>
    <p:extLst>
      <p:ext uri="{BB962C8B-B14F-4D97-AF65-F5344CB8AC3E}">
        <p14:creationId xmlns:p14="http://schemas.microsoft.com/office/powerpoint/2010/main" val="3849660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043608" y="555526"/>
            <a:ext cx="5796136" cy="436562"/>
          </a:xfrm>
        </p:spPr>
        <p:txBody>
          <a:bodyPr>
            <a:normAutofit fontScale="90000"/>
          </a:bodyPr>
          <a:lstStyle/>
          <a:p>
            <a:r>
              <a:rPr lang="fr-FR" dirty="0"/>
              <a:t>Phase 3 : gagnez en audience</a:t>
            </a:r>
          </a:p>
        </p:txBody>
      </p:sp>
      <p:sp>
        <p:nvSpPr>
          <p:cNvPr id="3" name="Espace réservé du texte 2"/>
          <p:cNvSpPr>
            <a:spLocks noGrp="1"/>
          </p:cNvSpPr>
          <p:nvPr>
            <p:ph type="body" idx="4294967295"/>
          </p:nvPr>
        </p:nvSpPr>
        <p:spPr>
          <a:xfrm>
            <a:off x="1115616" y="1275606"/>
            <a:ext cx="7435850" cy="3113088"/>
          </a:xfrm>
        </p:spPr>
        <p:txBody>
          <a:bodyPr>
            <a:normAutofit/>
          </a:bodyPr>
          <a:lstStyle/>
          <a:p>
            <a:pPr fontAlgn="base"/>
            <a:r>
              <a:rPr lang="fr-FR" sz="1600" dirty="0"/>
              <a:t>Faites connaître votre groupe de travail et ses activités</a:t>
            </a:r>
          </a:p>
          <a:p>
            <a:pPr fontAlgn="base"/>
            <a:endParaRPr lang="fr-FR" sz="1600" dirty="0"/>
          </a:p>
          <a:p>
            <a:pPr fontAlgn="base"/>
            <a:r>
              <a:rPr lang="fr-FR" sz="1600" dirty="0"/>
              <a:t>Vos collègues ne sont pas informés, allez à la case</a:t>
            </a:r>
          </a:p>
          <a:p>
            <a:pPr marL="806450" indent="-268288" fontAlgn="base">
              <a:buFont typeface="Wingdings" panose="05000000000000000000" pitchFamily="2" charset="2"/>
              <a:buChar char="Ø"/>
            </a:pPr>
            <a:r>
              <a:rPr lang="fr-FR" sz="1600" dirty="0"/>
              <a:t>donnez des </a:t>
            </a:r>
            <a:r>
              <a:rPr lang="fr-FR" sz="1600" b="1" dirty="0">
                <a:solidFill>
                  <a:schemeClr val="accent2">
                    <a:lumMod val="75000"/>
                  </a:schemeClr>
                </a:solidFill>
              </a:rPr>
              <a:t>conférences et présentations </a:t>
            </a:r>
            <a:r>
              <a:rPr lang="fr-FR" sz="1600" dirty="0"/>
              <a:t>sur l’Agenda 2030 et les bibliothèques</a:t>
            </a:r>
          </a:p>
          <a:p>
            <a:pPr marL="806450" indent="-268288" fontAlgn="base">
              <a:buFont typeface="Wingdings" panose="05000000000000000000" pitchFamily="2" charset="2"/>
              <a:buChar char="Ø"/>
            </a:pPr>
            <a:r>
              <a:rPr lang="fr-FR" sz="1600" dirty="0"/>
              <a:t>rédigez des </a:t>
            </a:r>
            <a:r>
              <a:rPr lang="fr-FR" sz="1600" b="1" dirty="0">
                <a:solidFill>
                  <a:schemeClr val="accent2">
                    <a:lumMod val="75000"/>
                  </a:schemeClr>
                </a:solidFill>
              </a:rPr>
              <a:t>articles dans la presse professionnelle</a:t>
            </a:r>
          </a:p>
          <a:p>
            <a:pPr marL="806450" indent="-268288" fontAlgn="base">
              <a:buFont typeface="Wingdings" panose="05000000000000000000" pitchFamily="2" charset="2"/>
              <a:buChar char="Ø"/>
            </a:pPr>
            <a:r>
              <a:rPr lang="fr-FR" sz="1600" dirty="0"/>
              <a:t>Bravo, vous avez une audience acquise sur le sujet</a:t>
            </a:r>
          </a:p>
          <a:p>
            <a:pPr fontAlgn="base"/>
            <a:endParaRPr lang="fr-FR" sz="1600" dirty="0"/>
          </a:p>
          <a:p>
            <a:pPr fontAlgn="base"/>
            <a:r>
              <a:rPr lang="fr-FR" sz="1600" dirty="0"/>
              <a:t>Surfez sur la vague et créez un fil d’actualité.</a:t>
            </a:r>
          </a:p>
          <a:p>
            <a:endParaRPr lang="fr-FR" dirty="0"/>
          </a:p>
        </p:txBody>
      </p:sp>
      <p:sp>
        <p:nvSpPr>
          <p:cNvPr id="4" name="Espace réservé du pied de page 3">
            <a:extLst>
              <a:ext uri="{FF2B5EF4-FFF2-40B4-BE49-F238E27FC236}">
                <a16:creationId xmlns:a16="http://schemas.microsoft.com/office/drawing/2014/main" id="{DC00F6B3-B782-4623-5A0C-1F97DEE31FB5}"/>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B33A503F-8723-5B75-6CD2-7D688CD1467C}"/>
              </a:ext>
            </a:extLst>
          </p:cNvPr>
          <p:cNvSpPr>
            <a:spLocks noGrp="1"/>
          </p:cNvSpPr>
          <p:nvPr>
            <p:ph type="sldNum" sz="quarter" idx="12"/>
          </p:nvPr>
        </p:nvSpPr>
        <p:spPr/>
        <p:txBody>
          <a:bodyPr/>
          <a:lstStyle/>
          <a:p>
            <a:fld id="{77097A84-A780-4A4C-8B51-2B08649DCD8E}" type="slidenum">
              <a:rPr lang="fr-FR" smtClean="0"/>
              <a:t>16</a:t>
            </a:fld>
            <a:endParaRPr lang="fr-FR"/>
          </a:p>
        </p:txBody>
      </p:sp>
    </p:spTree>
    <p:extLst>
      <p:ext uri="{BB962C8B-B14F-4D97-AF65-F5344CB8AC3E}">
        <p14:creationId xmlns:p14="http://schemas.microsoft.com/office/powerpoint/2010/main" val="2817091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191509" y="555526"/>
            <a:ext cx="4559300" cy="436562"/>
          </a:xfrm>
        </p:spPr>
        <p:txBody>
          <a:bodyPr>
            <a:normAutofit fontScale="90000"/>
          </a:bodyPr>
          <a:lstStyle/>
          <a:p>
            <a:r>
              <a:rPr lang="fr-FR" dirty="0"/>
              <a:t>Conférences et articles</a:t>
            </a:r>
          </a:p>
        </p:txBody>
      </p:sp>
      <p:sp>
        <p:nvSpPr>
          <p:cNvPr id="3" name="Espace réservé du texte 2"/>
          <p:cNvSpPr>
            <a:spLocks noGrp="1"/>
          </p:cNvSpPr>
          <p:nvPr>
            <p:ph type="body" idx="4294967295"/>
          </p:nvPr>
        </p:nvSpPr>
        <p:spPr>
          <a:xfrm>
            <a:off x="1106978" y="1474886"/>
            <a:ext cx="6810375" cy="3113088"/>
          </a:xfrm>
        </p:spPr>
        <p:txBody>
          <a:bodyPr>
            <a:normAutofit/>
          </a:bodyPr>
          <a:lstStyle/>
          <a:p>
            <a:r>
              <a:rPr lang="fr-FR" sz="1400" dirty="0"/>
              <a:t>Dans le réseau ABF (7)</a:t>
            </a:r>
          </a:p>
          <a:p>
            <a:pPr marL="0" indent="0">
              <a:buNone/>
            </a:pPr>
            <a:r>
              <a:rPr lang="fr-FR" sz="1400" dirty="0"/>
              <a:t> Dans des conférences générales sur l’</a:t>
            </a:r>
            <a:r>
              <a:rPr lang="fr-FR" sz="1400" dirty="0" err="1"/>
              <a:t>advocacy</a:t>
            </a:r>
            <a:r>
              <a:rPr lang="fr-FR" sz="1400" dirty="0"/>
              <a:t> ou le développement durable  (5)</a:t>
            </a:r>
          </a:p>
          <a:p>
            <a:r>
              <a:rPr lang="fr-FR" sz="1400" dirty="0"/>
              <a:t>Workshops pour tester le jeu sérieux (4)</a:t>
            </a:r>
          </a:p>
          <a:p>
            <a:endParaRPr lang="fr-FR" sz="1400" dirty="0"/>
          </a:p>
          <a:p>
            <a:endParaRPr lang="fr-FR" sz="1400" dirty="0"/>
          </a:p>
          <a:p>
            <a:r>
              <a:rPr lang="fr-FR" sz="1400" dirty="0"/>
              <a:t>Dans Bibliothèque(s) le magazine de l’ABF (2)</a:t>
            </a:r>
          </a:p>
          <a:p>
            <a:r>
              <a:rPr lang="fr-FR" sz="1400" dirty="0"/>
              <a:t>Dans la revue « </a:t>
            </a:r>
            <a:r>
              <a:rPr lang="fr-FR" sz="1400" dirty="0" err="1"/>
              <a:t>Actualittés</a:t>
            </a:r>
            <a:r>
              <a:rPr lang="fr-FR" sz="1400" dirty="0"/>
              <a:t> » : 3 actus consacrées à notre travail (site web, </a:t>
            </a:r>
            <a:r>
              <a:rPr lang="fr-FR" sz="1400" dirty="0" err="1"/>
              <a:t>serious</a:t>
            </a:r>
            <a:r>
              <a:rPr lang="fr-FR" sz="1400" dirty="0"/>
              <a:t> </a:t>
            </a:r>
            <a:r>
              <a:rPr lang="fr-FR" sz="1400" dirty="0" err="1"/>
              <a:t>game</a:t>
            </a:r>
            <a:r>
              <a:rPr lang="fr-FR" sz="1400" dirty="0"/>
              <a:t>, brochure)</a:t>
            </a:r>
          </a:p>
          <a:p>
            <a:r>
              <a:rPr lang="fr-FR" sz="1400" dirty="0"/>
              <a:t>Dans le magazine « Livre hebdo » : 2 actualités consacrées à notre travail (</a:t>
            </a:r>
            <a:r>
              <a:rPr lang="fr-FR" sz="1400" dirty="0" err="1"/>
              <a:t>website</a:t>
            </a:r>
            <a:r>
              <a:rPr lang="fr-FR" sz="1400" dirty="0"/>
              <a:t>, </a:t>
            </a:r>
            <a:r>
              <a:rPr lang="fr-FR" sz="1400" dirty="0" err="1"/>
              <a:t>serious</a:t>
            </a:r>
            <a:r>
              <a:rPr lang="fr-FR" sz="1400" dirty="0"/>
              <a:t> </a:t>
            </a:r>
            <a:r>
              <a:rPr lang="fr-FR" sz="1400" dirty="0" err="1"/>
              <a:t>game</a:t>
            </a:r>
            <a:r>
              <a:rPr lang="fr-FR" sz="1400" dirty="0"/>
              <a:t>)</a:t>
            </a:r>
          </a:p>
          <a:p>
            <a:endParaRPr lang="fr-FR" sz="1400" dirty="0"/>
          </a:p>
        </p:txBody>
      </p:sp>
      <p:sp>
        <p:nvSpPr>
          <p:cNvPr id="4" name="Espace réservé du pied de page 3">
            <a:extLst>
              <a:ext uri="{FF2B5EF4-FFF2-40B4-BE49-F238E27FC236}">
                <a16:creationId xmlns:a16="http://schemas.microsoft.com/office/drawing/2014/main" id="{26FAF7FB-E101-FD6B-E519-73A51882F984}"/>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1733126A-DEB5-0F09-0604-E68495F3EA1F}"/>
              </a:ext>
            </a:extLst>
          </p:cNvPr>
          <p:cNvSpPr>
            <a:spLocks noGrp="1"/>
          </p:cNvSpPr>
          <p:nvPr>
            <p:ph type="sldNum" sz="quarter" idx="12"/>
          </p:nvPr>
        </p:nvSpPr>
        <p:spPr/>
        <p:txBody>
          <a:bodyPr/>
          <a:lstStyle/>
          <a:p>
            <a:fld id="{77097A84-A780-4A4C-8B51-2B08649DCD8E}" type="slidenum">
              <a:rPr lang="fr-FR" smtClean="0"/>
              <a:t>17</a:t>
            </a:fld>
            <a:endParaRPr lang="fr-FR"/>
          </a:p>
        </p:txBody>
      </p:sp>
    </p:spTree>
    <p:extLst>
      <p:ext uri="{BB962C8B-B14F-4D97-AF65-F5344CB8AC3E}">
        <p14:creationId xmlns:p14="http://schemas.microsoft.com/office/powerpoint/2010/main" val="2075478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chemeClr val="accent2"/>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2" name="Titre 1"/>
          <p:cNvSpPr txBox="1">
            <a:spLocks/>
          </p:cNvSpPr>
          <p:nvPr/>
        </p:nvSpPr>
        <p:spPr>
          <a:xfrm>
            <a:off x="1401474" y="814342"/>
            <a:ext cx="3878399"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Faire un fil d’actualités</a:t>
            </a:r>
          </a:p>
        </p:txBody>
      </p:sp>
      <p:pic>
        <p:nvPicPr>
          <p:cNvPr id="2" name="Image 1"/>
          <p:cNvPicPr>
            <a:picLocks noChangeAspect="1"/>
          </p:cNvPicPr>
          <p:nvPr/>
        </p:nvPicPr>
        <p:blipFill rotWithShape="1">
          <a:blip r:embed="rId3"/>
          <a:srcRect l="9780" t="19125" r="11982" b="6115"/>
          <a:stretch/>
        </p:blipFill>
        <p:spPr>
          <a:xfrm>
            <a:off x="2915816" y="1282195"/>
            <a:ext cx="6076856" cy="3266309"/>
          </a:xfrm>
          <a:prstGeom prst="rect">
            <a:avLst/>
          </a:prstGeom>
        </p:spPr>
      </p:pic>
      <p:sp>
        <p:nvSpPr>
          <p:cNvPr id="4" name="Rectangle 3"/>
          <p:cNvSpPr/>
          <p:nvPr/>
        </p:nvSpPr>
        <p:spPr>
          <a:xfrm>
            <a:off x="87031" y="3706716"/>
            <a:ext cx="2657135" cy="923330"/>
          </a:xfrm>
          <a:prstGeom prst="rect">
            <a:avLst/>
          </a:prstGeom>
        </p:spPr>
        <p:txBody>
          <a:bodyPr wrap="square">
            <a:spAutoFit/>
          </a:bodyPr>
          <a:lstStyle/>
          <a:p>
            <a:r>
              <a:rPr lang="fr-FR" dirty="0">
                <a:hlinkClick r:id="rId4"/>
              </a:rPr>
              <a:t>https://agenda2030bibfr.wixsite.com/agenda2030bib/actualites</a:t>
            </a:r>
            <a:endParaRPr lang="fr-FR" dirty="0"/>
          </a:p>
        </p:txBody>
      </p:sp>
      <p:sp>
        <p:nvSpPr>
          <p:cNvPr id="3" name="Espace réservé du pied de page 2">
            <a:extLst>
              <a:ext uri="{FF2B5EF4-FFF2-40B4-BE49-F238E27FC236}">
                <a16:creationId xmlns:a16="http://schemas.microsoft.com/office/drawing/2014/main" id="{8EBFB23E-AA60-FEE4-9019-542CC5351464}"/>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9D383576-3E5C-669D-E264-800ED5A694BE}"/>
              </a:ext>
            </a:extLst>
          </p:cNvPr>
          <p:cNvSpPr>
            <a:spLocks noGrp="1"/>
          </p:cNvSpPr>
          <p:nvPr>
            <p:ph type="sldNum" sz="quarter" idx="12"/>
          </p:nvPr>
        </p:nvSpPr>
        <p:spPr/>
        <p:txBody>
          <a:bodyPr/>
          <a:lstStyle/>
          <a:p>
            <a:fld id="{77097A84-A780-4A4C-8B51-2B08649DCD8E}" type="slidenum">
              <a:rPr lang="fr-FR" smtClean="0"/>
              <a:t>18</a:t>
            </a:fld>
            <a:endParaRPr lang="fr-FR"/>
          </a:p>
        </p:txBody>
      </p:sp>
    </p:spTree>
    <p:extLst>
      <p:ext uri="{BB962C8B-B14F-4D97-AF65-F5344CB8AC3E}">
        <p14:creationId xmlns:p14="http://schemas.microsoft.com/office/powerpoint/2010/main" val="1967296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50167" t="17837" r="7874" b="7570"/>
          <a:stretch/>
        </p:blipFill>
        <p:spPr>
          <a:xfrm>
            <a:off x="107504" y="40212"/>
            <a:ext cx="4680520" cy="4680520"/>
          </a:xfrm>
          <a:prstGeom prst="rect">
            <a:avLst/>
          </a:prstGeom>
        </p:spPr>
      </p:pic>
      <p:sp>
        <p:nvSpPr>
          <p:cNvPr id="3" name="Espace réservé du pied de page 2">
            <a:extLst>
              <a:ext uri="{FF2B5EF4-FFF2-40B4-BE49-F238E27FC236}">
                <a16:creationId xmlns:a16="http://schemas.microsoft.com/office/drawing/2014/main" id="{347D47AF-F24F-A3CE-4759-D3D2A4F6B00A}"/>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647DE03B-F97F-3D3B-36C0-611CFC0CA5D4}"/>
              </a:ext>
            </a:extLst>
          </p:cNvPr>
          <p:cNvSpPr>
            <a:spLocks noGrp="1"/>
          </p:cNvSpPr>
          <p:nvPr>
            <p:ph type="sldNum" sz="quarter" idx="12"/>
          </p:nvPr>
        </p:nvSpPr>
        <p:spPr/>
        <p:txBody>
          <a:bodyPr/>
          <a:lstStyle/>
          <a:p>
            <a:fld id="{77097A84-A780-4A4C-8B51-2B08649DCD8E}" type="slidenum">
              <a:rPr lang="fr-FR" smtClean="0"/>
              <a:t>19</a:t>
            </a:fld>
            <a:endParaRPr lang="fr-FR"/>
          </a:p>
        </p:txBody>
      </p:sp>
    </p:spTree>
    <p:extLst>
      <p:ext uri="{BB962C8B-B14F-4D97-AF65-F5344CB8AC3E}">
        <p14:creationId xmlns:p14="http://schemas.microsoft.com/office/powerpoint/2010/main" val="2496959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srcRect l="20839" t="21892" r="22327" b="5422"/>
          <a:stretch/>
        </p:blipFill>
        <p:spPr>
          <a:xfrm>
            <a:off x="1403648" y="195486"/>
            <a:ext cx="6120680" cy="4403150"/>
          </a:xfrm>
          <a:prstGeom prst="rect">
            <a:avLst/>
          </a:prstGeom>
          <a:ln w="28575">
            <a:solidFill>
              <a:schemeClr val="accent1"/>
            </a:solidFill>
          </a:ln>
        </p:spPr>
      </p:pic>
    </p:spTree>
    <p:extLst>
      <p:ext uri="{BB962C8B-B14F-4D97-AF65-F5344CB8AC3E}">
        <p14:creationId xmlns:p14="http://schemas.microsoft.com/office/powerpoint/2010/main" val="1616336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043602" y="627534"/>
            <a:ext cx="6381742" cy="436562"/>
          </a:xfrm>
        </p:spPr>
        <p:txBody>
          <a:bodyPr>
            <a:normAutofit fontScale="90000"/>
          </a:bodyPr>
          <a:lstStyle/>
          <a:p>
            <a:r>
              <a:rPr lang="fr-FR" dirty="0"/>
              <a:t>Phase 4 : sensibilisez les équipes</a:t>
            </a:r>
          </a:p>
        </p:txBody>
      </p:sp>
      <p:sp>
        <p:nvSpPr>
          <p:cNvPr id="3" name="Espace réservé du texte 2"/>
          <p:cNvSpPr>
            <a:spLocks noGrp="1"/>
          </p:cNvSpPr>
          <p:nvPr>
            <p:ph type="body" idx="4294967295"/>
          </p:nvPr>
        </p:nvSpPr>
        <p:spPr>
          <a:xfrm>
            <a:off x="1068279" y="1347614"/>
            <a:ext cx="7291388" cy="3113088"/>
          </a:xfrm>
        </p:spPr>
        <p:txBody>
          <a:bodyPr>
            <a:normAutofit/>
          </a:bodyPr>
          <a:lstStyle/>
          <a:p>
            <a:pPr fontAlgn="base"/>
            <a:r>
              <a:rPr lang="fr-FR" sz="1600" dirty="0"/>
              <a:t>Soyez nombreux à défendre le rôle des bibliothèques pour l’Agenda 2030</a:t>
            </a:r>
          </a:p>
          <a:p>
            <a:pPr fontAlgn="base"/>
            <a:endParaRPr lang="fr-FR" sz="1600" dirty="0"/>
          </a:p>
          <a:p>
            <a:pPr fontAlgn="base"/>
            <a:r>
              <a:rPr lang="fr-FR" sz="1600" dirty="0"/>
              <a:t>Vos collègues ne sont pas sensibilisés</a:t>
            </a:r>
          </a:p>
          <a:p>
            <a:pPr marL="717550" indent="-285750" fontAlgn="base">
              <a:buFont typeface="Wingdings" panose="05000000000000000000" pitchFamily="2" charset="2"/>
              <a:buChar char="Ø"/>
            </a:pPr>
            <a:r>
              <a:rPr lang="fr-FR" sz="1600" b="1" dirty="0">
                <a:solidFill>
                  <a:schemeClr val="accent2">
                    <a:lumMod val="75000"/>
                  </a:schemeClr>
                </a:solidFill>
              </a:rPr>
              <a:t>ouvrez un site web </a:t>
            </a:r>
            <a:r>
              <a:rPr lang="fr-FR" sz="1600" dirty="0"/>
              <a:t>avec accès aux supports de formation, documentations, actualités, etc. </a:t>
            </a:r>
          </a:p>
          <a:p>
            <a:pPr marL="717550" indent="-285750" fontAlgn="base">
              <a:buFont typeface="Wingdings" panose="05000000000000000000" pitchFamily="2" charset="2"/>
              <a:buChar char="Ø"/>
            </a:pPr>
            <a:r>
              <a:rPr lang="fr-FR" sz="1600" dirty="0"/>
              <a:t> </a:t>
            </a:r>
            <a:r>
              <a:rPr lang="fr-FR" sz="1600" b="1" dirty="0">
                <a:solidFill>
                  <a:schemeClr val="accent2">
                    <a:lumMod val="75000"/>
                  </a:schemeClr>
                </a:solidFill>
              </a:rPr>
              <a:t>créez un </a:t>
            </a:r>
            <a:r>
              <a:rPr lang="fr-FR" sz="1600" b="1" dirty="0" err="1">
                <a:solidFill>
                  <a:schemeClr val="accent2">
                    <a:lumMod val="75000"/>
                  </a:schemeClr>
                </a:solidFill>
              </a:rPr>
              <a:t>serious</a:t>
            </a:r>
            <a:r>
              <a:rPr lang="fr-FR" sz="1600" b="1" dirty="0">
                <a:solidFill>
                  <a:schemeClr val="accent2">
                    <a:lumMod val="75000"/>
                  </a:schemeClr>
                </a:solidFill>
              </a:rPr>
              <a:t> </a:t>
            </a:r>
            <a:r>
              <a:rPr lang="fr-FR" sz="1600" b="1" dirty="0" err="1">
                <a:solidFill>
                  <a:schemeClr val="accent2">
                    <a:lumMod val="75000"/>
                  </a:schemeClr>
                </a:solidFill>
              </a:rPr>
              <a:t>game</a:t>
            </a:r>
            <a:endParaRPr lang="fr-FR" sz="1600" b="1" dirty="0">
              <a:solidFill>
                <a:schemeClr val="accent2">
                  <a:lumMod val="75000"/>
                </a:schemeClr>
              </a:solidFill>
            </a:endParaRPr>
          </a:p>
          <a:p>
            <a:pPr marL="717550" indent="-285750" fontAlgn="base">
              <a:buFont typeface="Wingdings" panose="05000000000000000000" pitchFamily="2" charset="2"/>
              <a:buChar char="Ø"/>
            </a:pPr>
            <a:r>
              <a:rPr lang="fr-FR" sz="1600" dirty="0"/>
              <a:t>Bravo, vos collègues ont des ressources pour se former</a:t>
            </a:r>
          </a:p>
          <a:p>
            <a:pPr fontAlgn="base"/>
            <a:endParaRPr lang="fr-FR" sz="1600" dirty="0"/>
          </a:p>
          <a:p>
            <a:pPr fontAlgn="base"/>
            <a:r>
              <a:rPr lang="fr-FR" sz="1600" dirty="0"/>
              <a:t>Faites appel à vos collègues pour compléter vos données.</a:t>
            </a:r>
          </a:p>
          <a:p>
            <a:endParaRPr lang="fr-FR" dirty="0"/>
          </a:p>
        </p:txBody>
      </p:sp>
      <p:sp>
        <p:nvSpPr>
          <p:cNvPr id="4" name="Espace réservé du pied de page 3">
            <a:extLst>
              <a:ext uri="{FF2B5EF4-FFF2-40B4-BE49-F238E27FC236}">
                <a16:creationId xmlns:a16="http://schemas.microsoft.com/office/drawing/2014/main" id="{53B68F7F-62A9-5580-DF40-EE4545EB27B8}"/>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E6D39A7B-D806-F2FE-156F-30E7BA8A96FA}"/>
              </a:ext>
            </a:extLst>
          </p:cNvPr>
          <p:cNvSpPr>
            <a:spLocks noGrp="1"/>
          </p:cNvSpPr>
          <p:nvPr>
            <p:ph type="sldNum" sz="quarter" idx="12"/>
          </p:nvPr>
        </p:nvSpPr>
        <p:spPr/>
        <p:txBody>
          <a:bodyPr/>
          <a:lstStyle/>
          <a:p>
            <a:fld id="{77097A84-A780-4A4C-8B51-2B08649DCD8E}" type="slidenum">
              <a:rPr lang="fr-FR" smtClean="0"/>
              <a:t>20</a:t>
            </a:fld>
            <a:endParaRPr lang="fr-FR"/>
          </a:p>
        </p:txBody>
      </p:sp>
    </p:spTree>
    <p:extLst>
      <p:ext uri="{BB962C8B-B14F-4D97-AF65-F5344CB8AC3E}">
        <p14:creationId xmlns:p14="http://schemas.microsoft.com/office/powerpoint/2010/main" val="27912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0" y="4156075"/>
            <a:ext cx="1441450" cy="863600"/>
          </a:xfrm>
          <a:prstGeom prst="rect">
            <a:avLst/>
          </a:prstGeom>
        </p:spPr>
        <p:txBody>
          <a:bodyPr lIns="91425" tIns="91425" rIns="91425" bIns="91425" anchor="ctr" anchorCtr="0">
            <a:noAutofit/>
          </a:bodyPr>
          <a:lstStyle/>
          <a:p>
            <a:pPr algn="ctr">
              <a:spcBef>
                <a:spcPts val="0"/>
              </a:spcBef>
              <a:buClr>
                <a:schemeClr val="dk1"/>
              </a:buClr>
              <a:buSzPct val="55000"/>
              <a:buNone/>
            </a:pPr>
            <a:r>
              <a:rPr lang="en" sz="1000" b="1" dirty="0">
                <a:solidFill>
                  <a:schemeClr val="dk1"/>
                </a:solidFill>
                <a:latin typeface="Lora"/>
                <a:ea typeface="Lora"/>
                <a:cs typeface="Lora"/>
                <a:sym typeface="Lora"/>
                <a:hlinkClick r:id="rId3"/>
              </a:rPr>
              <a:t>h</a:t>
            </a:r>
            <a:r>
              <a:rPr lang="fr-FR" sz="1000" b="1" dirty="0">
                <a:solidFill>
                  <a:schemeClr val="dk1"/>
                </a:solidFill>
                <a:latin typeface="Lora"/>
                <a:ea typeface="Lora"/>
                <a:cs typeface="Lora"/>
                <a:sym typeface="Lora"/>
                <a:hlinkClick r:id="rId3"/>
              </a:rPr>
              <a:t>ttps://agenda2030bibfr.wixsite.com/agenda2030bib</a:t>
            </a:r>
            <a:endParaRPr lang="fr-FR" sz="1000" b="1" dirty="0">
              <a:solidFill>
                <a:schemeClr val="dk1"/>
              </a:solidFill>
              <a:latin typeface="Lora"/>
              <a:ea typeface="Lora"/>
              <a:cs typeface="Lora"/>
              <a:sym typeface="Lora"/>
            </a:endParaRPr>
          </a:p>
          <a:p>
            <a:pPr algn="ctr">
              <a:spcBef>
                <a:spcPts val="0"/>
              </a:spcBef>
              <a:buClr>
                <a:schemeClr val="dk1"/>
              </a:buClr>
              <a:buSzPct val="55000"/>
              <a:buNone/>
            </a:pPr>
            <a:endParaRPr lang="en" sz="1000" b="1" dirty="0">
              <a:solidFill>
                <a:schemeClr val="dk1"/>
              </a:solidFill>
              <a:latin typeface="Lora"/>
              <a:ea typeface="Lora"/>
              <a:cs typeface="Lora"/>
              <a:sym typeface="Lora"/>
            </a:endParaRPr>
          </a:p>
        </p:txBody>
      </p:sp>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2" name="Titre 1"/>
          <p:cNvSpPr txBox="1">
            <a:spLocks/>
          </p:cNvSpPr>
          <p:nvPr/>
        </p:nvSpPr>
        <p:spPr>
          <a:xfrm>
            <a:off x="1401474" y="814342"/>
            <a:ext cx="3878399"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Site Web</a:t>
            </a:r>
          </a:p>
        </p:txBody>
      </p:sp>
      <p:pic>
        <p:nvPicPr>
          <p:cNvPr id="2" name="Image 1"/>
          <p:cNvPicPr>
            <a:picLocks noChangeAspect="1"/>
          </p:cNvPicPr>
          <p:nvPr/>
        </p:nvPicPr>
        <p:blipFill rotWithShape="1">
          <a:blip r:embed="rId4"/>
          <a:srcRect l="11921" t="18493" r="14916" b="5466"/>
          <a:stretch/>
        </p:blipFill>
        <p:spPr>
          <a:xfrm>
            <a:off x="2764639" y="1202338"/>
            <a:ext cx="5832648" cy="3409855"/>
          </a:xfrm>
          <a:prstGeom prst="rect">
            <a:avLst/>
          </a:prstGeom>
        </p:spPr>
      </p:pic>
      <p:sp>
        <p:nvSpPr>
          <p:cNvPr id="3" name="Espace réservé du pied de page 2">
            <a:extLst>
              <a:ext uri="{FF2B5EF4-FFF2-40B4-BE49-F238E27FC236}">
                <a16:creationId xmlns:a16="http://schemas.microsoft.com/office/drawing/2014/main" id="{2B8F96C3-8714-E20B-59FB-DEB0D5B349E6}"/>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A14418BB-42F1-5C7C-2791-ABC4DE50C8E9}"/>
              </a:ext>
            </a:extLst>
          </p:cNvPr>
          <p:cNvSpPr>
            <a:spLocks noGrp="1"/>
          </p:cNvSpPr>
          <p:nvPr>
            <p:ph type="sldNum" sz="quarter" idx="12"/>
          </p:nvPr>
        </p:nvSpPr>
        <p:spPr/>
        <p:txBody>
          <a:bodyPr/>
          <a:lstStyle/>
          <a:p>
            <a:fld id="{77097A84-A780-4A4C-8B51-2B08649DCD8E}" type="slidenum">
              <a:rPr lang="fr-FR" smtClean="0"/>
              <a:t>21</a:t>
            </a:fld>
            <a:endParaRPr lang="fr-FR"/>
          </a:p>
        </p:txBody>
      </p:sp>
    </p:spTree>
    <p:extLst>
      <p:ext uri="{BB962C8B-B14F-4D97-AF65-F5344CB8AC3E}">
        <p14:creationId xmlns:p14="http://schemas.microsoft.com/office/powerpoint/2010/main" val="447747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4953376" y="2283718"/>
            <a:ext cx="3455987" cy="2178050"/>
          </a:xfrm>
          <a:prstGeom prst="rect">
            <a:avLst/>
          </a:prstGeom>
        </p:spPr>
        <p:txBody>
          <a:bodyPr lIns="91425" tIns="91425" rIns="91425" bIns="91425" anchor="ctr" anchorCtr="0">
            <a:noAutofit/>
          </a:bodyPr>
          <a:lstStyle/>
          <a:p>
            <a:pPr>
              <a:spcBef>
                <a:spcPts val="0"/>
              </a:spcBef>
              <a:buClr>
                <a:schemeClr val="dk1"/>
              </a:buClr>
              <a:buSzPct val="55000"/>
              <a:buNone/>
            </a:pPr>
            <a:r>
              <a:rPr lang="en" sz="2000" dirty="0">
                <a:solidFill>
                  <a:schemeClr val="dk1"/>
                </a:solidFill>
                <a:latin typeface="Lora"/>
                <a:ea typeface="Lora"/>
                <a:cs typeface="Lora"/>
                <a:sym typeface="Lora"/>
              </a:rPr>
              <a:t>Jeu de plateau</a:t>
            </a:r>
          </a:p>
          <a:p>
            <a:pPr>
              <a:spcBef>
                <a:spcPts val="0"/>
              </a:spcBef>
              <a:buClr>
                <a:schemeClr val="dk1"/>
              </a:buClr>
              <a:buSzPct val="55000"/>
              <a:buNone/>
            </a:pPr>
            <a:endParaRPr lang="en" sz="2000" dirty="0">
              <a:solidFill>
                <a:schemeClr val="dk1"/>
              </a:solidFill>
              <a:latin typeface="Lora"/>
              <a:ea typeface="Lora"/>
              <a:cs typeface="Lora"/>
              <a:sym typeface="Lora"/>
            </a:endParaRPr>
          </a:p>
          <a:p>
            <a:pPr>
              <a:spcBef>
                <a:spcPts val="0"/>
              </a:spcBef>
              <a:buClr>
                <a:schemeClr val="dk1"/>
              </a:buClr>
              <a:buSzPct val="55000"/>
              <a:buNone/>
            </a:pPr>
            <a:r>
              <a:rPr lang="fr-FR" sz="2000" dirty="0">
                <a:solidFill>
                  <a:schemeClr val="dk1"/>
                </a:solidFill>
                <a:latin typeface="Lora"/>
                <a:ea typeface="Lora"/>
                <a:cs typeface="Lora"/>
                <a:sym typeface="Lora"/>
              </a:rPr>
              <a:t>À</a:t>
            </a:r>
            <a:r>
              <a:rPr lang="en" sz="2000" dirty="0">
                <a:solidFill>
                  <a:schemeClr val="dk1"/>
                </a:solidFill>
                <a:latin typeface="Lora"/>
                <a:ea typeface="Lora"/>
                <a:cs typeface="Lora"/>
                <a:sym typeface="Lora"/>
              </a:rPr>
              <a:t> télécharger</a:t>
            </a:r>
          </a:p>
          <a:p>
            <a:pPr>
              <a:spcBef>
                <a:spcPts val="0"/>
              </a:spcBef>
              <a:buClr>
                <a:schemeClr val="dk1"/>
              </a:buClr>
              <a:buSzPct val="55000"/>
              <a:buNone/>
            </a:pPr>
            <a:endParaRPr lang="en" sz="2000" dirty="0">
              <a:solidFill>
                <a:schemeClr val="dk1"/>
              </a:solidFill>
              <a:latin typeface="Lora"/>
              <a:ea typeface="Lora"/>
              <a:cs typeface="Lora"/>
              <a:sym typeface="Lora"/>
            </a:endParaRPr>
          </a:p>
          <a:p>
            <a:pPr>
              <a:spcBef>
                <a:spcPts val="0"/>
              </a:spcBef>
              <a:buClr>
                <a:schemeClr val="dk1"/>
              </a:buClr>
              <a:buSzPct val="55000"/>
              <a:buNone/>
            </a:pPr>
            <a:r>
              <a:rPr lang="fr-FR" sz="2000" dirty="0">
                <a:solidFill>
                  <a:schemeClr val="dk1"/>
                </a:solidFill>
                <a:latin typeface="Lora"/>
                <a:ea typeface="Lora"/>
                <a:cs typeface="Lora"/>
                <a:sym typeface="Lora"/>
              </a:rPr>
              <a:t>E</a:t>
            </a:r>
            <a:r>
              <a:rPr lang="en" sz="2000" dirty="0">
                <a:solidFill>
                  <a:schemeClr val="dk1"/>
                </a:solidFill>
                <a:latin typeface="Lora"/>
                <a:ea typeface="Lora"/>
                <a:cs typeface="Lora"/>
                <a:sym typeface="Lora"/>
              </a:rPr>
              <a:t>n français ou en anglais</a:t>
            </a:r>
          </a:p>
          <a:p>
            <a:pPr>
              <a:spcBef>
                <a:spcPts val="0"/>
              </a:spcBef>
              <a:buClr>
                <a:schemeClr val="dk1"/>
              </a:buClr>
              <a:buSzPct val="55000"/>
              <a:buNone/>
            </a:pPr>
            <a:endParaRPr lang="en" sz="2000" dirty="0">
              <a:solidFill>
                <a:schemeClr val="dk1"/>
              </a:solidFill>
              <a:latin typeface="Lora"/>
              <a:ea typeface="Lora"/>
              <a:cs typeface="Lora"/>
              <a:sym typeface="Lora"/>
            </a:endParaRPr>
          </a:p>
          <a:p>
            <a:pPr>
              <a:spcBef>
                <a:spcPts val="0"/>
              </a:spcBef>
              <a:buClr>
                <a:schemeClr val="dk1"/>
              </a:buClr>
              <a:buSzPct val="55000"/>
              <a:buNone/>
            </a:pPr>
            <a:r>
              <a:rPr lang="fr-FR" sz="2000" dirty="0">
                <a:solidFill>
                  <a:schemeClr val="dk1"/>
                </a:solidFill>
                <a:latin typeface="Lora"/>
                <a:ea typeface="Lora"/>
                <a:cs typeface="Lora"/>
                <a:sym typeface="Lora"/>
              </a:rPr>
              <a:t>À</a:t>
            </a:r>
            <a:r>
              <a:rPr lang="en" sz="2000" dirty="0">
                <a:solidFill>
                  <a:schemeClr val="dk1"/>
                </a:solidFill>
                <a:latin typeface="Lora"/>
                <a:ea typeface="Lora"/>
                <a:cs typeface="Lora"/>
                <a:sym typeface="Lora"/>
              </a:rPr>
              <a:t> adapter à chaque pays</a:t>
            </a:r>
          </a:p>
          <a:p>
            <a:pPr>
              <a:spcBef>
                <a:spcPts val="0"/>
              </a:spcBef>
              <a:buClr>
                <a:schemeClr val="dk1"/>
              </a:buClr>
              <a:buSzPct val="55000"/>
              <a:buNone/>
            </a:pPr>
            <a:endParaRPr lang="en" sz="2000" dirty="0">
              <a:solidFill>
                <a:schemeClr val="dk1"/>
              </a:solidFill>
              <a:latin typeface="Lora"/>
              <a:ea typeface="Lora"/>
              <a:cs typeface="Lora"/>
              <a:sym typeface="Lora"/>
            </a:endParaRPr>
          </a:p>
          <a:p>
            <a:pPr>
              <a:spcBef>
                <a:spcPts val="0"/>
              </a:spcBef>
              <a:buClr>
                <a:schemeClr val="dk1"/>
              </a:buClr>
              <a:buSzPct val="55000"/>
              <a:buNone/>
            </a:pPr>
            <a:r>
              <a:rPr lang="fr-FR" sz="1050" dirty="0">
                <a:solidFill>
                  <a:schemeClr val="dk1"/>
                </a:solidFill>
                <a:latin typeface="Lora"/>
                <a:ea typeface="Lora"/>
                <a:cs typeface="Lora"/>
                <a:sym typeface="Lora"/>
                <a:hlinkClick r:id="rId3"/>
              </a:rPr>
              <a:t>https://agenda2030bibfr.wixsite.com/agenda2030bib/jeu</a:t>
            </a:r>
            <a:endParaRPr lang="fr-FR" sz="1050" dirty="0">
              <a:solidFill>
                <a:schemeClr val="dk1"/>
              </a:solidFill>
              <a:latin typeface="Lora"/>
              <a:ea typeface="Lora"/>
              <a:cs typeface="Lora"/>
              <a:sym typeface="Lora"/>
            </a:endParaRPr>
          </a:p>
          <a:p>
            <a:pPr>
              <a:spcBef>
                <a:spcPts val="0"/>
              </a:spcBef>
              <a:buClr>
                <a:schemeClr val="dk1"/>
              </a:buClr>
              <a:buSzPct val="55000"/>
              <a:buNone/>
            </a:pPr>
            <a:endParaRPr lang="en" sz="1050" dirty="0"/>
          </a:p>
          <a:p>
            <a:pPr marL="342900" indent="-342900">
              <a:spcBef>
                <a:spcPts val="0"/>
              </a:spcBef>
            </a:pPr>
            <a:endParaRPr lang="en" sz="1200" dirty="0"/>
          </a:p>
          <a:p>
            <a:pPr>
              <a:spcBef>
                <a:spcPts val="0"/>
              </a:spcBef>
              <a:buNone/>
            </a:pPr>
            <a:endParaRPr lang="en" sz="1200" dirty="0"/>
          </a:p>
        </p:txBody>
      </p:sp>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chemeClr val="accent2"/>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516" y="1244252"/>
            <a:ext cx="2940997" cy="2205748"/>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4" y="2796374"/>
            <a:ext cx="2976331" cy="2232248"/>
          </a:xfrm>
          <a:prstGeom prst="rect">
            <a:avLst/>
          </a:prstGeom>
        </p:spPr>
      </p:pic>
      <p:sp>
        <p:nvSpPr>
          <p:cNvPr id="14" name="Titre 1"/>
          <p:cNvSpPr txBox="1">
            <a:spLocks/>
          </p:cNvSpPr>
          <p:nvPr/>
        </p:nvSpPr>
        <p:spPr>
          <a:xfrm>
            <a:off x="1401474" y="814342"/>
            <a:ext cx="3878399"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err="1">
                <a:latin typeface="Lora" panose="020B0604020202020204" charset="0"/>
              </a:rPr>
              <a:t>Serious</a:t>
            </a:r>
            <a:r>
              <a:rPr lang="fr-FR" sz="2000" b="1" dirty="0">
                <a:latin typeface="Lora" panose="020B0604020202020204" charset="0"/>
              </a:rPr>
              <a:t> Game</a:t>
            </a:r>
          </a:p>
        </p:txBody>
      </p:sp>
      <p:sp>
        <p:nvSpPr>
          <p:cNvPr id="4" name="Espace réservé du pied de page 3">
            <a:extLst>
              <a:ext uri="{FF2B5EF4-FFF2-40B4-BE49-F238E27FC236}">
                <a16:creationId xmlns:a16="http://schemas.microsoft.com/office/drawing/2014/main" id="{EB26AB43-BB20-8F51-E080-FA95D904935E}"/>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BC111D2A-4B6B-1321-1308-0FFC392CAE0C}"/>
              </a:ext>
            </a:extLst>
          </p:cNvPr>
          <p:cNvSpPr>
            <a:spLocks noGrp="1"/>
          </p:cNvSpPr>
          <p:nvPr>
            <p:ph type="sldNum" sz="quarter" idx="12"/>
          </p:nvPr>
        </p:nvSpPr>
        <p:spPr/>
        <p:txBody>
          <a:bodyPr/>
          <a:lstStyle/>
          <a:p>
            <a:fld id="{77097A84-A780-4A4C-8B51-2B08649DCD8E}" type="slidenum">
              <a:rPr lang="fr-FR" smtClean="0"/>
              <a:t>22</a:t>
            </a:fld>
            <a:endParaRPr lang="fr-FR"/>
          </a:p>
        </p:txBody>
      </p:sp>
    </p:spTree>
    <p:extLst>
      <p:ext uri="{BB962C8B-B14F-4D97-AF65-F5344CB8AC3E}">
        <p14:creationId xmlns:p14="http://schemas.microsoft.com/office/powerpoint/2010/main" val="4140780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49993" t="15684" r="7856" b="9380"/>
          <a:stretch/>
        </p:blipFill>
        <p:spPr>
          <a:xfrm>
            <a:off x="1403648" y="367195"/>
            <a:ext cx="4752528" cy="4752528"/>
          </a:xfrm>
          <a:prstGeom prst="rect">
            <a:avLst/>
          </a:prstGeom>
        </p:spPr>
      </p:pic>
      <p:sp>
        <p:nvSpPr>
          <p:cNvPr id="2" name="Espace réservé du pied de page 1">
            <a:extLst>
              <a:ext uri="{FF2B5EF4-FFF2-40B4-BE49-F238E27FC236}">
                <a16:creationId xmlns:a16="http://schemas.microsoft.com/office/drawing/2014/main" id="{5444803C-02AF-36F8-8018-9E7017A58196}"/>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00FB376D-7C94-058F-E5B1-0CBFC2DF1E9A}"/>
              </a:ext>
            </a:extLst>
          </p:cNvPr>
          <p:cNvSpPr>
            <a:spLocks noGrp="1"/>
          </p:cNvSpPr>
          <p:nvPr>
            <p:ph type="sldNum" sz="quarter" idx="12"/>
          </p:nvPr>
        </p:nvSpPr>
        <p:spPr/>
        <p:txBody>
          <a:bodyPr/>
          <a:lstStyle/>
          <a:p>
            <a:fld id="{77097A84-A780-4A4C-8B51-2B08649DCD8E}" type="slidenum">
              <a:rPr lang="fr-FR" smtClean="0"/>
              <a:t>23</a:t>
            </a:fld>
            <a:endParaRPr lang="fr-FR"/>
          </a:p>
        </p:txBody>
      </p:sp>
    </p:spTree>
    <p:extLst>
      <p:ext uri="{BB962C8B-B14F-4D97-AF65-F5344CB8AC3E}">
        <p14:creationId xmlns:p14="http://schemas.microsoft.com/office/powerpoint/2010/main" val="325997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246179" y="627534"/>
            <a:ext cx="5135563" cy="436562"/>
          </a:xfrm>
        </p:spPr>
        <p:txBody>
          <a:bodyPr>
            <a:normAutofit fontScale="90000"/>
          </a:bodyPr>
          <a:lstStyle/>
          <a:p>
            <a:r>
              <a:rPr lang="fr-FR" dirty="0"/>
              <a:t>Phase 5 : Prouvez-le encore</a:t>
            </a:r>
          </a:p>
        </p:txBody>
      </p:sp>
      <p:sp>
        <p:nvSpPr>
          <p:cNvPr id="3" name="Espace réservé du texte 2"/>
          <p:cNvSpPr>
            <a:spLocks noGrp="1"/>
          </p:cNvSpPr>
          <p:nvPr>
            <p:ph type="body" idx="4294967295"/>
          </p:nvPr>
        </p:nvSpPr>
        <p:spPr>
          <a:xfrm>
            <a:off x="1246179" y="1388618"/>
            <a:ext cx="7723188" cy="3113088"/>
          </a:xfrm>
        </p:spPr>
        <p:txBody>
          <a:bodyPr>
            <a:normAutofit lnSpcReduction="10000"/>
          </a:bodyPr>
          <a:lstStyle/>
          <a:p>
            <a:pPr fontAlgn="base"/>
            <a:r>
              <a:rPr lang="fr-FR" sz="1600" dirty="0"/>
              <a:t>Montrez que les bibliothèques sont déjà actives sur le plan des ODD </a:t>
            </a:r>
          </a:p>
          <a:p>
            <a:pPr fontAlgn="base"/>
            <a:endParaRPr lang="fr-FR" sz="1600" dirty="0"/>
          </a:p>
          <a:p>
            <a:pPr fontAlgn="base"/>
            <a:r>
              <a:rPr lang="fr-FR" sz="1600" dirty="0"/>
              <a:t>Vous n’avez pas les exemples nécessaires</a:t>
            </a:r>
          </a:p>
          <a:p>
            <a:pPr marL="720725" lvl="3" indent="-285750" fontAlgn="base">
              <a:buFont typeface="Wingdings" panose="05000000000000000000" pitchFamily="2" charset="2"/>
              <a:buChar char="ü"/>
            </a:pPr>
            <a:r>
              <a:rPr lang="fr-FR" sz="1600" b="1" dirty="0">
                <a:solidFill>
                  <a:schemeClr val="accent2">
                    <a:lumMod val="75000"/>
                  </a:schemeClr>
                </a:solidFill>
              </a:rPr>
              <a:t>collecter des exemples </a:t>
            </a:r>
            <a:r>
              <a:rPr lang="fr-FR" sz="1600" dirty="0"/>
              <a:t>dans votre pays via un questionnaire transmis par tous les partenaires</a:t>
            </a:r>
          </a:p>
          <a:p>
            <a:pPr marL="720725" lvl="3" indent="-285750" fontAlgn="base">
              <a:buFont typeface="Wingdings" panose="05000000000000000000" pitchFamily="2" charset="2"/>
              <a:buChar char="ü"/>
            </a:pPr>
            <a:r>
              <a:rPr lang="fr-FR" sz="1600" dirty="0"/>
              <a:t>collecter des exemples dans les pays qui vous ressemblent : zone géographique ou linguistique &gt; questionnaire francophonie</a:t>
            </a:r>
          </a:p>
          <a:p>
            <a:pPr marL="720725" lvl="3" indent="-285750" fontAlgn="base">
              <a:buFont typeface="Wingdings" panose="05000000000000000000" pitchFamily="2" charset="2"/>
              <a:buChar char="ü"/>
            </a:pPr>
            <a:r>
              <a:rPr lang="fr-FR" sz="1600" dirty="0"/>
              <a:t>Bravo, vous avez une cartographie de la contribution des bibliothèques à l’Agenda 2030</a:t>
            </a:r>
          </a:p>
          <a:p>
            <a:pPr fontAlgn="base"/>
            <a:endParaRPr lang="fr-FR" sz="1600" dirty="0"/>
          </a:p>
          <a:p>
            <a:pPr fontAlgn="base"/>
            <a:r>
              <a:rPr lang="fr-FR" sz="1600" dirty="0"/>
              <a:t>Créez une base de données accessible à tous.</a:t>
            </a:r>
          </a:p>
          <a:p>
            <a:endParaRPr lang="fr-FR" dirty="0"/>
          </a:p>
        </p:txBody>
      </p:sp>
      <p:sp>
        <p:nvSpPr>
          <p:cNvPr id="4" name="Espace réservé du pied de page 3">
            <a:extLst>
              <a:ext uri="{FF2B5EF4-FFF2-40B4-BE49-F238E27FC236}">
                <a16:creationId xmlns:a16="http://schemas.microsoft.com/office/drawing/2014/main" id="{1AB5E798-6520-AAD9-8BE6-4A15C0E48BF0}"/>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17AF9F33-2912-61CD-3314-630E08F4D626}"/>
              </a:ext>
            </a:extLst>
          </p:cNvPr>
          <p:cNvSpPr>
            <a:spLocks noGrp="1"/>
          </p:cNvSpPr>
          <p:nvPr>
            <p:ph type="sldNum" sz="quarter" idx="12"/>
          </p:nvPr>
        </p:nvSpPr>
        <p:spPr/>
        <p:txBody>
          <a:bodyPr/>
          <a:lstStyle/>
          <a:p>
            <a:fld id="{77097A84-A780-4A4C-8B51-2B08649DCD8E}" type="slidenum">
              <a:rPr lang="fr-FR" smtClean="0"/>
              <a:t>24</a:t>
            </a:fld>
            <a:endParaRPr lang="fr-FR"/>
          </a:p>
        </p:txBody>
      </p:sp>
    </p:spTree>
    <p:extLst>
      <p:ext uri="{BB962C8B-B14F-4D97-AF65-F5344CB8AC3E}">
        <p14:creationId xmlns:p14="http://schemas.microsoft.com/office/powerpoint/2010/main" val="2081638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3" name="Shape 156"/>
          <p:cNvSpPr txBox="1">
            <a:spLocks noGrp="1"/>
          </p:cNvSpPr>
          <p:nvPr>
            <p:ph type="body" idx="4294967295"/>
          </p:nvPr>
        </p:nvSpPr>
        <p:spPr>
          <a:xfrm>
            <a:off x="716195" y="2894018"/>
            <a:ext cx="5976937" cy="942975"/>
          </a:xfrm>
          <a:prstGeom prst="rect">
            <a:avLst/>
          </a:prstGeom>
        </p:spPr>
        <p:txBody>
          <a:bodyPr lIns="91425" tIns="91425" rIns="91425" bIns="91425" anchor="t" anchorCtr="0">
            <a:noAutofit/>
          </a:bodyPr>
          <a:lstStyle/>
          <a:p>
            <a:pPr lvl="0">
              <a:spcBef>
                <a:spcPts val="0"/>
              </a:spcBef>
              <a:buNone/>
            </a:pPr>
            <a:endParaRPr lang="fr-FR" dirty="0"/>
          </a:p>
          <a:p>
            <a:pPr lvl="0">
              <a:spcBef>
                <a:spcPts val="0"/>
              </a:spcBef>
              <a:buNone/>
            </a:pPr>
            <a:r>
              <a:rPr lang="fr-FR" sz="1600" dirty="0"/>
              <a:t>Lancé en 2018, 60 bibliothèques francophones (Hors France) ont répondu, 200 actions collectées. La moitié des réponses viennent de Belgique.</a:t>
            </a:r>
            <a:endParaRPr lang="en" sz="2400" b="1" dirty="0"/>
          </a:p>
          <a:p>
            <a:pPr lvl="0">
              <a:spcBef>
                <a:spcPts val="0"/>
              </a:spcBef>
              <a:buNone/>
            </a:pPr>
            <a:endParaRPr lang="en" dirty="0"/>
          </a:p>
        </p:txBody>
      </p:sp>
      <p:sp>
        <p:nvSpPr>
          <p:cNvPr id="16" name="Shape 156"/>
          <p:cNvSpPr txBox="1">
            <a:spLocks noGrp="1"/>
          </p:cNvSpPr>
          <p:nvPr>
            <p:ph type="body" idx="4294967295"/>
          </p:nvPr>
        </p:nvSpPr>
        <p:spPr>
          <a:xfrm>
            <a:off x="107504" y="3966401"/>
            <a:ext cx="8450263" cy="942975"/>
          </a:xfrm>
          <a:prstGeom prst="rect">
            <a:avLst/>
          </a:prstGeom>
        </p:spPr>
        <p:txBody>
          <a:bodyPr lIns="91425" tIns="91425" rIns="91425" bIns="91425" anchor="t" anchorCtr="0">
            <a:noAutofit/>
          </a:bodyPr>
          <a:lstStyle/>
          <a:p>
            <a:pPr lvl="0">
              <a:spcBef>
                <a:spcPts val="0"/>
              </a:spcBef>
              <a:buNone/>
            </a:pPr>
            <a:endParaRPr lang="fr-FR" dirty="0"/>
          </a:p>
          <a:p>
            <a:pPr lvl="0">
              <a:spcBef>
                <a:spcPts val="0"/>
              </a:spcBef>
              <a:buNone/>
            </a:pPr>
            <a:r>
              <a:rPr lang="fr-FR" sz="1600" dirty="0"/>
              <a:t>Au total, 90 bibliothèques francophones ont répondu, 350 actions collectées.</a:t>
            </a:r>
            <a:endParaRPr lang="en" sz="2400" b="1" dirty="0"/>
          </a:p>
          <a:p>
            <a:pPr lvl="0">
              <a:spcBef>
                <a:spcPts val="0"/>
              </a:spcBef>
              <a:buNone/>
            </a:pPr>
            <a:endParaRPr lang="en" dirty="0"/>
          </a:p>
        </p:txBody>
      </p:sp>
      <p:sp>
        <p:nvSpPr>
          <p:cNvPr id="154" name="Shape 154"/>
          <p:cNvSpPr txBox="1">
            <a:spLocks noGrp="1"/>
          </p:cNvSpPr>
          <p:nvPr>
            <p:ph type="title" idx="4294967295"/>
          </p:nvPr>
        </p:nvSpPr>
        <p:spPr>
          <a:xfrm>
            <a:off x="1547664" y="834459"/>
            <a:ext cx="4968552" cy="436562"/>
          </a:xfrm>
          <a:prstGeom prst="rect">
            <a:avLst/>
          </a:prstGeom>
        </p:spPr>
        <p:txBody>
          <a:bodyPr lIns="91425" tIns="91425" rIns="91425" bIns="91425" anchor="ctr" anchorCtr="0">
            <a:noAutofit/>
          </a:bodyPr>
          <a:lstStyle/>
          <a:p>
            <a:pPr lvl="0">
              <a:spcBef>
                <a:spcPts val="0"/>
              </a:spcBef>
              <a:buNone/>
            </a:pPr>
            <a:r>
              <a:rPr lang="en" dirty="0"/>
              <a:t>Collecte : questionnaire</a:t>
            </a:r>
          </a:p>
        </p:txBody>
      </p:sp>
      <p:sp>
        <p:nvSpPr>
          <p:cNvPr id="155" name="Shape 155"/>
          <p:cNvSpPr txBox="1">
            <a:spLocks noGrp="1"/>
          </p:cNvSpPr>
          <p:nvPr>
            <p:ph type="body" idx="4294967295"/>
          </p:nvPr>
        </p:nvSpPr>
        <p:spPr>
          <a:xfrm>
            <a:off x="0" y="2139950"/>
            <a:ext cx="2333625" cy="647700"/>
          </a:xfrm>
          <a:prstGeom prst="rect">
            <a:avLst/>
          </a:prstGeom>
        </p:spPr>
        <p:txBody>
          <a:bodyPr lIns="91425" tIns="91425" rIns="91425" bIns="91425" anchor="t" anchorCtr="0">
            <a:noAutofit/>
          </a:bodyPr>
          <a:lstStyle/>
          <a:p>
            <a:pPr lvl="0" rtl="0">
              <a:spcBef>
                <a:spcPts val="0"/>
              </a:spcBef>
              <a:buNone/>
            </a:pPr>
            <a:r>
              <a:rPr lang="fr-FR" b="1" dirty="0"/>
              <a:t>ABF</a:t>
            </a:r>
            <a:endParaRPr lang="en" b="1" dirty="0"/>
          </a:p>
        </p:txBody>
      </p:sp>
      <p:sp>
        <p:nvSpPr>
          <p:cNvPr id="12" name="Shape 155"/>
          <p:cNvSpPr txBox="1">
            <a:spLocks noGrp="1"/>
          </p:cNvSpPr>
          <p:nvPr>
            <p:ph type="body" idx="4294967295"/>
          </p:nvPr>
        </p:nvSpPr>
        <p:spPr>
          <a:xfrm>
            <a:off x="0" y="3173413"/>
            <a:ext cx="2333625" cy="647700"/>
          </a:xfrm>
          <a:prstGeom prst="rect">
            <a:avLst/>
          </a:prstGeom>
        </p:spPr>
        <p:txBody>
          <a:bodyPr lIns="91425" tIns="91425" rIns="91425" bIns="91425" anchor="t" anchorCtr="0">
            <a:noAutofit/>
          </a:bodyPr>
          <a:lstStyle/>
          <a:p>
            <a:pPr lvl="0" rtl="0">
              <a:spcBef>
                <a:spcPts val="0"/>
              </a:spcBef>
              <a:buNone/>
            </a:pPr>
            <a:r>
              <a:rPr lang="fr-FR" b="1" dirty="0"/>
              <a:t>AIFBD</a:t>
            </a:r>
            <a:endParaRPr lang="en" b="1" dirty="0"/>
          </a:p>
        </p:txBody>
      </p:sp>
      <p:sp>
        <p:nvSpPr>
          <p:cNvPr id="156" name="Shape 156"/>
          <p:cNvSpPr txBox="1">
            <a:spLocks noGrp="1"/>
          </p:cNvSpPr>
          <p:nvPr>
            <p:ph type="body" idx="4294967295"/>
          </p:nvPr>
        </p:nvSpPr>
        <p:spPr>
          <a:xfrm>
            <a:off x="683568" y="1835626"/>
            <a:ext cx="5184775" cy="942975"/>
          </a:xfrm>
          <a:prstGeom prst="rect">
            <a:avLst/>
          </a:prstGeom>
        </p:spPr>
        <p:txBody>
          <a:bodyPr lIns="91425" tIns="91425" rIns="91425" bIns="91425" anchor="t" anchorCtr="0">
            <a:noAutofit/>
          </a:bodyPr>
          <a:lstStyle/>
          <a:p>
            <a:pPr lvl="0">
              <a:spcBef>
                <a:spcPts val="0"/>
              </a:spcBef>
              <a:buNone/>
            </a:pPr>
            <a:endParaRPr lang="fr-FR" dirty="0"/>
          </a:p>
          <a:p>
            <a:pPr lvl="0">
              <a:spcBef>
                <a:spcPts val="0"/>
              </a:spcBef>
              <a:buNone/>
            </a:pPr>
            <a:r>
              <a:rPr lang="fr-FR" sz="1600" dirty="0"/>
              <a:t>Lancé en 2017, 30 bibliothèques françaises ont répondu, 150 actions collectées</a:t>
            </a:r>
          </a:p>
          <a:p>
            <a:pPr lvl="0">
              <a:spcBef>
                <a:spcPts val="0"/>
              </a:spcBef>
              <a:buNone/>
            </a:pPr>
            <a:endParaRPr lang="en" sz="2400" b="1" dirty="0"/>
          </a:p>
          <a:p>
            <a:pPr lvl="0">
              <a:spcBef>
                <a:spcPts val="0"/>
              </a:spcBef>
              <a:buNone/>
            </a:pPr>
            <a:endParaRPr lang="en" dirty="0"/>
          </a:p>
        </p:txBody>
      </p:sp>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r="75547"/>
          <a:stretch/>
        </p:blipFill>
        <p:spPr>
          <a:xfrm>
            <a:off x="6804248" y="3187375"/>
            <a:ext cx="948798" cy="478713"/>
          </a:xfrm>
          <a:prstGeom prst="rect">
            <a:avLst/>
          </a:prstGeom>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435"/>
          <a:stretch/>
        </p:blipFill>
        <p:spPr bwMode="auto">
          <a:xfrm>
            <a:off x="6693132" y="2041845"/>
            <a:ext cx="1329410" cy="624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a:extLst>
              <a:ext uri="{FF2B5EF4-FFF2-40B4-BE49-F238E27FC236}">
                <a16:creationId xmlns:a16="http://schemas.microsoft.com/office/drawing/2014/main" id="{259B2F05-D810-7AF7-DF08-CEEF7B39AB07}"/>
              </a:ext>
            </a:extLst>
          </p:cNvPr>
          <p:cNvSpPr>
            <a:spLocks noGrp="1"/>
          </p:cNvSpPr>
          <p:nvPr>
            <p:ph type="ftr" sz="quarter" idx="11"/>
          </p:nvPr>
        </p:nvSpPr>
        <p:spPr/>
        <p:txBody>
          <a:bodyPr/>
          <a:lstStyle/>
          <a:p>
            <a:r>
              <a:rPr lang="fr-FR"/>
              <a:t>CC BY NC SA - Raphaëlle Bats</a:t>
            </a:r>
          </a:p>
        </p:txBody>
      </p:sp>
      <p:sp>
        <p:nvSpPr>
          <p:cNvPr id="3" name="Espace réservé du numéro de diapositive 2">
            <a:extLst>
              <a:ext uri="{FF2B5EF4-FFF2-40B4-BE49-F238E27FC236}">
                <a16:creationId xmlns:a16="http://schemas.microsoft.com/office/drawing/2014/main" id="{3EAC6DC8-021A-CBF2-61DB-37A0CD938F3D}"/>
              </a:ext>
            </a:extLst>
          </p:cNvPr>
          <p:cNvSpPr>
            <a:spLocks noGrp="1"/>
          </p:cNvSpPr>
          <p:nvPr>
            <p:ph type="sldNum" sz="quarter" idx="12"/>
          </p:nvPr>
        </p:nvSpPr>
        <p:spPr/>
        <p:txBody>
          <a:bodyPr/>
          <a:lstStyle/>
          <a:p>
            <a:fld id="{77097A84-A780-4A4C-8B51-2B08649DCD8E}" type="slidenum">
              <a:rPr lang="fr-FR" smtClean="0"/>
              <a:t>25</a:t>
            </a:fld>
            <a:endParaRPr lang="fr-FR"/>
          </a:p>
        </p:txBody>
      </p:sp>
    </p:spTree>
    <p:extLst>
      <p:ext uri="{BB962C8B-B14F-4D97-AF65-F5344CB8AC3E}">
        <p14:creationId xmlns:p14="http://schemas.microsoft.com/office/powerpoint/2010/main" val="3322764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971600" y="790155"/>
            <a:ext cx="7056437" cy="503237"/>
          </a:xfrm>
        </p:spPr>
        <p:txBody>
          <a:bodyPr>
            <a:normAutofit fontScale="90000"/>
          </a:bodyPr>
          <a:lstStyle/>
          <a:p>
            <a:r>
              <a:rPr lang="fr-FR" dirty="0"/>
              <a:t>Collecte française, </a:t>
            </a:r>
            <a:br>
              <a:rPr lang="fr-FR" dirty="0"/>
            </a:br>
            <a:r>
              <a:rPr lang="fr-FR" dirty="0"/>
              <a:t>complétée par 2 bases de données</a:t>
            </a:r>
          </a:p>
        </p:txBody>
      </p:sp>
      <p:sp>
        <p:nvSpPr>
          <p:cNvPr id="4" name="Espace réservé du texte 3"/>
          <p:cNvSpPr>
            <a:spLocks noGrp="1"/>
          </p:cNvSpPr>
          <p:nvPr>
            <p:ph type="body" idx="4294967295"/>
          </p:nvPr>
        </p:nvSpPr>
        <p:spPr>
          <a:xfrm>
            <a:off x="971600" y="2096795"/>
            <a:ext cx="7777162" cy="2376488"/>
          </a:xfrm>
          <a:ln>
            <a:solidFill>
              <a:srgbClr val="FFC000"/>
            </a:solidFill>
          </a:ln>
        </p:spPr>
        <p:txBody>
          <a:bodyPr/>
          <a:lstStyle/>
          <a:p>
            <a:endParaRPr lang="fr-FR" dirty="0"/>
          </a:p>
          <a:p>
            <a:r>
              <a:rPr lang="fr-FR" dirty="0"/>
              <a:t>Bibliothèques dans la cité</a:t>
            </a:r>
          </a:p>
          <a:p>
            <a:endParaRPr lang="fr-FR" dirty="0"/>
          </a:p>
          <a:p>
            <a:endParaRPr lang="fr-FR" dirty="0"/>
          </a:p>
          <a:p>
            <a:endParaRPr lang="fr-FR" dirty="0"/>
          </a:p>
          <a:p>
            <a:r>
              <a:rPr lang="fr-FR" dirty="0"/>
              <a:t>Plateforme des projets</a:t>
            </a:r>
          </a:p>
          <a:p>
            <a:endParaRPr lang="fr-FR" dirty="0"/>
          </a:p>
        </p:txBody>
      </p:sp>
      <p:pic>
        <p:nvPicPr>
          <p:cNvPr id="5126" name="Picture 6" descr="Résultat de recherche d'images pour &quot;logo bibliothèque BPI&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233422"/>
            <a:ext cx="720080" cy="72008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3339726"/>
            <a:ext cx="2857500" cy="762000"/>
          </a:xfrm>
          <a:prstGeom prst="rect">
            <a:avLst/>
          </a:prstGeom>
        </p:spPr>
      </p:pic>
      <p:sp>
        <p:nvSpPr>
          <p:cNvPr id="5" name="Espace réservé du pied de page 4">
            <a:extLst>
              <a:ext uri="{FF2B5EF4-FFF2-40B4-BE49-F238E27FC236}">
                <a16:creationId xmlns:a16="http://schemas.microsoft.com/office/drawing/2014/main" id="{D513236D-208C-2C18-E052-D774674EAE56}"/>
              </a:ext>
            </a:extLst>
          </p:cNvPr>
          <p:cNvSpPr>
            <a:spLocks noGrp="1"/>
          </p:cNvSpPr>
          <p:nvPr>
            <p:ph type="ftr" sz="quarter" idx="11"/>
          </p:nvPr>
        </p:nvSpPr>
        <p:spPr/>
        <p:txBody>
          <a:bodyPr/>
          <a:lstStyle/>
          <a:p>
            <a:r>
              <a:rPr lang="fr-FR"/>
              <a:t>CC BY NC SA - Raphaëlle Bats</a:t>
            </a:r>
          </a:p>
        </p:txBody>
      </p:sp>
      <p:sp>
        <p:nvSpPr>
          <p:cNvPr id="6" name="Espace réservé du numéro de diapositive 5">
            <a:extLst>
              <a:ext uri="{FF2B5EF4-FFF2-40B4-BE49-F238E27FC236}">
                <a16:creationId xmlns:a16="http://schemas.microsoft.com/office/drawing/2014/main" id="{FB0C1B47-C4EA-EF6D-BF7B-78FF808ECCB8}"/>
              </a:ext>
            </a:extLst>
          </p:cNvPr>
          <p:cNvSpPr>
            <a:spLocks noGrp="1"/>
          </p:cNvSpPr>
          <p:nvPr>
            <p:ph type="sldNum" sz="quarter" idx="12"/>
          </p:nvPr>
        </p:nvSpPr>
        <p:spPr/>
        <p:txBody>
          <a:bodyPr/>
          <a:lstStyle/>
          <a:p>
            <a:fld id="{77097A84-A780-4A4C-8B51-2B08649DCD8E}" type="slidenum">
              <a:rPr lang="fr-FR" smtClean="0"/>
              <a:t>26</a:t>
            </a:fld>
            <a:endParaRPr lang="fr-FR"/>
          </a:p>
        </p:txBody>
      </p:sp>
    </p:spTree>
    <p:extLst>
      <p:ext uri="{BB962C8B-B14F-4D97-AF65-F5344CB8AC3E}">
        <p14:creationId xmlns:p14="http://schemas.microsoft.com/office/powerpoint/2010/main" val="258133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51520" y="530805"/>
            <a:ext cx="4860032" cy="436562"/>
          </a:xfrm>
        </p:spPr>
        <p:txBody>
          <a:bodyPr>
            <a:normAutofit fontScale="90000"/>
          </a:bodyPr>
          <a:lstStyle/>
          <a:p>
            <a:r>
              <a:rPr lang="fr-FR" dirty="0"/>
              <a:t>Base de données des actions</a:t>
            </a:r>
          </a:p>
        </p:txBody>
      </p:sp>
      <p:pic>
        <p:nvPicPr>
          <p:cNvPr id="4" name="Imag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025" y="1419622"/>
            <a:ext cx="3233765" cy="2974792"/>
          </a:xfrm>
          <a:prstGeom prst="rect">
            <a:avLst/>
          </a:prstGeom>
        </p:spPr>
      </p:pic>
      <p:pic>
        <p:nvPicPr>
          <p:cNvPr id="6" name="Image 5">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14658" r="65326" b="28804"/>
          <a:stretch/>
        </p:blipFill>
        <p:spPr>
          <a:xfrm>
            <a:off x="5523784" y="291013"/>
            <a:ext cx="2864640" cy="4296961"/>
          </a:xfrm>
          <a:prstGeom prst="rect">
            <a:avLst/>
          </a:prstGeom>
        </p:spPr>
      </p:pic>
      <p:sp>
        <p:nvSpPr>
          <p:cNvPr id="3" name="Espace réservé du pied de page 2">
            <a:extLst>
              <a:ext uri="{FF2B5EF4-FFF2-40B4-BE49-F238E27FC236}">
                <a16:creationId xmlns:a16="http://schemas.microsoft.com/office/drawing/2014/main" id="{544B50B5-685D-A989-3225-532FA9EFB00F}"/>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31B801F5-3C76-DC0A-621D-93A59E02E7CD}"/>
              </a:ext>
            </a:extLst>
          </p:cNvPr>
          <p:cNvSpPr>
            <a:spLocks noGrp="1"/>
          </p:cNvSpPr>
          <p:nvPr>
            <p:ph type="sldNum" sz="quarter" idx="12"/>
          </p:nvPr>
        </p:nvSpPr>
        <p:spPr/>
        <p:txBody>
          <a:bodyPr/>
          <a:lstStyle/>
          <a:p>
            <a:fld id="{77097A84-A780-4A4C-8B51-2B08649DCD8E}" type="slidenum">
              <a:rPr lang="fr-FR" smtClean="0"/>
              <a:t>27</a:t>
            </a:fld>
            <a:endParaRPr lang="fr-FR"/>
          </a:p>
        </p:txBody>
      </p:sp>
    </p:spTree>
    <p:extLst>
      <p:ext uri="{BB962C8B-B14F-4D97-AF65-F5344CB8AC3E}">
        <p14:creationId xmlns:p14="http://schemas.microsoft.com/office/powerpoint/2010/main" val="3677883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9473" t="16840" r="48849" b="27589"/>
          <a:stretch/>
        </p:blipFill>
        <p:spPr>
          <a:xfrm>
            <a:off x="971600" y="123478"/>
            <a:ext cx="6144683" cy="4608512"/>
          </a:xfrm>
          <a:prstGeom prst="rect">
            <a:avLst/>
          </a:prstGeom>
        </p:spPr>
      </p:pic>
      <p:sp>
        <p:nvSpPr>
          <p:cNvPr id="3" name="Espace réservé du pied de page 2">
            <a:extLst>
              <a:ext uri="{FF2B5EF4-FFF2-40B4-BE49-F238E27FC236}">
                <a16:creationId xmlns:a16="http://schemas.microsoft.com/office/drawing/2014/main" id="{86907FAC-7CEE-D128-8637-2B494E7D2D07}"/>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28C01FE1-A8D2-E9A8-2100-C619BFAE123C}"/>
              </a:ext>
            </a:extLst>
          </p:cNvPr>
          <p:cNvSpPr>
            <a:spLocks noGrp="1"/>
          </p:cNvSpPr>
          <p:nvPr>
            <p:ph type="sldNum" sz="quarter" idx="12"/>
          </p:nvPr>
        </p:nvSpPr>
        <p:spPr/>
        <p:txBody>
          <a:bodyPr/>
          <a:lstStyle/>
          <a:p>
            <a:fld id="{77097A84-A780-4A4C-8B51-2B08649DCD8E}" type="slidenum">
              <a:rPr lang="fr-FR" smtClean="0"/>
              <a:t>28</a:t>
            </a:fld>
            <a:endParaRPr lang="fr-FR"/>
          </a:p>
        </p:txBody>
      </p:sp>
    </p:spTree>
    <p:extLst>
      <p:ext uri="{BB962C8B-B14F-4D97-AF65-F5344CB8AC3E}">
        <p14:creationId xmlns:p14="http://schemas.microsoft.com/office/powerpoint/2010/main" val="2376895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115616" y="555526"/>
            <a:ext cx="5135563" cy="436562"/>
          </a:xfrm>
        </p:spPr>
        <p:txBody>
          <a:bodyPr>
            <a:normAutofit fontScale="90000"/>
          </a:bodyPr>
          <a:lstStyle/>
          <a:p>
            <a:r>
              <a:rPr lang="fr-FR" dirty="0"/>
              <a:t>Phase 6 : Essaimez</a:t>
            </a:r>
          </a:p>
        </p:txBody>
      </p:sp>
      <p:sp>
        <p:nvSpPr>
          <p:cNvPr id="3" name="Espace réservé du texte 2"/>
          <p:cNvSpPr>
            <a:spLocks noGrp="1"/>
          </p:cNvSpPr>
          <p:nvPr>
            <p:ph type="body" idx="4294967295"/>
          </p:nvPr>
        </p:nvSpPr>
        <p:spPr>
          <a:xfrm>
            <a:off x="1137339" y="1275606"/>
            <a:ext cx="7651750" cy="3113088"/>
          </a:xfrm>
        </p:spPr>
        <p:txBody>
          <a:bodyPr>
            <a:normAutofit/>
          </a:bodyPr>
          <a:lstStyle/>
          <a:p>
            <a:pPr fontAlgn="base"/>
            <a:r>
              <a:rPr lang="fr-FR" sz="1600" dirty="0"/>
              <a:t>Valorisez les actions menées par les bibliothèques françaises auprès de la communauté professionnelle </a:t>
            </a:r>
          </a:p>
          <a:p>
            <a:pPr fontAlgn="base"/>
            <a:endParaRPr lang="fr-FR" sz="1600" dirty="0"/>
          </a:p>
          <a:p>
            <a:pPr fontAlgn="base"/>
            <a:r>
              <a:rPr lang="fr-FR" sz="1600" dirty="0"/>
              <a:t>Vous n’avez pas les contacts :</a:t>
            </a:r>
          </a:p>
          <a:p>
            <a:pPr marL="809625" lvl="1" indent="-171450" fontAlgn="base">
              <a:buFont typeface="Wingdings" panose="05000000000000000000" pitchFamily="2" charset="2"/>
              <a:buChar char="ü"/>
            </a:pPr>
            <a:r>
              <a:rPr lang="fr-FR" sz="1600" dirty="0"/>
              <a:t>répondez aux update de l’IFLA IAP</a:t>
            </a:r>
          </a:p>
          <a:p>
            <a:pPr marL="809625" lvl="1" indent="-171450" fontAlgn="base">
              <a:buFont typeface="Wingdings" panose="05000000000000000000" pitchFamily="2" charset="2"/>
              <a:buChar char="ü"/>
            </a:pPr>
            <a:r>
              <a:rPr lang="fr-FR" sz="1600" b="1" dirty="0">
                <a:solidFill>
                  <a:schemeClr val="accent2">
                    <a:lumMod val="75000"/>
                  </a:schemeClr>
                </a:solidFill>
              </a:rPr>
              <a:t>intervenez à l’IFLA </a:t>
            </a:r>
          </a:p>
          <a:p>
            <a:pPr marL="809625" lvl="1" indent="-171450" fontAlgn="base">
              <a:buFont typeface="Wingdings" panose="05000000000000000000" pitchFamily="2" charset="2"/>
              <a:buChar char="ü"/>
            </a:pPr>
            <a:r>
              <a:rPr lang="fr-FR" sz="1600" dirty="0"/>
              <a:t> Bravo, vous avez vous êtes repérés comme personnes ressources</a:t>
            </a:r>
          </a:p>
          <a:p>
            <a:pPr fontAlgn="base"/>
            <a:endParaRPr lang="fr-FR" sz="1600" dirty="0"/>
          </a:p>
          <a:p>
            <a:pPr fontAlgn="base"/>
            <a:r>
              <a:rPr lang="fr-FR" sz="1600" dirty="0"/>
              <a:t>Partagez vos outils dans différentes langues.</a:t>
            </a:r>
          </a:p>
          <a:p>
            <a:endParaRPr lang="fr-FR" dirty="0"/>
          </a:p>
        </p:txBody>
      </p:sp>
      <p:sp>
        <p:nvSpPr>
          <p:cNvPr id="4" name="Espace réservé du pied de page 3">
            <a:extLst>
              <a:ext uri="{FF2B5EF4-FFF2-40B4-BE49-F238E27FC236}">
                <a16:creationId xmlns:a16="http://schemas.microsoft.com/office/drawing/2014/main" id="{B0545101-7033-55FC-C12E-9CD3B7CD856D}"/>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2A3FBC94-BAA3-8451-C1CD-2AEF7E3C15BC}"/>
              </a:ext>
            </a:extLst>
          </p:cNvPr>
          <p:cNvSpPr>
            <a:spLocks noGrp="1"/>
          </p:cNvSpPr>
          <p:nvPr>
            <p:ph type="sldNum" sz="quarter" idx="12"/>
          </p:nvPr>
        </p:nvSpPr>
        <p:spPr/>
        <p:txBody>
          <a:bodyPr/>
          <a:lstStyle/>
          <a:p>
            <a:fld id="{77097A84-A780-4A4C-8B51-2B08649DCD8E}" type="slidenum">
              <a:rPr lang="fr-FR" smtClean="0"/>
              <a:t>29</a:t>
            </a:fld>
            <a:endParaRPr lang="fr-FR"/>
          </a:p>
        </p:txBody>
      </p:sp>
    </p:spTree>
    <p:extLst>
      <p:ext uri="{BB962C8B-B14F-4D97-AF65-F5344CB8AC3E}">
        <p14:creationId xmlns:p14="http://schemas.microsoft.com/office/powerpoint/2010/main" val="235441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836" t="26887" r="33212" b="34463"/>
          <a:stretch/>
        </p:blipFill>
        <p:spPr>
          <a:xfrm>
            <a:off x="863588" y="1203598"/>
            <a:ext cx="7416824" cy="2521338"/>
          </a:xfrm>
          <a:prstGeom prst="rect">
            <a:avLst/>
          </a:prstGeom>
        </p:spPr>
      </p:pic>
      <p:sp>
        <p:nvSpPr>
          <p:cNvPr id="3" name="Espace réservé du pied de page 2">
            <a:extLst>
              <a:ext uri="{FF2B5EF4-FFF2-40B4-BE49-F238E27FC236}">
                <a16:creationId xmlns:a16="http://schemas.microsoft.com/office/drawing/2014/main" id="{48D73C4F-42EE-77BA-100E-380D89883B9A}"/>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FF3A3991-0052-120E-885A-EDE4BAB47BA0}"/>
              </a:ext>
            </a:extLst>
          </p:cNvPr>
          <p:cNvSpPr>
            <a:spLocks noGrp="1"/>
          </p:cNvSpPr>
          <p:nvPr>
            <p:ph type="sldNum" sz="quarter" idx="12"/>
          </p:nvPr>
        </p:nvSpPr>
        <p:spPr/>
        <p:txBody>
          <a:bodyPr/>
          <a:lstStyle/>
          <a:p>
            <a:fld id="{77097A84-A780-4A4C-8B51-2B08649DCD8E}" type="slidenum">
              <a:rPr lang="fr-FR" smtClean="0"/>
              <a:t>3</a:t>
            </a:fld>
            <a:endParaRPr lang="fr-FR"/>
          </a:p>
        </p:txBody>
      </p:sp>
    </p:spTree>
    <p:extLst>
      <p:ext uri="{BB962C8B-B14F-4D97-AF65-F5344CB8AC3E}">
        <p14:creationId xmlns:p14="http://schemas.microsoft.com/office/powerpoint/2010/main" val="3811072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5004048" y="1865520"/>
            <a:ext cx="3743325" cy="2393950"/>
          </a:xfrm>
          <a:prstGeom prst="rect">
            <a:avLst/>
          </a:prstGeom>
        </p:spPr>
        <p:txBody>
          <a:bodyPr lIns="91425" tIns="91425" rIns="91425" bIns="91425" anchor="ctr" anchorCtr="0">
            <a:noAutofit/>
          </a:bodyPr>
          <a:lstStyle/>
          <a:p>
            <a:pPr>
              <a:spcBef>
                <a:spcPts val="0"/>
              </a:spcBef>
              <a:buClr>
                <a:schemeClr val="dk1"/>
              </a:buClr>
              <a:buSzPct val="55000"/>
              <a:buNone/>
            </a:pPr>
            <a:r>
              <a:rPr lang="en" sz="1800" dirty="0">
                <a:solidFill>
                  <a:schemeClr val="dk1"/>
                </a:solidFill>
                <a:latin typeface="Lora"/>
                <a:ea typeface="Lora"/>
                <a:cs typeface="Lora"/>
                <a:sym typeface="Lora"/>
              </a:rPr>
              <a:t>Interventions en France</a:t>
            </a:r>
          </a:p>
          <a:p>
            <a:pPr>
              <a:spcBef>
                <a:spcPts val="0"/>
              </a:spcBef>
              <a:buClr>
                <a:schemeClr val="dk1"/>
              </a:buClr>
              <a:buSzPct val="55000"/>
              <a:buNone/>
            </a:pPr>
            <a:endParaRPr lang="en" sz="1800" dirty="0">
              <a:solidFill>
                <a:schemeClr val="dk1"/>
              </a:solidFill>
              <a:latin typeface="Lora"/>
              <a:ea typeface="Lora"/>
              <a:cs typeface="Lora"/>
              <a:sym typeface="Lora"/>
            </a:endParaRPr>
          </a:p>
          <a:p>
            <a:pPr>
              <a:spcBef>
                <a:spcPts val="0"/>
              </a:spcBef>
              <a:buClr>
                <a:schemeClr val="dk1"/>
              </a:buClr>
              <a:buSzPct val="55000"/>
              <a:buNone/>
            </a:pPr>
            <a:r>
              <a:rPr lang="en" sz="1800" dirty="0">
                <a:solidFill>
                  <a:schemeClr val="dk1"/>
                </a:solidFill>
                <a:latin typeface="Lora"/>
                <a:ea typeface="Lora"/>
                <a:cs typeface="Lora"/>
                <a:sym typeface="Lora"/>
              </a:rPr>
              <a:t>Interventions pour l’IFLA : Pologne, Grèce, USA</a:t>
            </a:r>
          </a:p>
          <a:p>
            <a:pPr>
              <a:spcBef>
                <a:spcPts val="0"/>
              </a:spcBef>
              <a:buClr>
                <a:schemeClr val="dk1"/>
              </a:buClr>
              <a:buSzPct val="55000"/>
              <a:buNone/>
            </a:pPr>
            <a:endParaRPr lang="en" sz="1800" dirty="0">
              <a:solidFill>
                <a:schemeClr val="dk1"/>
              </a:solidFill>
              <a:latin typeface="Lora"/>
              <a:ea typeface="Lora"/>
              <a:cs typeface="Lora"/>
              <a:sym typeface="Lora"/>
            </a:endParaRPr>
          </a:p>
          <a:p>
            <a:pPr>
              <a:spcBef>
                <a:spcPts val="0"/>
              </a:spcBef>
              <a:buClr>
                <a:schemeClr val="dk1"/>
              </a:buClr>
              <a:buSzPct val="55000"/>
              <a:buNone/>
            </a:pPr>
            <a:r>
              <a:rPr lang="en" sz="1800" dirty="0">
                <a:solidFill>
                  <a:schemeClr val="dk1"/>
                </a:solidFill>
                <a:latin typeface="Lora"/>
                <a:ea typeface="Lora"/>
                <a:cs typeface="Lora"/>
                <a:sym typeface="Lora"/>
              </a:rPr>
              <a:t>Interventions en Suisse, Belgique ou Allemagne</a:t>
            </a:r>
          </a:p>
        </p:txBody>
      </p:sp>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chemeClr val="accent2"/>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401474" y="814342"/>
            <a:ext cx="4970726" cy="4535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Formations et interventions </a:t>
            </a:r>
          </a:p>
        </p:txBody>
      </p:sp>
      <p:pic>
        <p:nvPicPr>
          <p:cNvPr id="2" name="Image 1">
            <a:hlinkClick r:id="rId3"/>
          </p:cNvPr>
          <p:cNvPicPr>
            <a:picLocks noChangeAspect="1"/>
          </p:cNvPicPr>
          <p:nvPr/>
        </p:nvPicPr>
        <p:blipFill rotWithShape="1">
          <a:blip r:embed="rId4"/>
          <a:srcRect l="59833" t="13035" r="1316" b="9289"/>
          <a:stretch/>
        </p:blipFill>
        <p:spPr>
          <a:xfrm>
            <a:off x="251610" y="1662890"/>
            <a:ext cx="4301612" cy="2902607"/>
          </a:xfrm>
          <a:prstGeom prst="rect">
            <a:avLst/>
          </a:prstGeom>
          <a:ln>
            <a:solidFill>
              <a:schemeClr val="accent1"/>
            </a:solidFill>
          </a:ln>
        </p:spPr>
      </p:pic>
      <p:sp>
        <p:nvSpPr>
          <p:cNvPr id="3" name="ZoneTexte 2"/>
          <p:cNvSpPr txBox="1"/>
          <p:nvPr/>
        </p:nvSpPr>
        <p:spPr>
          <a:xfrm>
            <a:off x="179512" y="4651770"/>
            <a:ext cx="4608512" cy="246221"/>
          </a:xfrm>
          <a:prstGeom prst="rect">
            <a:avLst/>
          </a:prstGeom>
          <a:noFill/>
        </p:spPr>
        <p:txBody>
          <a:bodyPr wrap="square" rtlCol="0">
            <a:spAutoFit/>
          </a:bodyPr>
          <a:lstStyle/>
          <a:p>
            <a:r>
              <a:rPr lang="fr-FR" sz="1000" dirty="0">
                <a:hlinkClick r:id="rId3"/>
              </a:rPr>
              <a:t>https://agenda2030bibfr.wixsite.com/agenda2030bib/supportsintervention</a:t>
            </a:r>
            <a:endParaRPr lang="fr-FR" sz="1000" dirty="0"/>
          </a:p>
        </p:txBody>
      </p:sp>
      <p:sp>
        <p:nvSpPr>
          <p:cNvPr id="4" name="Espace réservé du pied de page 3">
            <a:extLst>
              <a:ext uri="{FF2B5EF4-FFF2-40B4-BE49-F238E27FC236}">
                <a16:creationId xmlns:a16="http://schemas.microsoft.com/office/drawing/2014/main" id="{AD7A1966-DBED-04B7-FD02-BB6357D05CD4}"/>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09F45DC0-1C83-456E-FEE6-88781526A587}"/>
              </a:ext>
            </a:extLst>
          </p:cNvPr>
          <p:cNvSpPr>
            <a:spLocks noGrp="1"/>
          </p:cNvSpPr>
          <p:nvPr>
            <p:ph type="sldNum" sz="quarter" idx="12"/>
          </p:nvPr>
        </p:nvSpPr>
        <p:spPr/>
        <p:txBody>
          <a:bodyPr/>
          <a:lstStyle/>
          <a:p>
            <a:fld id="{77097A84-A780-4A4C-8B51-2B08649DCD8E}" type="slidenum">
              <a:rPr lang="fr-FR" smtClean="0"/>
              <a:t>30</a:t>
            </a:fld>
            <a:endParaRPr lang="fr-FR"/>
          </a:p>
        </p:txBody>
      </p:sp>
    </p:spTree>
    <p:extLst>
      <p:ext uri="{BB962C8B-B14F-4D97-AF65-F5344CB8AC3E}">
        <p14:creationId xmlns:p14="http://schemas.microsoft.com/office/powerpoint/2010/main" val="1306585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6268" t="24102" r="50006" b="8109"/>
          <a:stretch/>
        </p:blipFill>
        <p:spPr>
          <a:xfrm>
            <a:off x="467544" y="83616"/>
            <a:ext cx="3096344" cy="4976267"/>
          </a:xfrm>
          <a:prstGeom prst="rect">
            <a:avLst/>
          </a:prstGeom>
        </p:spPr>
      </p:pic>
      <p:pic>
        <p:nvPicPr>
          <p:cNvPr id="3" name="Image 2"/>
          <p:cNvPicPr>
            <a:picLocks noChangeAspect="1"/>
          </p:cNvPicPr>
          <p:nvPr/>
        </p:nvPicPr>
        <p:blipFill rotWithShape="1">
          <a:blip r:embed="rId3"/>
          <a:srcRect l="29478" t="22986" r="65350" b="67819"/>
          <a:stretch/>
        </p:blipFill>
        <p:spPr>
          <a:xfrm>
            <a:off x="5868144" y="4155926"/>
            <a:ext cx="720080" cy="720080"/>
          </a:xfrm>
          <a:prstGeom prst="rect">
            <a:avLst/>
          </a:prstGeom>
        </p:spPr>
      </p:pic>
      <p:sp>
        <p:nvSpPr>
          <p:cNvPr id="5" name="Espace réservé du pied de page 4">
            <a:extLst>
              <a:ext uri="{FF2B5EF4-FFF2-40B4-BE49-F238E27FC236}">
                <a16:creationId xmlns:a16="http://schemas.microsoft.com/office/drawing/2014/main" id="{ADC9D279-F628-9F5D-50AB-543027C27EE9}"/>
              </a:ext>
            </a:extLst>
          </p:cNvPr>
          <p:cNvSpPr>
            <a:spLocks noGrp="1"/>
          </p:cNvSpPr>
          <p:nvPr>
            <p:ph type="ftr" sz="quarter" idx="11"/>
          </p:nvPr>
        </p:nvSpPr>
        <p:spPr/>
        <p:txBody>
          <a:bodyPr/>
          <a:lstStyle/>
          <a:p>
            <a:r>
              <a:rPr lang="fr-FR"/>
              <a:t>CC BY NC SA - Raphaëlle Bats</a:t>
            </a:r>
          </a:p>
        </p:txBody>
      </p:sp>
      <p:sp>
        <p:nvSpPr>
          <p:cNvPr id="6" name="Espace réservé du numéro de diapositive 5">
            <a:extLst>
              <a:ext uri="{FF2B5EF4-FFF2-40B4-BE49-F238E27FC236}">
                <a16:creationId xmlns:a16="http://schemas.microsoft.com/office/drawing/2014/main" id="{B90D3B12-1549-BA7B-109D-2212D70F8AE2}"/>
              </a:ext>
            </a:extLst>
          </p:cNvPr>
          <p:cNvSpPr>
            <a:spLocks noGrp="1"/>
          </p:cNvSpPr>
          <p:nvPr>
            <p:ph type="sldNum" sz="quarter" idx="12"/>
          </p:nvPr>
        </p:nvSpPr>
        <p:spPr/>
        <p:txBody>
          <a:bodyPr/>
          <a:lstStyle/>
          <a:p>
            <a:fld id="{77097A84-A780-4A4C-8B51-2B08649DCD8E}" type="slidenum">
              <a:rPr lang="fr-FR" smtClean="0"/>
              <a:t>31</a:t>
            </a:fld>
            <a:endParaRPr lang="fr-FR"/>
          </a:p>
        </p:txBody>
      </p:sp>
    </p:spTree>
    <p:extLst>
      <p:ext uri="{BB962C8B-B14F-4D97-AF65-F5344CB8AC3E}">
        <p14:creationId xmlns:p14="http://schemas.microsoft.com/office/powerpoint/2010/main" val="1111084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67544" y="483518"/>
            <a:ext cx="7704856" cy="436562"/>
          </a:xfrm>
        </p:spPr>
        <p:txBody>
          <a:bodyPr>
            <a:normAutofit fontScale="90000"/>
          </a:bodyPr>
          <a:lstStyle/>
          <a:p>
            <a:r>
              <a:rPr lang="fr-FR" dirty="0"/>
              <a:t>Phase 7 : Préparez-vous à entrer en discussion</a:t>
            </a:r>
          </a:p>
        </p:txBody>
      </p:sp>
      <p:sp>
        <p:nvSpPr>
          <p:cNvPr id="3" name="Espace réservé du texte 2"/>
          <p:cNvSpPr>
            <a:spLocks noGrp="1"/>
          </p:cNvSpPr>
          <p:nvPr>
            <p:ph type="body" idx="4294967295"/>
          </p:nvPr>
        </p:nvSpPr>
        <p:spPr>
          <a:xfrm>
            <a:off x="592087" y="1190967"/>
            <a:ext cx="7580313" cy="3332163"/>
          </a:xfrm>
        </p:spPr>
        <p:txBody>
          <a:bodyPr>
            <a:normAutofit/>
          </a:bodyPr>
          <a:lstStyle/>
          <a:p>
            <a:pPr fontAlgn="base"/>
            <a:r>
              <a:rPr lang="fr-FR" sz="1600" dirty="0"/>
              <a:t>Valorisez les actions menées par les bibliothèques françaises auprès des élus et décideurs</a:t>
            </a:r>
          </a:p>
          <a:p>
            <a:pPr fontAlgn="base"/>
            <a:endParaRPr lang="fr-FR" sz="1600" dirty="0"/>
          </a:p>
          <a:p>
            <a:pPr fontAlgn="base"/>
            <a:r>
              <a:rPr lang="fr-FR" sz="1600" dirty="0"/>
              <a:t>Vous n’avez pas de documents utilisables</a:t>
            </a:r>
          </a:p>
          <a:p>
            <a:pPr marL="987425" indent="-285750" fontAlgn="base">
              <a:buFont typeface="Wingdings" panose="05000000000000000000" pitchFamily="2" charset="2"/>
              <a:buChar char="Ø"/>
            </a:pPr>
            <a:r>
              <a:rPr lang="fr-FR" sz="1600" b="1" dirty="0">
                <a:solidFill>
                  <a:schemeClr val="accent2">
                    <a:lumMod val="75000"/>
                  </a:schemeClr>
                </a:solidFill>
              </a:rPr>
              <a:t>Créez une brochure </a:t>
            </a:r>
            <a:r>
              <a:rPr lang="fr-FR" sz="1600" dirty="0"/>
              <a:t>sur la contribution des bibliothèques de votre pays à l’Agenda 2030</a:t>
            </a:r>
          </a:p>
          <a:p>
            <a:pPr marL="987425" indent="-285750" fontAlgn="base">
              <a:buFont typeface="Wingdings" panose="05000000000000000000" pitchFamily="2" charset="2"/>
              <a:buChar char="Ø"/>
            </a:pPr>
            <a:r>
              <a:rPr lang="fr-FR" sz="1600" dirty="0"/>
              <a:t>Chaque année faites </a:t>
            </a:r>
            <a:r>
              <a:rPr lang="fr-FR" sz="1600" b="1" dirty="0">
                <a:solidFill>
                  <a:schemeClr val="accent2">
                    <a:lumMod val="75000"/>
                  </a:schemeClr>
                </a:solidFill>
              </a:rPr>
              <a:t>une carte de vœux </a:t>
            </a:r>
            <a:r>
              <a:rPr lang="fr-FR" sz="1600" dirty="0"/>
              <a:t>sur les 5 ODD de l’année</a:t>
            </a:r>
          </a:p>
          <a:p>
            <a:pPr marL="987425" indent="-285750" fontAlgn="base">
              <a:buFont typeface="Wingdings" panose="05000000000000000000" pitchFamily="2" charset="2"/>
              <a:buChar char="Ø"/>
            </a:pPr>
            <a:r>
              <a:rPr lang="fr-FR" sz="1600" dirty="0"/>
              <a:t>Bravo, vous avez des documents à transmettre à des élus et décideurs</a:t>
            </a:r>
          </a:p>
          <a:p>
            <a:pPr fontAlgn="base"/>
            <a:endParaRPr lang="fr-FR" sz="1600" dirty="0"/>
          </a:p>
          <a:p>
            <a:pPr fontAlgn="base"/>
            <a:r>
              <a:rPr lang="fr-FR" sz="1600" dirty="0"/>
              <a:t>Prenez rdv avec des élus pour leur parler des bib et de l’Agenda 2030</a:t>
            </a:r>
          </a:p>
          <a:p>
            <a:endParaRPr lang="fr-FR" dirty="0"/>
          </a:p>
        </p:txBody>
      </p:sp>
      <p:sp>
        <p:nvSpPr>
          <p:cNvPr id="4" name="Espace réservé du pied de page 3">
            <a:extLst>
              <a:ext uri="{FF2B5EF4-FFF2-40B4-BE49-F238E27FC236}">
                <a16:creationId xmlns:a16="http://schemas.microsoft.com/office/drawing/2014/main" id="{7A745140-09E9-8280-BD15-37B8AE7541BE}"/>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CA5A69D9-7890-7975-9764-CD9770DACFEF}"/>
              </a:ext>
            </a:extLst>
          </p:cNvPr>
          <p:cNvSpPr>
            <a:spLocks noGrp="1"/>
          </p:cNvSpPr>
          <p:nvPr>
            <p:ph type="sldNum" sz="quarter" idx="12"/>
          </p:nvPr>
        </p:nvSpPr>
        <p:spPr/>
        <p:txBody>
          <a:bodyPr/>
          <a:lstStyle/>
          <a:p>
            <a:fld id="{77097A84-A780-4A4C-8B51-2B08649DCD8E}" type="slidenum">
              <a:rPr lang="fr-FR" smtClean="0"/>
              <a:t>32</a:t>
            </a:fld>
            <a:endParaRPr lang="fr-FR"/>
          </a:p>
        </p:txBody>
      </p:sp>
    </p:spTree>
    <p:extLst>
      <p:ext uri="{BB962C8B-B14F-4D97-AF65-F5344CB8AC3E}">
        <p14:creationId xmlns:p14="http://schemas.microsoft.com/office/powerpoint/2010/main" val="3034082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4860032" y="1859377"/>
            <a:ext cx="3743325" cy="2393950"/>
          </a:xfrm>
          <a:prstGeom prst="rect">
            <a:avLst/>
          </a:prstGeom>
        </p:spPr>
        <p:txBody>
          <a:bodyPr lIns="91425" tIns="91425" rIns="91425" bIns="91425" anchor="ctr" anchorCtr="0">
            <a:noAutofit/>
          </a:bodyPr>
          <a:lstStyle/>
          <a:p>
            <a:pPr>
              <a:spcBef>
                <a:spcPts val="0"/>
              </a:spcBef>
              <a:buClr>
                <a:schemeClr val="dk1"/>
              </a:buClr>
              <a:buSzPct val="55000"/>
              <a:buNone/>
            </a:pPr>
            <a:r>
              <a:rPr lang="en" sz="1800" dirty="0">
                <a:solidFill>
                  <a:schemeClr val="dk1"/>
                </a:solidFill>
                <a:latin typeface="Lora"/>
                <a:ea typeface="Lora"/>
                <a:cs typeface="Lora"/>
                <a:sym typeface="Lora"/>
              </a:rPr>
              <a:t>Brochure *France*</a:t>
            </a:r>
          </a:p>
          <a:p>
            <a:pPr>
              <a:spcBef>
                <a:spcPts val="0"/>
              </a:spcBef>
              <a:buClr>
                <a:schemeClr val="dk1"/>
              </a:buClr>
              <a:buSzPct val="55000"/>
              <a:buNone/>
            </a:pPr>
            <a:endParaRPr lang="en" sz="1800" dirty="0">
              <a:solidFill>
                <a:schemeClr val="dk1"/>
              </a:solidFill>
              <a:latin typeface="Lora"/>
              <a:ea typeface="Lora"/>
              <a:cs typeface="Lora"/>
              <a:sym typeface="Lora"/>
            </a:endParaRPr>
          </a:p>
          <a:p>
            <a:pPr>
              <a:spcBef>
                <a:spcPts val="0"/>
              </a:spcBef>
              <a:buClr>
                <a:schemeClr val="dk1"/>
              </a:buClr>
              <a:buSzPct val="55000"/>
              <a:buNone/>
            </a:pPr>
            <a:r>
              <a:rPr lang="en" sz="1800" dirty="0">
                <a:solidFill>
                  <a:schemeClr val="dk1"/>
                </a:solidFill>
                <a:latin typeface="Lora"/>
                <a:ea typeface="Lora"/>
                <a:cs typeface="Lora"/>
                <a:sym typeface="Lora"/>
              </a:rPr>
              <a:t>Distribuée à plusieurs occasions : représentante de l’Ambassadeur français à l’ONU, représentants de la ministre de la culture, parlementaires européens.</a:t>
            </a:r>
          </a:p>
        </p:txBody>
      </p:sp>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chemeClr val="accent2"/>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401474" y="814342"/>
            <a:ext cx="4970726" cy="4535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Brochure des exemples français</a:t>
            </a:r>
          </a:p>
        </p:txBody>
      </p:sp>
      <p:pic>
        <p:nvPicPr>
          <p:cNvPr id="13" name="Picture 2" descr="https://static.wixstatic.com/media/c68511_a4c237164baa4df8a06a2bf4a17c299b~mv2.png/v1/fill/w_559,h_791,al_c,lg_1/c68511_a4c237164baa4df8a06a2bf4a17c299b~mv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251" y="1249941"/>
            <a:ext cx="2366021" cy="3347983"/>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a:extLst>
              <a:ext uri="{FF2B5EF4-FFF2-40B4-BE49-F238E27FC236}">
                <a16:creationId xmlns:a16="http://schemas.microsoft.com/office/drawing/2014/main" id="{70F0B4A4-0F26-D303-2F71-A140E1BF1BC9}"/>
              </a:ext>
            </a:extLst>
          </p:cNvPr>
          <p:cNvSpPr>
            <a:spLocks noGrp="1"/>
          </p:cNvSpPr>
          <p:nvPr>
            <p:ph type="ftr" sz="quarter" idx="11"/>
          </p:nvPr>
        </p:nvSpPr>
        <p:spPr/>
        <p:txBody>
          <a:bodyPr/>
          <a:lstStyle/>
          <a:p>
            <a:r>
              <a:rPr lang="fr-FR"/>
              <a:t>CC BY NC SA - Raphaëlle Bats</a:t>
            </a:r>
          </a:p>
        </p:txBody>
      </p:sp>
      <p:sp>
        <p:nvSpPr>
          <p:cNvPr id="3" name="Espace réservé du numéro de diapositive 2">
            <a:extLst>
              <a:ext uri="{FF2B5EF4-FFF2-40B4-BE49-F238E27FC236}">
                <a16:creationId xmlns:a16="http://schemas.microsoft.com/office/drawing/2014/main" id="{7CCB1EE6-02E2-70E6-4FD3-AEC3E28B0A48}"/>
              </a:ext>
            </a:extLst>
          </p:cNvPr>
          <p:cNvSpPr>
            <a:spLocks noGrp="1"/>
          </p:cNvSpPr>
          <p:nvPr>
            <p:ph type="sldNum" sz="quarter" idx="12"/>
          </p:nvPr>
        </p:nvSpPr>
        <p:spPr/>
        <p:txBody>
          <a:bodyPr/>
          <a:lstStyle/>
          <a:p>
            <a:fld id="{77097A84-A780-4A4C-8B51-2B08649DCD8E}" type="slidenum">
              <a:rPr lang="fr-FR" smtClean="0"/>
              <a:t>33</a:t>
            </a:fld>
            <a:endParaRPr lang="fr-FR"/>
          </a:p>
        </p:txBody>
      </p:sp>
    </p:spTree>
    <p:extLst>
      <p:ext uri="{BB962C8B-B14F-4D97-AF65-F5344CB8AC3E}">
        <p14:creationId xmlns:p14="http://schemas.microsoft.com/office/powerpoint/2010/main" val="3323711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4901" t="20912" r="64711" b="9381"/>
          <a:stretch/>
        </p:blipFill>
        <p:spPr>
          <a:xfrm>
            <a:off x="35496" y="63084"/>
            <a:ext cx="3888433" cy="5017331"/>
          </a:xfrm>
          <a:prstGeom prst="rect">
            <a:avLst/>
          </a:prstGeom>
        </p:spPr>
      </p:pic>
      <p:pic>
        <p:nvPicPr>
          <p:cNvPr id="4" name="Image 3"/>
          <p:cNvPicPr>
            <a:picLocks noChangeAspect="1"/>
          </p:cNvPicPr>
          <p:nvPr/>
        </p:nvPicPr>
        <p:blipFill rotWithShape="1">
          <a:blip r:embed="rId3"/>
          <a:srcRect l="29478" t="22986" r="65350" b="67819"/>
          <a:stretch/>
        </p:blipFill>
        <p:spPr>
          <a:xfrm>
            <a:off x="5580112" y="3147814"/>
            <a:ext cx="720080" cy="720080"/>
          </a:xfrm>
          <a:prstGeom prst="rect">
            <a:avLst/>
          </a:prstGeom>
        </p:spPr>
      </p:pic>
      <p:sp>
        <p:nvSpPr>
          <p:cNvPr id="5" name="Espace réservé du pied de page 4">
            <a:extLst>
              <a:ext uri="{FF2B5EF4-FFF2-40B4-BE49-F238E27FC236}">
                <a16:creationId xmlns:a16="http://schemas.microsoft.com/office/drawing/2014/main" id="{FF191A99-01D8-8423-3472-ABC3670A7E5C}"/>
              </a:ext>
            </a:extLst>
          </p:cNvPr>
          <p:cNvSpPr>
            <a:spLocks noGrp="1"/>
          </p:cNvSpPr>
          <p:nvPr>
            <p:ph type="ftr" sz="quarter" idx="11"/>
          </p:nvPr>
        </p:nvSpPr>
        <p:spPr/>
        <p:txBody>
          <a:bodyPr/>
          <a:lstStyle/>
          <a:p>
            <a:r>
              <a:rPr lang="fr-FR"/>
              <a:t>CC BY NC SA - Raphaëlle Bats</a:t>
            </a:r>
          </a:p>
        </p:txBody>
      </p:sp>
      <p:sp>
        <p:nvSpPr>
          <p:cNvPr id="6" name="Espace réservé du numéro de diapositive 5">
            <a:extLst>
              <a:ext uri="{FF2B5EF4-FFF2-40B4-BE49-F238E27FC236}">
                <a16:creationId xmlns:a16="http://schemas.microsoft.com/office/drawing/2014/main" id="{56CBB25E-CB23-D532-018A-730848C1CF56}"/>
              </a:ext>
            </a:extLst>
          </p:cNvPr>
          <p:cNvSpPr>
            <a:spLocks noGrp="1"/>
          </p:cNvSpPr>
          <p:nvPr>
            <p:ph type="sldNum" sz="quarter" idx="12"/>
          </p:nvPr>
        </p:nvSpPr>
        <p:spPr/>
        <p:txBody>
          <a:bodyPr/>
          <a:lstStyle/>
          <a:p>
            <a:fld id="{77097A84-A780-4A4C-8B51-2B08649DCD8E}" type="slidenum">
              <a:rPr lang="fr-FR" smtClean="0"/>
              <a:t>34</a:t>
            </a:fld>
            <a:endParaRPr lang="fr-FR"/>
          </a:p>
        </p:txBody>
      </p:sp>
    </p:spTree>
    <p:extLst>
      <p:ext uri="{BB962C8B-B14F-4D97-AF65-F5344CB8AC3E}">
        <p14:creationId xmlns:p14="http://schemas.microsoft.com/office/powerpoint/2010/main" val="3817916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115616" y="483518"/>
            <a:ext cx="5135563" cy="436562"/>
          </a:xfrm>
        </p:spPr>
        <p:txBody>
          <a:bodyPr>
            <a:normAutofit fontScale="90000"/>
          </a:bodyPr>
          <a:lstStyle/>
          <a:p>
            <a:r>
              <a:rPr lang="fr-FR" dirty="0"/>
              <a:t>Phase 8 : Entrez en discussion</a:t>
            </a:r>
          </a:p>
        </p:txBody>
      </p:sp>
      <p:sp>
        <p:nvSpPr>
          <p:cNvPr id="3" name="Espace réservé du texte 2"/>
          <p:cNvSpPr>
            <a:spLocks noGrp="1"/>
          </p:cNvSpPr>
          <p:nvPr>
            <p:ph type="body" idx="4294967295"/>
          </p:nvPr>
        </p:nvSpPr>
        <p:spPr>
          <a:xfrm>
            <a:off x="971600" y="1335387"/>
            <a:ext cx="7723188" cy="3332163"/>
          </a:xfrm>
        </p:spPr>
        <p:txBody>
          <a:bodyPr>
            <a:normAutofit/>
          </a:bodyPr>
          <a:lstStyle/>
          <a:p>
            <a:pPr fontAlgn="base"/>
            <a:r>
              <a:rPr lang="fr-FR" sz="1500" dirty="0"/>
              <a:t>Faites de vos rdv avec les élus et décideurs des moments clés pour la cause des bibliothèques</a:t>
            </a:r>
          </a:p>
          <a:p>
            <a:pPr fontAlgn="base"/>
            <a:r>
              <a:rPr lang="fr-FR" sz="1500" dirty="0"/>
              <a:t>Vous n’avez jamais fait ça et manquez de technique de plaidoyer</a:t>
            </a:r>
          </a:p>
          <a:p>
            <a:pPr marL="1182688" indent="-285750" fontAlgn="base">
              <a:buFont typeface="Wingdings" panose="05000000000000000000" pitchFamily="2" charset="2"/>
              <a:buChar char="ü"/>
            </a:pPr>
            <a:r>
              <a:rPr lang="fr-FR" sz="1500" b="1" dirty="0">
                <a:solidFill>
                  <a:schemeClr val="accent2">
                    <a:lumMod val="75000"/>
                  </a:schemeClr>
                </a:solidFill>
              </a:rPr>
              <a:t>Participez à des événements politiques </a:t>
            </a:r>
            <a:r>
              <a:rPr lang="fr-FR" sz="1500" dirty="0"/>
              <a:t>: Forum de Développement Durable UNECE 2018 et 2019, Génération Code-Parlement Européen 2018 </a:t>
            </a:r>
          </a:p>
          <a:p>
            <a:pPr marL="1182688" indent="-285750" fontAlgn="base">
              <a:buFont typeface="Wingdings" panose="05000000000000000000" pitchFamily="2" charset="2"/>
              <a:buChar char="ü"/>
            </a:pPr>
            <a:r>
              <a:rPr lang="fr-FR" sz="1500" b="1" dirty="0">
                <a:solidFill>
                  <a:schemeClr val="accent2">
                    <a:lumMod val="75000"/>
                  </a:schemeClr>
                </a:solidFill>
              </a:rPr>
              <a:t>Participez à des temps de lobbying international </a:t>
            </a:r>
            <a:r>
              <a:rPr lang="fr-FR" sz="1500" dirty="0"/>
              <a:t>&gt; Rencontre à New York avec une représentante de l’ambassadeur de France à l’ONU</a:t>
            </a:r>
          </a:p>
          <a:p>
            <a:pPr marL="1182688" indent="-285750" fontAlgn="base">
              <a:buFont typeface="Wingdings" panose="05000000000000000000" pitchFamily="2" charset="2"/>
              <a:buChar char="ü"/>
            </a:pPr>
            <a:r>
              <a:rPr lang="fr-FR" sz="1500" dirty="0"/>
              <a:t>Bravo, vous avez appris : à raconter votre histoire efficacement en 3 minutes, à interpeller des inconnus, à identifier les dossiers de travail de vos interlocuteurs</a:t>
            </a:r>
          </a:p>
          <a:p>
            <a:pPr fontAlgn="base"/>
            <a:r>
              <a:rPr lang="fr-FR" sz="1500" dirty="0"/>
              <a:t>Vous avez en main les informations clés en termes de calendrier et d’acteurs sur l’action de votre pays pour le développement durable.</a:t>
            </a:r>
          </a:p>
          <a:p>
            <a:endParaRPr lang="fr-FR" dirty="0"/>
          </a:p>
        </p:txBody>
      </p:sp>
      <p:sp>
        <p:nvSpPr>
          <p:cNvPr id="4" name="Espace réservé du pied de page 3">
            <a:extLst>
              <a:ext uri="{FF2B5EF4-FFF2-40B4-BE49-F238E27FC236}">
                <a16:creationId xmlns:a16="http://schemas.microsoft.com/office/drawing/2014/main" id="{7D1C686D-F449-E0D5-B4ED-CB08A09CEBDA}"/>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6870A29D-E3C4-0E86-0349-FB882DC23AB4}"/>
              </a:ext>
            </a:extLst>
          </p:cNvPr>
          <p:cNvSpPr>
            <a:spLocks noGrp="1"/>
          </p:cNvSpPr>
          <p:nvPr>
            <p:ph type="sldNum" sz="quarter" idx="12"/>
          </p:nvPr>
        </p:nvSpPr>
        <p:spPr/>
        <p:txBody>
          <a:bodyPr/>
          <a:lstStyle/>
          <a:p>
            <a:fld id="{77097A84-A780-4A4C-8B51-2B08649DCD8E}" type="slidenum">
              <a:rPr lang="fr-FR" smtClean="0"/>
              <a:t>35</a:t>
            </a:fld>
            <a:endParaRPr lang="fr-FR"/>
          </a:p>
        </p:txBody>
      </p:sp>
    </p:spTree>
    <p:extLst>
      <p:ext uri="{BB962C8B-B14F-4D97-AF65-F5344CB8AC3E}">
        <p14:creationId xmlns:p14="http://schemas.microsoft.com/office/powerpoint/2010/main" val="55684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5580112" y="250791"/>
            <a:ext cx="3420690" cy="873698"/>
          </a:xfrm>
          <a:prstGeom prst="rect">
            <a:avLst/>
          </a:prstGeom>
        </p:spPr>
        <p:txBody>
          <a:bodyPr lIns="91425" tIns="91425" rIns="91425" bIns="91425" anchor="ctr" anchorCtr="0">
            <a:noAutofit/>
          </a:bodyPr>
          <a:lstStyle/>
          <a:p>
            <a:pPr>
              <a:spcBef>
                <a:spcPts val="0"/>
              </a:spcBef>
              <a:buClr>
                <a:schemeClr val="dk1"/>
              </a:buClr>
              <a:buSzPct val="55000"/>
              <a:buNone/>
            </a:pPr>
            <a:r>
              <a:rPr lang="en" sz="1400" dirty="0">
                <a:solidFill>
                  <a:schemeClr val="accent4"/>
                </a:solidFill>
                <a:latin typeface="Lora"/>
                <a:sym typeface="Lora"/>
              </a:rPr>
              <a:t>Regional Forum for S</a:t>
            </a:r>
            <a:r>
              <a:rPr lang="fr-FR" sz="1400" dirty="0">
                <a:solidFill>
                  <a:schemeClr val="accent4"/>
                </a:solidFill>
                <a:latin typeface="Lora"/>
                <a:sym typeface="Lora"/>
              </a:rPr>
              <a:t>D </a:t>
            </a:r>
            <a:r>
              <a:rPr lang="en" sz="1400" dirty="0">
                <a:solidFill>
                  <a:schemeClr val="accent4"/>
                </a:solidFill>
                <a:latin typeface="Lora"/>
                <a:sym typeface="Lora"/>
              </a:rPr>
              <a:t>for the UNECE Region, Genève</a:t>
            </a:r>
          </a:p>
        </p:txBody>
      </p:sp>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chemeClr val="accent2"/>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401474" y="814342"/>
            <a:ext cx="3878399"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Participation à un événement ONU à Genève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02" y="1844281"/>
            <a:ext cx="3717032" cy="2787774"/>
          </a:xfrm>
          <a:prstGeom prst="rect">
            <a:avLst/>
          </a:prstGeom>
        </p:spPr>
      </p:pic>
      <p:sp>
        <p:nvSpPr>
          <p:cNvPr id="13" name="Shape 167"/>
          <p:cNvSpPr txBox="1">
            <a:spLocks/>
          </p:cNvSpPr>
          <p:nvPr/>
        </p:nvSpPr>
        <p:spPr>
          <a:xfrm>
            <a:off x="4680322" y="2139702"/>
            <a:ext cx="4320480" cy="2393958"/>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Font typeface="Quattrocento Sans"/>
              <a:buNone/>
            </a:pPr>
            <a:r>
              <a:rPr lang="fr-FR" sz="1800" dirty="0">
                <a:solidFill>
                  <a:schemeClr val="dk1"/>
                </a:solidFill>
                <a:latin typeface="Lora"/>
                <a:ea typeface="Lora"/>
                <a:cs typeface="Lora"/>
                <a:sym typeface="Lora"/>
              </a:rPr>
              <a:t>Travailler la prise de contact et le discours d’amorce sur les bibliothèques.</a:t>
            </a:r>
          </a:p>
          <a:p>
            <a:pPr>
              <a:spcBef>
                <a:spcPts val="0"/>
              </a:spcBef>
              <a:buClr>
                <a:schemeClr val="dk1"/>
              </a:buClr>
              <a:buSzPct val="55000"/>
              <a:buFont typeface="Quattrocento Sans"/>
              <a:buNone/>
            </a:pPr>
            <a:endParaRPr lang="fr-FR" sz="1800" dirty="0">
              <a:solidFill>
                <a:schemeClr val="dk1"/>
              </a:solidFill>
              <a:latin typeface="Lora"/>
              <a:ea typeface="Lora"/>
              <a:cs typeface="Lora"/>
              <a:sym typeface="Lora"/>
            </a:endParaRPr>
          </a:p>
          <a:p>
            <a:pPr>
              <a:spcBef>
                <a:spcPts val="0"/>
              </a:spcBef>
              <a:buClr>
                <a:schemeClr val="dk1"/>
              </a:buClr>
              <a:buSzPct val="55000"/>
              <a:buFont typeface="Quattrocento Sans"/>
              <a:buNone/>
            </a:pPr>
            <a:r>
              <a:rPr lang="fr-FR" sz="1800" dirty="0">
                <a:solidFill>
                  <a:schemeClr val="dk1"/>
                </a:solidFill>
                <a:latin typeface="Lora"/>
                <a:ea typeface="Lora"/>
                <a:cs typeface="Lora"/>
                <a:sym typeface="Lora"/>
              </a:rPr>
              <a:t>&gt;&gt;&gt;&gt;&gt; </a:t>
            </a:r>
            <a:r>
              <a:rPr lang="en" sz="1800" dirty="0">
                <a:solidFill>
                  <a:schemeClr val="dk1"/>
                </a:solidFill>
                <a:latin typeface="Lora"/>
                <a:ea typeface="Lora"/>
                <a:cs typeface="Lora"/>
                <a:sym typeface="Lora"/>
              </a:rPr>
              <a:t>International Meeting Playbook, with Stephen Wyber &amp; Vesna Vuksan</a:t>
            </a:r>
          </a:p>
          <a:p>
            <a:pPr>
              <a:spcBef>
                <a:spcPts val="0"/>
              </a:spcBef>
              <a:buClr>
                <a:schemeClr val="dk1"/>
              </a:buClr>
              <a:buSzPct val="55000"/>
              <a:buFont typeface="Quattrocento Sans"/>
              <a:buNone/>
            </a:pPr>
            <a:endParaRPr lang="en" sz="1800" dirty="0">
              <a:solidFill>
                <a:schemeClr val="dk1"/>
              </a:solidFill>
              <a:latin typeface="Lora"/>
              <a:ea typeface="Lora"/>
              <a:cs typeface="Lora"/>
              <a:sym typeface="Lora"/>
            </a:endParaRPr>
          </a:p>
        </p:txBody>
      </p:sp>
      <p:sp>
        <p:nvSpPr>
          <p:cNvPr id="2" name="Espace réservé du pied de page 1">
            <a:extLst>
              <a:ext uri="{FF2B5EF4-FFF2-40B4-BE49-F238E27FC236}">
                <a16:creationId xmlns:a16="http://schemas.microsoft.com/office/drawing/2014/main" id="{F60D5272-1EA0-072A-4C4A-60FA3F309729}"/>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CA8B5D29-9929-B0A4-12F0-EB8135691780}"/>
              </a:ext>
            </a:extLst>
          </p:cNvPr>
          <p:cNvSpPr>
            <a:spLocks noGrp="1"/>
          </p:cNvSpPr>
          <p:nvPr>
            <p:ph type="sldNum" sz="quarter" idx="12"/>
          </p:nvPr>
        </p:nvSpPr>
        <p:spPr/>
        <p:txBody>
          <a:bodyPr/>
          <a:lstStyle/>
          <a:p>
            <a:fld id="{77097A84-A780-4A4C-8B51-2B08649DCD8E}" type="slidenum">
              <a:rPr lang="fr-FR" smtClean="0"/>
              <a:t>36</a:t>
            </a:fld>
            <a:endParaRPr lang="fr-FR"/>
          </a:p>
        </p:txBody>
      </p:sp>
    </p:spTree>
    <p:extLst>
      <p:ext uri="{BB962C8B-B14F-4D97-AF65-F5344CB8AC3E}">
        <p14:creationId xmlns:p14="http://schemas.microsoft.com/office/powerpoint/2010/main" val="3512950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5399088" y="195263"/>
            <a:ext cx="3744912" cy="1296366"/>
          </a:xfrm>
          <a:prstGeom prst="rect">
            <a:avLst/>
          </a:prstGeom>
        </p:spPr>
        <p:txBody>
          <a:bodyPr lIns="91425" tIns="91425" rIns="91425" bIns="91425" anchor="ctr" anchorCtr="0">
            <a:noAutofit/>
          </a:bodyPr>
          <a:lstStyle/>
          <a:p>
            <a:pPr>
              <a:spcBef>
                <a:spcPts val="0"/>
              </a:spcBef>
              <a:buClr>
                <a:schemeClr val="dk1"/>
              </a:buClr>
              <a:buSzPct val="55000"/>
              <a:buNone/>
            </a:pPr>
            <a:r>
              <a:rPr lang="fr-FR" sz="1400" dirty="0">
                <a:solidFill>
                  <a:schemeClr val="accent4"/>
                </a:solidFill>
                <a:latin typeface="Lora"/>
                <a:sym typeface="Lora"/>
              </a:rPr>
              <a:t>Evènement organisé par l’IFLA</a:t>
            </a:r>
            <a:endParaRPr lang="en" sz="1400" dirty="0">
              <a:solidFill>
                <a:schemeClr val="accent4"/>
              </a:solidFill>
              <a:latin typeface="Lora"/>
              <a:sym typeface="Lora"/>
            </a:endParaRPr>
          </a:p>
          <a:p>
            <a:pPr>
              <a:spcBef>
                <a:spcPts val="0"/>
              </a:spcBef>
              <a:buClr>
                <a:schemeClr val="dk1"/>
              </a:buClr>
              <a:buSzPct val="55000"/>
              <a:buNone/>
            </a:pPr>
            <a:endParaRPr lang="en" sz="1400" dirty="0">
              <a:solidFill>
                <a:schemeClr val="accent4"/>
              </a:solidFill>
              <a:latin typeface="Lora"/>
              <a:sym typeface="Lora"/>
            </a:endParaRPr>
          </a:p>
          <a:p>
            <a:pPr>
              <a:spcBef>
                <a:spcPts val="0"/>
              </a:spcBef>
              <a:buClr>
                <a:schemeClr val="dk1"/>
              </a:buClr>
              <a:buSzPct val="55000"/>
              <a:buNone/>
            </a:pPr>
            <a:r>
              <a:rPr lang="fr-FR" sz="1400" dirty="0">
                <a:solidFill>
                  <a:schemeClr val="accent4"/>
                </a:solidFill>
                <a:latin typeface="Lora"/>
                <a:sym typeface="Lora"/>
              </a:rPr>
              <a:t>Rencontre avec une représentante de l’ambassadeur de France à l’ONU</a:t>
            </a:r>
            <a:endParaRPr lang="en" sz="1400" dirty="0">
              <a:solidFill>
                <a:schemeClr val="accent4"/>
              </a:solidFill>
              <a:latin typeface="Lora"/>
              <a:sym typeface="Lora"/>
            </a:endParaRPr>
          </a:p>
          <a:p>
            <a:pPr>
              <a:spcBef>
                <a:spcPts val="0"/>
              </a:spcBef>
              <a:buClr>
                <a:schemeClr val="dk1"/>
              </a:buClr>
              <a:buSzPct val="55000"/>
              <a:buNone/>
            </a:pPr>
            <a:endParaRPr lang="en" sz="1400" dirty="0">
              <a:solidFill>
                <a:schemeClr val="accent4"/>
              </a:solidFill>
              <a:latin typeface="Lora"/>
              <a:sym typeface="Lora"/>
            </a:endParaRPr>
          </a:p>
          <a:p>
            <a:pPr>
              <a:spcBef>
                <a:spcPts val="0"/>
              </a:spcBef>
              <a:buClr>
                <a:schemeClr val="dk1"/>
              </a:buClr>
              <a:buSzPct val="55000"/>
              <a:buNone/>
            </a:pPr>
            <a:r>
              <a:rPr lang="en" sz="1400" dirty="0">
                <a:solidFill>
                  <a:schemeClr val="accent4"/>
                </a:solidFill>
                <a:latin typeface="Lora"/>
                <a:sym typeface="Lora"/>
              </a:rPr>
              <a:t>Présentation devant les autres délégations.</a:t>
            </a:r>
          </a:p>
        </p:txBody>
      </p:sp>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chemeClr val="accent2"/>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401474" y="814342"/>
            <a:ext cx="3878399"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Rencontre à New York</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02" y="1998189"/>
            <a:ext cx="3717032" cy="2479957"/>
          </a:xfrm>
          <a:prstGeom prst="rect">
            <a:avLst/>
          </a:prstGeom>
        </p:spPr>
      </p:pic>
      <p:sp>
        <p:nvSpPr>
          <p:cNvPr id="13" name="Shape 167"/>
          <p:cNvSpPr txBox="1">
            <a:spLocks/>
          </p:cNvSpPr>
          <p:nvPr/>
        </p:nvSpPr>
        <p:spPr>
          <a:xfrm>
            <a:off x="4950740" y="1971255"/>
            <a:ext cx="3462175" cy="2393958"/>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Font typeface="Quattrocento Sans"/>
              <a:buNone/>
            </a:pPr>
            <a:r>
              <a:rPr lang="en" sz="1800" dirty="0">
                <a:solidFill>
                  <a:schemeClr val="dk1"/>
                </a:solidFill>
                <a:latin typeface="Lora"/>
                <a:ea typeface="Lora"/>
                <a:cs typeface="Lora"/>
                <a:sym typeface="Lora"/>
              </a:rPr>
              <a:t>La force des exemples</a:t>
            </a:r>
          </a:p>
          <a:p>
            <a:pPr>
              <a:spcBef>
                <a:spcPts val="0"/>
              </a:spcBef>
              <a:buClr>
                <a:schemeClr val="dk1"/>
              </a:buClr>
              <a:buSzPct val="55000"/>
              <a:buFont typeface="Quattrocento Sans"/>
              <a:buNone/>
            </a:pPr>
            <a:endParaRPr lang="en" sz="1800" dirty="0">
              <a:solidFill>
                <a:schemeClr val="dk1"/>
              </a:solidFill>
              <a:latin typeface="Lora"/>
              <a:ea typeface="Lora"/>
              <a:cs typeface="Lora"/>
              <a:sym typeface="Lora"/>
            </a:endParaRPr>
          </a:p>
          <a:p>
            <a:pPr>
              <a:spcBef>
                <a:spcPts val="0"/>
              </a:spcBef>
              <a:buClr>
                <a:schemeClr val="dk1"/>
              </a:buClr>
              <a:buSzPct val="55000"/>
              <a:buFont typeface="Quattrocento Sans"/>
              <a:buNone/>
            </a:pPr>
            <a:r>
              <a:rPr lang="en" sz="1800" dirty="0">
                <a:solidFill>
                  <a:schemeClr val="dk1"/>
                </a:solidFill>
                <a:latin typeface="Lora"/>
                <a:ea typeface="Lora"/>
                <a:cs typeface="Lora"/>
                <a:sym typeface="Lora"/>
              </a:rPr>
              <a:t>La brochure</a:t>
            </a:r>
          </a:p>
          <a:p>
            <a:pPr>
              <a:spcBef>
                <a:spcPts val="0"/>
              </a:spcBef>
              <a:buClr>
                <a:schemeClr val="dk1"/>
              </a:buClr>
              <a:buSzPct val="55000"/>
              <a:buFont typeface="Quattrocento Sans"/>
              <a:buNone/>
            </a:pPr>
            <a:endParaRPr lang="en" sz="1800" dirty="0">
              <a:solidFill>
                <a:schemeClr val="dk1"/>
              </a:solidFill>
              <a:latin typeface="Lora"/>
              <a:ea typeface="Lora"/>
              <a:cs typeface="Lora"/>
              <a:sym typeface="Lora"/>
            </a:endParaRPr>
          </a:p>
          <a:p>
            <a:pPr>
              <a:spcBef>
                <a:spcPts val="0"/>
              </a:spcBef>
              <a:buClr>
                <a:schemeClr val="dk1"/>
              </a:buClr>
              <a:buSzPct val="55000"/>
              <a:buFont typeface="Quattrocento Sans"/>
              <a:buNone/>
            </a:pPr>
            <a:r>
              <a:rPr lang="en" sz="1800" dirty="0">
                <a:solidFill>
                  <a:schemeClr val="dk1"/>
                </a:solidFill>
                <a:latin typeface="Lora"/>
                <a:ea typeface="Lora"/>
                <a:cs typeface="Lora"/>
                <a:sym typeface="Lora"/>
              </a:rPr>
              <a:t>La stagiaire de l’Ambassade</a:t>
            </a:r>
          </a:p>
        </p:txBody>
      </p:sp>
      <p:sp>
        <p:nvSpPr>
          <p:cNvPr id="2" name="Espace réservé du pied de page 1">
            <a:extLst>
              <a:ext uri="{FF2B5EF4-FFF2-40B4-BE49-F238E27FC236}">
                <a16:creationId xmlns:a16="http://schemas.microsoft.com/office/drawing/2014/main" id="{49D286FA-BAFC-620D-0522-646F19199F20}"/>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81FBF258-7DC4-3D40-3B97-152F128E97F2}"/>
              </a:ext>
            </a:extLst>
          </p:cNvPr>
          <p:cNvSpPr>
            <a:spLocks noGrp="1"/>
          </p:cNvSpPr>
          <p:nvPr>
            <p:ph type="sldNum" sz="quarter" idx="12"/>
          </p:nvPr>
        </p:nvSpPr>
        <p:spPr/>
        <p:txBody>
          <a:bodyPr/>
          <a:lstStyle/>
          <a:p>
            <a:fld id="{77097A84-A780-4A4C-8B51-2B08649DCD8E}" type="slidenum">
              <a:rPr lang="fr-FR" smtClean="0"/>
              <a:t>37</a:t>
            </a:fld>
            <a:endParaRPr lang="fr-FR"/>
          </a:p>
        </p:txBody>
      </p:sp>
    </p:spTree>
    <p:extLst>
      <p:ext uri="{BB962C8B-B14F-4D97-AF65-F5344CB8AC3E}">
        <p14:creationId xmlns:p14="http://schemas.microsoft.com/office/powerpoint/2010/main" val="1969231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5399287" y="225879"/>
            <a:ext cx="3421185" cy="1203830"/>
          </a:xfrm>
          <a:prstGeom prst="rect">
            <a:avLst/>
          </a:prstGeom>
        </p:spPr>
        <p:txBody>
          <a:bodyPr lIns="91425" tIns="91425" rIns="91425" bIns="91425" anchor="ctr" anchorCtr="0">
            <a:noAutofit/>
          </a:bodyPr>
          <a:lstStyle/>
          <a:p>
            <a:pPr>
              <a:spcBef>
                <a:spcPts val="0"/>
              </a:spcBef>
              <a:buClr>
                <a:schemeClr val="dk1"/>
              </a:buClr>
              <a:buSzPct val="55000"/>
              <a:buNone/>
            </a:pPr>
            <a:r>
              <a:rPr lang="fr-FR" sz="1400" dirty="0">
                <a:solidFill>
                  <a:schemeClr val="accent4"/>
                </a:solidFill>
                <a:latin typeface="Lora"/>
                <a:ea typeface="Lora"/>
                <a:cs typeface="Lora"/>
                <a:sym typeface="Lora"/>
              </a:rPr>
              <a:t>Evénement </a:t>
            </a:r>
            <a:r>
              <a:rPr lang="fr-FR" sz="1400" dirty="0" err="1">
                <a:solidFill>
                  <a:schemeClr val="accent4"/>
                </a:solidFill>
                <a:latin typeface="Lora"/>
                <a:ea typeface="Lora"/>
                <a:cs typeface="Lora"/>
                <a:sym typeface="Lora"/>
              </a:rPr>
              <a:t>Generation</a:t>
            </a:r>
            <a:r>
              <a:rPr lang="fr-FR" sz="1400" dirty="0">
                <a:solidFill>
                  <a:schemeClr val="accent4"/>
                </a:solidFill>
                <a:latin typeface="Lora"/>
                <a:ea typeface="Lora"/>
                <a:cs typeface="Lora"/>
                <a:sym typeface="Lora"/>
              </a:rPr>
              <a:t> Code, Public </a:t>
            </a:r>
            <a:r>
              <a:rPr lang="fr-FR" sz="1400" dirty="0" err="1">
                <a:solidFill>
                  <a:schemeClr val="accent4"/>
                </a:solidFill>
                <a:latin typeface="Lora"/>
                <a:ea typeface="Lora"/>
                <a:cs typeface="Lora"/>
                <a:sym typeface="Lora"/>
              </a:rPr>
              <a:t>Libraries</a:t>
            </a:r>
            <a:r>
              <a:rPr lang="fr-FR" sz="1400" dirty="0">
                <a:solidFill>
                  <a:schemeClr val="accent4"/>
                </a:solidFill>
                <a:latin typeface="Lora"/>
                <a:ea typeface="Lora"/>
                <a:cs typeface="Lora"/>
                <a:sym typeface="Lora"/>
              </a:rPr>
              <a:t> 2020.</a:t>
            </a:r>
          </a:p>
          <a:p>
            <a:pPr>
              <a:spcBef>
                <a:spcPts val="0"/>
              </a:spcBef>
              <a:buClr>
                <a:schemeClr val="dk1"/>
              </a:buClr>
              <a:buSzPct val="55000"/>
              <a:buNone/>
            </a:pPr>
            <a:r>
              <a:rPr lang="fr-FR" sz="1400" dirty="0">
                <a:solidFill>
                  <a:schemeClr val="accent4"/>
                </a:solidFill>
                <a:latin typeface="Lora"/>
                <a:ea typeface="Lora"/>
                <a:cs typeface="Lora"/>
                <a:sym typeface="Lora"/>
              </a:rPr>
              <a:t>Parlement Européen, </a:t>
            </a:r>
            <a:r>
              <a:rPr lang="fr-FR" sz="1400" dirty="0" err="1">
                <a:solidFill>
                  <a:schemeClr val="accent4"/>
                </a:solidFill>
                <a:latin typeface="Lora"/>
                <a:ea typeface="Lora"/>
                <a:cs typeface="Lora"/>
                <a:sym typeface="Lora"/>
              </a:rPr>
              <a:t>Oct</a:t>
            </a:r>
            <a:r>
              <a:rPr lang="fr-FR" sz="1400" dirty="0">
                <a:solidFill>
                  <a:schemeClr val="accent4"/>
                </a:solidFill>
                <a:latin typeface="Lora"/>
                <a:ea typeface="Lora"/>
                <a:cs typeface="Lora"/>
                <a:sym typeface="Lora"/>
              </a:rPr>
              <a:t> 2018.</a:t>
            </a:r>
          </a:p>
          <a:p>
            <a:pPr>
              <a:spcBef>
                <a:spcPts val="0"/>
              </a:spcBef>
              <a:buClr>
                <a:schemeClr val="dk1"/>
              </a:buClr>
              <a:buSzPct val="55000"/>
              <a:buNone/>
            </a:pPr>
            <a:r>
              <a:rPr lang="en" sz="1400" dirty="0">
                <a:solidFill>
                  <a:schemeClr val="accent4"/>
                </a:solidFill>
                <a:latin typeface="Lora"/>
                <a:ea typeface="Lora"/>
                <a:cs typeface="Lora"/>
                <a:sym typeface="Lora"/>
              </a:rPr>
              <a:t>6 parlementaires et/ou assistants rencontrés, avec Patrick Megel</a:t>
            </a:r>
          </a:p>
        </p:txBody>
      </p:sp>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chemeClr val="accent2"/>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401474" y="814342"/>
            <a:ext cx="3878399"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Parlement Européen</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62732"/>
            <a:ext cx="3717032" cy="2478021"/>
          </a:xfrm>
          <a:prstGeom prst="rect">
            <a:avLst/>
          </a:prstGeom>
        </p:spPr>
      </p:pic>
      <p:sp>
        <p:nvSpPr>
          <p:cNvPr id="13" name="Shape 167"/>
          <p:cNvSpPr txBox="1">
            <a:spLocks/>
          </p:cNvSpPr>
          <p:nvPr/>
        </p:nvSpPr>
        <p:spPr>
          <a:xfrm>
            <a:off x="4355976" y="1791303"/>
            <a:ext cx="4392488" cy="2393958"/>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Font typeface="Quattrocento Sans"/>
              <a:buNone/>
            </a:pPr>
            <a:r>
              <a:rPr lang="fr-FR" sz="1400" dirty="0">
                <a:solidFill>
                  <a:schemeClr val="dk1"/>
                </a:solidFill>
                <a:latin typeface="Lora"/>
                <a:ea typeface="Lora"/>
                <a:cs typeface="Lora"/>
                <a:sym typeface="Lora"/>
              </a:rPr>
              <a:t>Connaître les dossiers de nos interlocuteurs : se montrer utile</a:t>
            </a:r>
          </a:p>
          <a:p>
            <a:pPr>
              <a:spcBef>
                <a:spcPts val="0"/>
              </a:spcBef>
              <a:buClr>
                <a:schemeClr val="dk1"/>
              </a:buClr>
              <a:buSzPct val="55000"/>
              <a:buFont typeface="Quattrocento Sans"/>
              <a:buNone/>
            </a:pPr>
            <a:endParaRPr lang="fr-FR" sz="1400" dirty="0">
              <a:solidFill>
                <a:schemeClr val="dk1"/>
              </a:solidFill>
              <a:latin typeface="Lora"/>
              <a:ea typeface="Lora"/>
              <a:cs typeface="Lora"/>
              <a:sym typeface="Lora"/>
            </a:endParaRPr>
          </a:p>
          <a:p>
            <a:pPr>
              <a:spcBef>
                <a:spcPts val="0"/>
              </a:spcBef>
              <a:buClr>
                <a:schemeClr val="dk1"/>
              </a:buClr>
              <a:buSzPct val="55000"/>
              <a:buFont typeface="Quattrocento Sans"/>
              <a:buNone/>
            </a:pPr>
            <a:r>
              <a:rPr lang="fr-FR" sz="1400" dirty="0">
                <a:solidFill>
                  <a:schemeClr val="dk1"/>
                </a:solidFill>
                <a:latin typeface="Lora"/>
                <a:ea typeface="Lora"/>
                <a:cs typeface="Lora"/>
                <a:sym typeface="Lora"/>
              </a:rPr>
              <a:t>Garder une trace : photo et diffusion sur les réseaux sociaux</a:t>
            </a:r>
          </a:p>
          <a:p>
            <a:pPr>
              <a:spcBef>
                <a:spcPts val="0"/>
              </a:spcBef>
              <a:buClr>
                <a:schemeClr val="dk1"/>
              </a:buClr>
              <a:buSzPct val="55000"/>
              <a:buFont typeface="Quattrocento Sans"/>
              <a:buNone/>
            </a:pPr>
            <a:endParaRPr lang="fr-FR" sz="1400" dirty="0">
              <a:solidFill>
                <a:schemeClr val="dk1"/>
              </a:solidFill>
              <a:latin typeface="Lora"/>
              <a:ea typeface="Lora"/>
              <a:cs typeface="Lora"/>
              <a:sym typeface="Lora"/>
            </a:endParaRPr>
          </a:p>
          <a:p>
            <a:pPr>
              <a:spcBef>
                <a:spcPts val="0"/>
              </a:spcBef>
              <a:buClr>
                <a:schemeClr val="dk1"/>
              </a:buClr>
              <a:buSzPct val="55000"/>
              <a:buFont typeface="Quattrocento Sans"/>
              <a:buNone/>
            </a:pPr>
            <a:r>
              <a:rPr lang="fr-FR" sz="1400" dirty="0">
                <a:solidFill>
                  <a:schemeClr val="dk1"/>
                </a:solidFill>
                <a:latin typeface="Lora"/>
                <a:ea typeface="Lora"/>
                <a:cs typeface="Lora"/>
                <a:sym typeface="Lora"/>
              </a:rPr>
              <a:t>&gt;&gt;&gt;&gt; Un article sur notre site web avec l’avant, pendant et après d’une telle rencontre / petit guide pratique</a:t>
            </a:r>
            <a:endParaRPr lang="en" sz="1400" dirty="0">
              <a:solidFill>
                <a:schemeClr val="dk1"/>
              </a:solidFill>
              <a:latin typeface="Lora"/>
              <a:ea typeface="Lora"/>
              <a:cs typeface="Lora"/>
              <a:sym typeface="Lora"/>
            </a:endParaRPr>
          </a:p>
        </p:txBody>
      </p:sp>
      <p:sp>
        <p:nvSpPr>
          <p:cNvPr id="2" name="Espace réservé du pied de page 1">
            <a:extLst>
              <a:ext uri="{FF2B5EF4-FFF2-40B4-BE49-F238E27FC236}">
                <a16:creationId xmlns:a16="http://schemas.microsoft.com/office/drawing/2014/main" id="{6D83161B-70C1-C056-CB10-8977C4BAE1C0}"/>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52C8B57A-C995-A2BD-59B0-C560DACDB375}"/>
              </a:ext>
            </a:extLst>
          </p:cNvPr>
          <p:cNvSpPr>
            <a:spLocks noGrp="1"/>
          </p:cNvSpPr>
          <p:nvPr>
            <p:ph type="sldNum" sz="quarter" idx="12"/>
          </p:nvPr>
        </p:nvSpPr>
        <p:spPr/>
        <p:txBody>
          <a:bodyPr/>
          <a:lstStyle/>
          <a:p>
            <a:fld id="{77097A84-A780-4A4C-8B51-2B08649DCD8E}" type="slidenum">
              <a:rPr lang="fr-FR" smtClean="0"/>
              <a:t>38</a:t>
            </a:fld>
            <a:endParaRPr lang="fr-FR"/>
          </a:p>
        </p:txBody>
      </p:sp>
    </p:spTree>
    <p:extLst>
      <p:ext uri="{BB962C8B-B14F-4D97-AF65-F5344CB8AC3E}">
        <p14:creationId xmlns:p14="http://schemas.microsoft.com/office/powerpoint/2010/main" val="1994653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0965" t="38988" r="50234" b="7029"/>
          <a:stretch/>
        </p:blipFill>
        <p:spPr>
          <a:xfrm>
            <a:off x="107504" y="24817"/>
            <a:ext cx="6048672" cy="4733743"/>
          </a:xfrm>
          <a:prstGeom prst="rect">
            <a:avLst/>
          </a:prstGeom>
        </p:spPr>
      </p:pic>
      <p:sp>
        <p:nvSpPr>
          <p:cNvPr id="2" name="Espace réservé du pied de page 1">
            <a:extLst>
              <a:ext uri="{FF2B5EF4-FFF2-40B4-BE49-F238E27FC236}">
                <a16:creationId xmlns:a16="http://schemas.microsoft.com/office/drawing/2014/main" id="{B3C2EC9F-C88F-9CE3-BE97-E852B5B8FC62}"/>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47F0FB33-8150-48E3-60E0-574446FBA37E}"/>
              </a:ext>
            </a:extLst>
          </p:cNvPr>
          <p:cNvSpPr>
            <a:spLocks noGrp="1"/>
          </p:cNvSpPr>
          <p:nvPr>
            <p:ph type="sldNum" sz="quarter" idx="12"/>
          </p:nvPr>
        </p:nvSpPr>
        <p:spPr/>
        <p:txBody>
          <a:bodyPr/>
          <a:lstStyle/>
          <a:p>
            <a:fld id="{77097A84-A780-4A4C-8B51-2B08649DCD8E}" type="slidenum">
              <a:rPr lang="fr-FR" smtClean="0"/>
              <a:t>39</a:t>
            </a:fld>
            <a:endParaRPr lang="fr-FR"/>
          </a:p>
        </p:txBody>
      </p:sp>
    </p:spTree>
    <p:extLst>
      <p:ext uri="{BB962C8B-B14F-4D97-AF65-F5344CB8AC3E}">
        <p14:creationId xmlns:p14="http://schemas.microsoft.com/office/powerpoint/2010/main" val="1252505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187624" y="627534"/>
            <a:ext cx="3878263" cy="436562"/>
          </a:xfrm>
        </p:spPr>
        <p:txBody>
          <a:bodyPr>
            <a:normAutofit fontScale="90000"/>
          </a:bodyPr>
          <a:lstStyle/>
          <a:p>
            <a:r>
              <a:rPr lang="fr-FR" dirty="0"/>
              <a:t>Phase 1 : s’organiser</a:t>
            </a:r>
          </a:p>
        </p:txBody>
      </p:sp>
      <p:sp>
        <p:nvSpPr>
          <p:cNvPr id="3" name="Espace réservé du texte 2"/>
          <p:cNvSpPr>
            <a:spLocks noGrp="1"/>
          </p:cNvSpPr>
          <p:nvPr>
            <p:ph type="body" idx="4294967295"/>
          </p:nvPr>
        </p:nvSpPr>
        <p:spPr>
          <a:xfrm>
            <a:off x="1043608" y="1419622"/>
            <a:ext cx="7507288" cy="2949575"/>
          </a:xfrm>
        </p:spPr>
        <p:txBody>
          <a:bodyPr>
            <a:normAutofit fontScale="92500" lnSpcReduction="10000"/>
          </a:bodyPr>
          <a:lstStyle/>
          <a:p>
            <a:pPr fontAlgn="base"/>
            <a:r>
              <a:rPr lang="fr-FR" sz="1400" dirty="0"/>
              <a:t> </a:t>
            </a:r>
            <a:r>
              <a:rPr lang="fr-FR" sz="1600" dirty="0"/>
              <a:t>Start, vous travaillez dans une bibliothèque / centre de documentation</a:t>
            </a:r>
          </a:p>
          <a:p>
            <a:pPr fontAlgn="base"/>
            <a:endParaRPr lang="fr-FR" sz="1600" dirty="0"/>
          </a:p>
          <a:p>
            <a:pPr fontAlgn="base"/>
            <a:r>
              <a:rPr lang="fr-FR" sz="1600" dirty="0"/>
              <a:t>  Vous vous intéressez au développement durable et suivez de loin l’action du groupe d’intérêt spécial SD au sein de l’IFLA</a:t>
            </a:r>
          </a:p>
          <a:p>
            <a:pPr marL="733425" indent="-285750" fontAlgn="base">
              <a:buFont typeface="Wingdings" panose="05000000000000000000" pitchFamily="2" charset="2"/>
              <a:buChar char="Ø"/>
            </a:pPr>
            <a:r>
              <a:rPr lang="fr-FR" sz="1600" dirty="0"/>
              <a:t> Vous consultez les documents produits par l’International Advocacy Program (IAP), dont la déclaration de Lyon et d’autres textes. </a:t>
            </a:r>
          </a:p>
          <a:p>
            <a:pPr marL="733425" indent="-285750" fontAlgn="base">
              <a:buFont typeface="Wingdings" panose="05000000000000000000" pitchFamily="2" charset="2"/>
              <a:buChar char="Ø"/>
            </a:pPr>
            <a:r>
              <a:rPr lang="fr-FR" sz="1600" dirty="0"/>
              <a:t> </a:t>
            </a:r>
            <a:r>
              <a:rPr lang="fr-FR" sz="1600" b="1" dirty="0">
                <a:solidFill>
                  <a:schemeClr val="accent2">
                    <a:lumMod val="75000"/>
                  </a:schemeClr>
                </a:solidFill>
              </a:rPr>
              <a:t>Vous suivez la formation IAP </a:t>
            </a:r>
            <a:r>
              <a:rPr lang="fr-FR" sz="1600" dirty="0"/>
              <a:t>&gt; vous êtes prêt(e) à sensibiliser, encourager, convaincre</a:t>
            </a:r>
          </a:p>
          <a:p>
            <a:pPr fontAlgn="base"/>
            <a:endParaRPr lang="fr-FR" sz="1600" dirty="0"/>
          </a:p>
          <a:p>
            <a:pPr fontAlgn="base"/>
            <a:r>
              <a:rPr lang="fr-FR" sz="1600" dirty="0"/>
              <a:t>  Vous organisez une équipe dans votre pays &gt; Travail de collaboration entre le </a:t>
            </a:r>
            <a:r>
              <a:rPr lang="fr-FR" sz="1600" dirty="0" err="1"/>
              <a:t>Cfibd</a:t>
            </a:r>
            <a:r>
              <a:rPr lang="fr-FR" sz="1600" dirty="0"/>
              <a:t>, </a:t>
            </a:r>
            <a:r>
              <a:rPr lang="fr-FR" sz="1600" dirty="0" err="1"/>
              <a:t>Bpi</a:t>
            </a:r>
            <a:r>
              <a:rPr lang="fr-FR" sz="1600" dirty="0"/>
              <a:t>, </a:t>
            </a:r>
            <a:r>
              <a:rPr lang="fr-FR" sz="1600" dirty="0" err="1"/>
              <a:t>Enssib</a:t>
            </a:r>
            <a:r>
              <a:rPr lang="fr-FR" sz="1600" dirty="0"/>
              <a:t> et l’ABF.</a:t>
            </a:r>
          </a:p>
          <a:p>
            <a:endParaRPr lang="fr-FR" dirty="0"/>
          </a:p>
        </p:txBody>
      </p:sp>
      <p:sp>
        <p:nvSpPr>
          <p:cNvPr id="4" name="Espace réservé du pied de page 3">
            <a:extLst>
              <a:ext uri="{FF2B5EF4-FFF2-40B4-BE49-F238E27FC236}">
                <a16:creationId xmlns:a16="http://schemas.microsoft.com/office/drawing/2014/main" id="{649A1DD9-E92C-5C8C-8368-956E37F11150}"/>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48161121-EC97-CA85-310E-E6DDFD723E2D}"/>
              </a:ext>
            </a:extLst>
          </p:cNvPr>
          <p:cNvSpPr>
            <a:spLocks noGrp="1"/>
          </p:cNvSpPr>
          <p:nvPr>
            <p:ph type="sldNum" sz="quarter" idx="12"/>
          </p:nvPr>
        </p:nvSpPr>
        <p:spPr/>
        <p:txBody>
          <a:bodyPr/>
          <a:lstStyle/>
          <a:p>
            <a:fld id="{77097A84-A780-4A4C-8B51-2B08649DCD8E}" type="slidenum">
              <a:rPr lang="fr-FR" smtClean="0"/>
              <a:t>4</a:t>
            </a:fld>
            <a:endParaRPr lang="fr-FR"/>
          </a:p>
        </p:txBody>
      </p:sp>
    </p:spTree>
    <p:extLst>
      <p:ext uri="{BB962C8B-B14F-4D97-AF65-F5344CB8AC3E}">
        <p14:creationId xmlns:p14="http://schemas.microsoft.com/office/powerpoint/2010/main" val="2026969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827584" y="483518"/>
            <a:ext cx="5135563" cy="436562"/>
          </a:xfrm>
        </p:spPr>
        <p:txBody>
          <a:bodyPr>
            <a:normAutofit fontScale="90000"/>
          </a:bodyPr>
          <a:lstStyle/>
          <a:p>
            <a:r>
              <a:rPr lang="fr-FR" dirty="0"/>
              <a:t>Phase 9 : Laissez une marque</a:t>
            </a:r>
          </a:p>
        </p:txBody>
      </p:sp>
      <p:sp>
        <p:nvSpPr>
          <p:cNvPr id="3" name="Espace réservé du texte 2"/>
          <p:cNvSpPr>
            <a:spLocks noGrp="1"/>
          </p:cNvSpPr>
          <p:nvPr>
            <p:ph type="body" idx="4294967295"/>
          </p:nvPr>
        </p:nvSpPr>
        <p:spPr>
          <a:xfrm>
            <a:off x="686175" y="1435788"/>
            <a:ext cx="7723188" cy="3332163"/>
          </a:xfrm>
        </p:spPr>
        <p:txBody>
          <a:bodyPr/>
          <a:lstStyle/>
          <a:p>
            <a:pPr fontAlgn="base"/>
            <a:r>
              <a:rPr lang="fr-FR" sz="1400" dirty="0"/>
              <a:t>Inscrivez les bibliothèques dans la </a:t>
            </a:r>
            <a:r>
              <a:rPr lang="fr-FR" sz="1400" b="1" dirty="0">
                <a:solidFill>
                  <a:schemeClr val="accent2">
                    <a:lumMod val="75000"/>
                  </a:schemeClr>
                </a:solidFill>
              </a:rPr>
              <a:t>feuille de route nationale pour le développement durable </a:t>
            </a:r>
            <a:r>
              <a:rPr lang="fr-FR" sz="1400" dirty="0"/>
              <a:t>de votre pays.</a:t>
            </a:r>
          </a:p>
          <a:p>
            <a:pPr fontAlgn="base"/>
            <a:r>
              <a:rPr lang="fr-FR" sz="1400" dirty="0"/>
              <a:t>Le travail est déjà bien avancé et vous arrivez alors que la bataille se termine, ne lâchez rien</a:t>
            </a:r>
          </a:p>
          <a:p>
            <a:pPr marL="1092200" indent="-285750" fontAlgn="base">
              <a:buFont typeface="Wingdings" panose="05000000000000000000" pitchFamily="2" charset="2"/>
              <a:buChar char="ü"/>
            </a:pPr>
            <a:r>
              <a:rPr lang="fr-FR" sz="1400" dirty="0"/>
              <a:t>Participez à l'atelier de créativité pour la feuille de route et profitez de chaque occasion pour rappeler l’importance de l’accès à l’information et des bibliothèques</a:t>
            </a:r>
          </a:p>
          <a:p>
            <a:pPr marL="1092200" indent="-285750" fontAlgn="base">
              <a:buFont typeface="Wingdings" panose="05000000000000000000" pitchFamily="2" charset="2"/>
              <a:buChar char="ü"/>
            </a:pPr>
            <a:r>
              <a:rPr lang="fr-FR" sz="1400" dirty="0"/>
              <a:t>Rédigez un document cadre pour donner des perspectives de travail au croisement entre les enjeux de la feuille de route et votre stratégie de groupe de travail et envoyez le aux différents acteurs.</a:t>
            </a:r>
          </a:p>
          <a:p>
            <a:pPr marL="1092200" indent="-285750" fontAlgn="base">
              <a:buFont typeface="Wingdings" panose="05000000000000000000" pitchFamily="2" charset="2"/>
              <a:buChar char="ü"/>
            </a:pPr>
            <a:r>
              <a:rPr lang="fr-FR" sz="1400" b="1" dirty="0">
                <a:solidFill>
                  <a:schemeClr val="accent2">
                    <a:lumMod val="75000"/>
                  </a:schemeClr>
                </a:solidFill>
              </a:rPr>
              <a:t>Organisez un événement d’ampleur </a:t>
            </a:r>
            <a:r>
              <a:rPr lang="fr-FR" sz="1400" dirty="0"/>
              <a:t>pour montrer la force des bibliothèques</a:t>
            </a:r>
          </a:p>
          <a:p>
            <a:pPr fontAlgn="base"/>
            <a:r>
              <a:rPr lang="fr-FR" sz="1400" dirty="0"/>
              <a:t>Bravo ! Vous avez réussi à faire mentionner les bibliothèques dans le feuille de route nationale française pour l’Agenda 2030</a:t>
            </a:r>
          </a:p>
          <a:p>
            <a:endParaRPr lang="fr-FR" dirty="0"/>
          </a:p>
        </p:txBody>
      </p:sp>
      <p:sp>
        <p:nvSpPr>
          <p:cNvPr id="4" name="Espace réservé du pied de page 3">
            <a:extLst>
              <a:ext uri="{FF2B5EF4-FFF2-40B4-BE49-F238E27FC236}">
                <a16:creationId xmlns:a16="http://schemas.microsoft.com/office/drawing/2014/main" id="{86BBDB36-B80A-586A-2A3D-183D0E3FD1B8}"/>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7363F47F-5C52-6CB3-648C-645AD14338F2}"/>
              </a:ext>
            </a:extLst>
          </p:cNvPr>
          <p:cNvSpPr>
            <a:spLocks noGrp="1"/>
          </p:cNvSpPr>
          <p:nvPr>
            <p:ph type="sldNum" sz="quarter" idx="12"/>
          </p:nvPr>
        </p:nvSpPr>
        <p:spPr/>
        <p:txBody>
          <a:bodyPr/>
          <a:lstStyle/>
          <a:p>
            <a:fld id="{77097A84-A780-4A4C-8B51-2B08649DCD8E}" type="slidenum">
              <a:rPr lang="fr-FR" smtClean="0"/>
              <a:t>40</a:t>
            </a:fld>
            <a:endParaRPr lang="fr-FR"/>
          </a:p>
        </p:txBody>
      </p:sp>
    </p:spTree>
    <p:extLst>
      <p:ext uri="{BB962C8B-B14F-4D97-AF65-F5344CB8AC3E}">
        <p14:creationId xmlns:p14="http://schemas.microsoft.com/office/powerpoint/2010/main" val="4191131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chemeClr val="accent2"/>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401474" y="814342"/>
            <a:ext cx="5330766" cy="4739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La feuille de route</a:t>
            </a:r>
          </a:p>
        </p:txBody>
      </p:sp>
      <p:pic>
        <p:nvPicPr>
          <p:cNvPr id="2" name="Image 1"/>
          <p:cNvPicPr>
            <a:picLocks noChangeAspect="1"/>
          </p:cNvPicPr>
          <p:nvPr/>
        </p:nvPicPr>
        <p:blipFill rotWithShape="1">
          <a:blip r:embed="rId3"/>
          <a:srcRect l="22539" t="26388" r="29878" b="7209"/>
          <a:stretch/>
        </p:blipFill>
        <p:spPr>
          <a:xfrm>
            <a:off x="395536" y="1644967"/>
            <a:ext cx="3672408" cy="2882842"/>
          </a:xfrm>
          <a:prstGeom prst="rect">
            <a:avLst/>
          </a:prstGeom>
        </p:spPr>
      </p:pic>
      <p:pic>
        <p:nvPicPr>
          <p:cNvPr id="3" name="Image 2"/>
          <p:cNvPicPr>
            <a:picLocks noChangeAspect="1"/>
          </p:cNvPicPr>
          <p:nvPr/>
        </p:nvPicPr>
        <p:blipFill rotWithShape="1">
          <a:blip r:embed="rId4"/>
          <a:srcRect l="4748" t="12971" r="42556" b="39467"/>
          <a:stretch/>
        </p:blipFill>
        <p:spPr>
          <a:xfrm>
            <a:off x="4183316" y="1862277"/>
            <a:ext cx="4396852" cy="2232248"/>
          </a:xfrm>
          <a:prstGeom prst="rect">
            <a:avLst/>
          </a:prstGeom>
        </p:spPr>
      </p:pic>
      <p:sp>
        <p:nvSpPr>
          <p:cNvPr id="4" name="Espace réservé du pied de page 3">
            <a:extLst>
              <a:ext uri="{FF2B5EF4-FFF2-40B4-BE49-F238E27FC236}">
                <a16:creationId xmlns:a16="http://schemas.microsoft.com/office/drawing/2014/main" id="{1733BB7E-9825-6F36-0C2E-4E206145C34E}"/>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203179C1-0E0F-DA28-E0DA-2B81AAE73C1F}"/>
              </a:ext>
            </a:extLst>
          </p:cNvPr>
          <p:cNvSpPr>
            <a:spLocks noGrp="1"/>
          </p:cNvSpPr>
          <p:nvPr>
            <p:ph type="sldNum" sz="quarter" idx="12"/>
          </p:nvPr>
        </p:nvSpPr>
        <p:spPr/>
        <p:txBody>
          <a:bodyPr/>
          <a:lstStyle/>
          <a:p>
            <a:fld id="{77097A84-A780-4A4C-8B51-2B08649DCD8E}" type="slidenum">
              <a:rPr lang="fr-FR" smtClean="0"/>
              <a:t>41</a:t>
            </a:fld>
            <a:endParaRPr lang="fr-FR"/>
          </a:p>
        </p:txBody>
      </p:sp>
    </p:spTree>
    <p:extLst>
      <p:ext uri="{BB962C8B-B14F-4D97-AF65-F5344CB8AC3E}">
        <p14:creationId xmlns:p14="http://schemas.microsoft.com/office/powerpoint/2010/main" val="2103524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chemeClr val="accent2"/>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401474" y="814342"/>
            <a:ext cx="5330766" cy="4739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Le 25 septembre 2019 : 1600 bibliothèques mobilisées pour l’Agenda 2030</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1742503"/>
            <a:ext cx="2001378" cy="2668504"/>
          </a:xfrm>
          <a:prstGeom prst="rect">
            <a:avLst/>
          </a:prstGeom>
        </p:spPr>
      </p:pic>
      <p:pic>
        <p:nvPicPr>
          <p:cNvPr id="6" name="Image 5">
            <a:hlinkClick r:id="rId4"/>
          </p:cNvPr>
          <p:cNvPicPr>
            <a:picLocks noChangeAspect="1"/>
          </p:cNvPicPr>
          <p:nvPr/>
        </p:nvPicPr>
        <p:blipFill rotWithShape="1">
          <a:blip r:embed="rId5"/>
          <a:srcRect l="60059" t="15544" r="13826" b="40457"/>
          <a:stretch/>
        </p:blipFill>
        <p:spPr>
          <a:xfrm>
            <a:off x="395536" y="1677980"/>
            <a:ext cx="5049011" cy="2871006"/>
          </a:xfrm>
          <a:prstGeom prst="rect">
            <a:avLst/>
          </a:prstGeom>
        </p:spPr>
      </p:pic>
      <p:sp>
        <p:nvSpPr>
          <p:cNvPr id="7" name="ZoneTexte 6"/>
          <p:cNvSpPr txBox="1"/>
          <p:nvPr/>
        </p:nvSpPr>
        <p:spPr>
          <a:xfrm>
            <a:off x="395907" y="4504813"/>
            <a:ext cx="4885766" cy="246221"/>
          </a:xfrm>
          <a:prstGeom prst="rect">
            <a:avLst/>
          </a:prstGeom>
          <a:noFill/>
        </p:spPr>
        <p:txBody>
          <a:bodyPr wrap="square" rtlCol="0">
            <a:spAutoFit/>
          </a:bodyPr>
          <a:lstStyle/>
          <a:p>
            <a:r>
              <a:rPr lang="fr-FR" sz="1000" dirty="0">
                <a:hlinkClick r:id="rId4"/>
              </a:rPr>
              <a:t>https://www.youtube.com/watch?v=yxgOU-B9ljQ</a:t>
            </a:r>
            <a:endParaRPr lang="fr-FR" sz="1000" dirty="0"/>
          </a:p>
        </p:txBody>
      </p:sp>
      <p:sp>
        <p:nvSpPr>
          <p:cNvPr id="2" name="Espace réservé du pied de page 1">
            <a:extLst>
              <a:ext uri="{FF2B5EF4-FFF2-40B4-BE49-F238E27FC236}">
                <a16:creationId xmlns:a16="http://schemas.microsoft.com/office/drawing/2014/main" id="{ACE503F4-8999-09F2-944E-890F25AC6056}"/>
              </a:ext>
            </a:extLst>
          </p:cNvPr>
          <p:cNvSpPr>
            <a:spLocks noGrp="1"/>
          </p:cNvSpPr>
          <p:nvPr>
            <p:ph type="ftr" sz="quarter" idx="11"/>
          </p:nvPr>
        </p:nvSpPr>
        <p:spPr/>
        <p:txBody>
          <a:bodyPr/>
          <a:lstStyle/>
          <a:p>
            <a:r>
              <a:rPr lang="fr-FR"/>
              <a:t>CC BY NC SA - Raphaëlle Bats</a:t>
            </a:r>
          </a:p>
        </p:txBody>
      </p:sp>
      <p:sp>
        <p:nvSpPr>
          <p:cNvPr id="3" name="Espace réservé du numéro de diapositive 2">
            <a:extLst>
              <a:ext uri="{FF2B5EF4-FFF2-40B4-BE49-F238E27FC236}">
                <a16:creationId xmlns:a16="http://schemas.microsoft.com/office/drawing/2014/main" id="{B7A55C45-139E-60F9-C39C-FA3E5F4315BE}"/>
              </a:ext>
            </a:extLst>
          </p:cNvPr>
          <p:cNvSpPr>
            <a:spLocks noGrp="1"/>
          </p:cNvSpPr>
          <p:nvPr>
            <p:ph type="sldNum" sz="quarter" idx="12"/>
          </p:nvPr>
        </p:nvSpPr>
        <p:spPr/>
        <p:txBody>
          <a:bodyPr/>
          <a:lstStyle/>
          <a:p>
            <a:fld id="{77097A84-A780-4A4C-8B51-2B08649DCD8E}" type="slidenum">
              <a:rPr lang="fr-FR" smtClean="0"/>
              <a:t>42</a:t>
            </a:fld>
            <a:endParaRPr lang="fr-FR"/>
          </a:p>
        </p:txBody>
      </p:sp>
    </p:spTree>
    <p:extLst>
      <p:ext uri="{BB962C8B-B14F-4D97-AF65-F5344CB8AC3E}">
        <p14:creationId xmlns:p14="http://schemas.microsoft.com/office/powerpoint/2010/main" val="2544171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B7CD03-E898-4393-A858-B3083CFCFA75}"/>
              </a:ext>
            </a:extLst>
          </p:cNvPr>
          <p:cNvSpPr>
            <a:spLocks noGrp="1"/>
          </p:cNvSpPr>
          <p:nvPr>
            <p:ph type="title" idx="4294967295"/>
          </p:nvPr>
        </p:nvSpPr>
        <p:spPr>
          <a:xfrm>
            <a:off x="395536" y="555526"/>
            <a:ext cx="8136904" cy="327025"/>
          </a:xfrm>
          <a:solidFill>
            <a:schemeClr val="bg1"/>
          </a:solidFill>
        </p:spPr>
        <p:txBody>
          <a:bodyPr>
            <a:normAutofit fontScale="90000"/>
          </a:bodyPr>
          <a:lstStyle/>
          <a:p>
            <a:r>
              <a:rPr lang="fr-FR" dirty="0"/>
              <a:t>Légitimité des bibliothèques = relais locaux</a:t>
            </a:r>
          </a:p>
        </p:txBody>
      </p:sp>
      <p:sp>
        <p:nvSpPr>
          <p:cNvPr id="3" name="Espace réservé du texte 2">
            <a:extLst>
              <a:ext uri="{FF2B5EF4-FFF2-40B4-BE49-F238E27FC236}">
                <a16:creationId xmlns:a16="http://schemas.microsoft.com/office/drawing/2014/main" id="{E9594844-1E01-4E5B-A1B4-86B32CA14156}"/>
              </a:ext>
            </a:extLst>
          </p:cNvPr>
          <p:cNvSpPr>
            <a:spLocks noGrp="1"/>
          </p:cNvSpPr>
          <p:nvPr>
            <p:ph type="body" idx="4294967295"/>
          </p:nvPr>
        </p:nvSpPr>
        <p:spPr>
          <a:xfrm>
            <a:off x="755576" y="1707654"/>
            <a:ext cx="4074783" cy="2742725"/>
          </a:xfrm>
        </p:spPr>
        <p:txBody>
          <a:bodyPr>
            <a:normAutofit/>
          </a:bodyPr>
          <a:lstStyle/>
          <a:p>
            <a:pPr marL="0" indent="0">
              <a:buNone/>
            </a:pPr>
            <a:r>
              <a:rPr lang="fr-FR" sz="1600" dirty="0">
                <a:latin typeface="Quattrocento Sans" panose="020B0502050000020003" pitchFamily="34" charset="0"/>
              </a:rPr>
              <a:t>2019 : Feuille de route de la France pour l’implémentation de l’Agenda 2030 : </a:t>
            </a:r>
            <a:r>
              <a:rPr lang="fr-FR" sz="1600" dirty="0">
                <a:latin typeface="Quattrocento Sans" panose="020B0502050000020003" pitchFamily="34" charset="0"/>
                <a:hlinkClick r:id="rId2"/>
              </a:rPr>
              <a:t>https://www.agenda-2030.fr/a-la-une/actualites-a-la-une/article/feuille-de-route-de-la-france-pour-l-agenda-2030</a:t>
            </a:r>
            <a:endParaRPr lang="fr-FR" sz="1600" dirty="0">
              <a:latin typeface="Quattrocento Sans" panose="020B0502050000020003" pitchFamily="34" charset="0"/>
            </a:endParaRPr>
          </a:p>
          <a:p>
            <a:pPr marL="0" indent="0">
              <a:buNone/>
            </a:pPr>
            <a:r>
              <a:rPr lang="fr-FR" sz="1600" dirty="0">
                <a:latin typeface="Quattrocento Sans" panose="020B0502050000020003" pitchFamily="34" charset="0"/>
              </a:rPr>
              <a:t>Plaidoyer réussi pour la reconnaissance des bibliothèques comme actrice de l’éducation à l’environnement. </a:t>
            </a:r>
          </a:p>
          <a:p>
            <a:pPr marL="0" indent="0">
              <a:buNone/>
            </a:pPr>
            <a:r>
              <a:rPr lang="fr-FR" sz="1600" dirty="0">
                <a:solidFill>
                  <a:srgbClr val="FFC000"/>
                </a:solidFill>
                <a:latin typeface="Quattrocento Sans" panose="020B0502050000020003" pitchFamily="34" charset="0"/>
              </a:rPr>
              <a:t>Bibliothèque = Relais mobilisable pour la sensibilisation au développement durable</a:t>
            </a:r>
          </a:p>
          <a:p>
            <a:endParaRPr lang="fr-FR" b="0" i="0" dirty="0">
              <a:solidFill>
                <a:srgbClr val="000000"/>
              </a:solidFill>
              <a:effectLst/>
              <a:latin typeface="sourcesanspro"/>
            </a:endParaRPr>
          </a:p>
        </p:txBody>
      </p:sp>
      <p:pic>
        <p:nvPicPr>
          <p:cNvPr id="5" name="Image 4">
            <a:extLst>
              <a:ext uri="{FF2B5EF4-FFF2-40B4-BE49-F238E27FC236}">
                <a16:creationId xmlns:a16="http://schemas.microsoft.com/office/drawing/2014/main" id="{ABAB5017-0CDF-4AFB-AB7D-AD44329E6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2232537"/>
            <a:ext cx="1780526" cy="2374034"/>
          </a:xfrm>
          <a:prstGeom prst="rect">
            <a:avLst/>
          </a:prstGeom>
        </p:spPr>
      </p:pic>
      <p:sp>
        <p:nvSpPr>
          <p:cNvPr id="6" name="Espace réservé du pied de page 5">
            <a:extLst>
              <a:ext uri="{FF2B5EF4-FFF2-40B4-BE49-F238E27FC236}">
                <a16:creationId xmlns:a16="http://schemas.microsoft.com/office/drawing/2014/main" id="{A2D55667-D971-0261-EDA3-3948B1324E94}"/>
              </a:ext>
            </a:extLst>
          </p:cNvPr>
          <p:cNvSpPr>
            <a:spLocks noGrp="1"/>
          </p:cNvSpPr>
          <p:nvPr>
            <p:ph type="ftr" sz="quarter" idx="11"/>
          </p:nvPr>
        </p:nvSpPr>
        <p:spPr/>
        <p:txBody>
          <a:bodyPr/>
          <a:lstStyle/>
          <a:p>
            <a:r>
              <a:rPr lang="fr-FR"/>
              <a:t>CC BY NC SA - Raphaëlle Bats</a:t>
            </a:r>
          </a:p>
        </p:txBody>
      </p:sp>
      <p:sp>
        <p:nvSpPr>
          <p:cNvPr id="7" name="Espace réservé du numéro de diapositive 6">
            <a:extLst>
              <a:ext uri="{FF2B5EF4-FFF2-40B4-BE49-F238E27FC236}">
                <a16:creationId xmlns:a16="http://schemas.microsoft.com/office/drawing/2014/main" id="{797E61F5-F972-4DD3-FE55-5D2998931646}"/>
              </a:ext>
            </a:extLst>
          </p:cNvPr>
          <p:cNvSpPr>
            <a:spLocks noGrp="1"/>
          </p:cNvSpPr>
          <p:nvPr>
            <p:ph type="sldNum" sz="quarter" idx="12"/>
          </p:nvPr>
        </p:nvSpPr>
        <p:spPr/>
        <p:txBody>
          <a:bodyPr/>
          <a:lstStyle/>
          <a:p>
            <a:fld id="{77097A84-A780-4A4C-8B51-2B08649DCD8E}" type="slidenum">
              <a:rPr lang="fr-FR" smtClean="0"/>
              <a:t>43</a:t>
            </a:fld>
            <a:endParaRPr lang="fr-FR"/>
          </a:p>
        </p:txBody>
      </p:sp>
      <p:pic>
        <p:nvPicPr>
          <p:cNvPr id="4" name="Picture 2" descr="PNG - 103.3 ko">
            <a:extLst>
              <a:ext uri="{FF2B5EF4-FFF2-40B4-BE49-F238E27FC236}">
                <a16:creationId xmlns:a16="http://schemas.microsoft.com/office/drawing/2014/main" id="{AEA58FBF-AB3C-4777-B9A8-1E0000AB57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882551"/>
            <a:ext cx="2113573" cy="298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46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11179" t="33122" r="49956" b="28788"/>
          <a:stretch/>
        </p:blipFill>
        <p:spPr>
          <a:xfrm>
            <a:off x="1259632" y="771550"/>
            <a:ext cx="6264696" cy="3453615"/>
          </a:xfrm>
          <a:prstGeom prst="rect">
            <a:avLst/>
          </a:prstGeom>
        </p:spPr>
      </p:pic>
      <p:sp>
        <p:nvSpPr>
          <p:cNvPr id="3" name="Espace réservé du pied de page 2">
            <a:extLst>
              <a:ext uri="{FF2B5EF4-FFF2-40B4-BE49-F238E27FC236}">
                <a16:creationId xmlns:a16="http://schemas.microsoft.com/office/drawing/2014/main" id="{C7235F0B-0133-1041-2C1C-508FF96404FA}"/>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18AAB608-7FE9-882B-C676-C80EA85EEFD9}"/>
              </a:ext>
            </a:extLst>
          </p:cNvPr>
          <p:cNvSpPr>
            <a:spLocks noGrp="1"/>
          </p:cNvSpPr>
          <p:nvPr>
            <p:ph type="sldNum" sz="quarter" idx="12"/>
          </p:nvPr>
        </p:nvSpPr>
        <p:spPr/>
        <p:txBody>
          <a:bodyPr/>
          <a:lstStyle/>
          <a:p>
            <a:fld id="{77097A84-A780-4A4C-8B51-2B08649DCD8E}" type="slidenum">
              <a:rPr lang="fr-FR" smtClean="0"/>
              <a:t>44</a:t>
            </a:fld>
            <a:endParaRPr lang="fr-FR"/>
          </a:p>
        </p:txBody>
      </p:sp>
    </p:spTree>
    <p:extLst>
      <p:ext uri="{BB962C8B-B14F-4D97-AF65-F5344CB8AC3E}">
        <p14:creationId xmlns:p14="http://schemas.microsoft.com/office/powerpoint/2010/main" val="4148301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002575" y="483518"/>
            <a:ext cx="5135563" cy="436562"/>
          </a:xfrm>
        </p:spPr>
        <p:txBody>
          <a:bodyPr>
            <a:normAutofit fontScale="90000"/>
          </a:bodyPr>
          <a:lstStyle/>
          <a:p>
            <a:r>
              <a:rPr lang="fr-FR" dirty="0"/>
              <a:t>Phase 10 : ça n’est pas fini</a:t>
            </a:r>
          </a:p>
        </p:txBody>
      </p:sp>
      <p:sp>
        <p:nvSpPr>
          <p:cNvPr id="3" name="Espace réservé du texte 2"/>
          <p:cNvSpPr>
            <a:spLocks noGrp="1"/>
          </p:cNvSpPr>
          <p:nvPr>
            <p:ph type="body" idx="4294967295"/>
          </p:nvPr>
        </p:nvSpPr>
        <p:spPr>
          <a:xfrm>
            <a:off x="971600" y="1487265"/>
            <a:ext cx="7580313" cy="3332163"/>
          </a:xfrm>
        </p:spPr>
        <p:txBody>
          <a:bodyPr>
            <a:normAutofit/>
          </a:bodyPr>
          <a:lstStyle/>
          <a:p>
            <a:pPr fontAlgn="base"/>
            <a:r>
              <a:rPr lang="fr-FR" sz="1400" dirty="0"/>
              <a:t>Poursuivez votre engagement dans la sensibilisation des publics, l’encouragement des bibliothécaires et le plaidoyer en direction des élus.</a:t>
            </a:r>
          </a:p>
          <a:p>
            <a:pPr fontAlgn="base"/>
            <a:r>
              <a:rPr lang="fr-FR" sz="1400" dirty="0"/>
              <a:t>Il vous reste encore du travail à faire : </a:t>
            </a:r>
          </a:p>
          <a:p>
            <a:pPr marL="1006475" indent="-285750" fontAlgn="base">
              <a:buFont typeface="Wingdings" panose="05000000000000000000" pitchFamily="2" charset="2"/>
              <a:buChar char="Ø"/>
            </a:pPr>
            <a:r>
              <a:rPr lang="fr-FR" sz="1400" dirty="0"/>
              <a:t>encourager : Renforcez la reconnaissance des bibliothèques engagées en les valorisant dans </a:t>
            </a:r>
            <a:r>
              <a:rPr lang="fr-FR" sz="1400" b="1" dirty="0">
                <a:solidFill>
                  <a:schemeClr val="accent2">
                    <a:lumMod val="75000"/>
                  </a:schemeClr>
                </a:solidFill>
              </a:rPr>
              <a:t>l’IFLA </a:t>
            </a:r>
            <a:r>
              <a:rPr lang="fr-FR" sz="1400" b="1" dirty="0" err="1">
                <a:solidFill>
                  <a:schemeClr val="accent2">
                    <a:lumMod val="75000"/>
                  </a:schemeClr>
                </a:solidFill>
              </a:rPr>
              <a:t>Map</a:t>
            </a:r>
            <a:r>
              <a:rPr lang="fr-FR" sz="1400" b="1" dirty="0">
                <a:solidFill>
                  <a:schemeClr val="accent2">
                    <a:lumMod val="75000"/>
                  </a:schemeClr>
                </a:solidFill>
              </a:rPr>
              <a:t> &gt; Stories</a:t>
            </a:r>
          </a:p>
          <a:p>
            <a:pPr marL="1006475" indent="-285750" fontAlgn="base">
              <a:buFont typeface="Wingdings" panose="05000000000000000000" pitchFamily="2" charset="2"/>
              <a:buChar char="Ø"/>
            </a:pPr>
            <a:r>
              <a:rPr lang="fr-FR" sz="1400" dirty="0"/>
              <a:t>sensibiliser : Créez des outils de facilitation de la sensibilisation des publics convaincre : </a:t>
            </a:r>
            <a:r>
              <a:rPr lang="fr-FR" sz="1400" b="1" dirty="0">
                <a:solidFill>
                  <a:schemeClr val="accent2">
                    <a:lumMod val="75000"/>
                  </a:schemeClr>
                </a:solidFill>
              </a:rPr>
              <a:t>Organisez des temps de formation </a:t>
            </a:r>
            <a:r>
              <a:rPr lang="fr-FR" sz="1400" dirty="0"/>
              <a:t>pour les bibliothécaires désireux de s’engager plus avant dans le plaidoyer et le développement durable &gt; Formations Enssib.</a:t>
            </a:r>
          </a:p>
          <a:p>
            <a:pPr marL="1006475" indent="-285750" fontAlgn="base">
              <a:buFont typeface="Wingdings" panose="05000000000000000000" pitchFamily="2" charset="2"/>
              <a:buChar char="Ø"/>
            </a:pPr>
            <a:r>
              <a:rPr lang="fr-FR" sz="1400" dirty="0"/>
              <a:t>convaincre et encourager : </a:t>
            </a:r>
            <a:r>
              <a:rPr lang="fr-FR" sz="1400" b="1" dirty="0">
                <a:solidFill>
                  <a:schemeClr val="accent2">
                    <a:lumMod val="75000"/>
                  </a:schemeClr>
                </a:solidFill>
              </a:rPr>
              <a:t>Développer d'un certificat/prix/label ODD/Agenda 2030 pour les bibliothèques</a:t>
            </a:r>
            <a:r>
              <a:rPr lang="fr-FR" sz="1400" dirty="0"/>
              <a:t> (en fonction de leurs actions de sensibilisation et de la durabilité de leurs services, collections, équipements…) </a:t>
            </a:r>
          </a:p>
          <a:p>
            <a:pPr fontAlgn="base"/>
            <a:r>
              <a:rPr lang="fr-FR" sz="1400" dirty="0"/>
              <a:t>ce n’est qu’un début. On continue en avant vers 2030 ! </a:t>
            </a:r>
          </a:p>
          <a:p>
            <a:endParaRPr lang="fr-FR" dirty="0"/>
          </a:p>
        </p:txBody>
      </p:sp>
      <p:sp>
        <p:nvSpPr>
          <p:cNvPr id="4" name="Espace réservé du pied de page 3">
            <a:extLst>
              <a:ext uri="{FF2B5EF4-FFF2-40B4-BE49-F238E27FC236}">
                <a16:creationId xmlns:a16="http://schemas.microsoft.com/office/drawing/2014/main" id="{DC08A7E3-F4E7-85B3-9A6C-C2C09DD48AEA}"/>
              </a:ext>
            </a:extLst>
          </p:cNvPr>
          <p:cNvSpPr>
            <a:spLocks noGrp="1"/>
          </p:cNvSpPr>
          <p:nvPr>
            <p:ph type="ftr" sz="quarter" idx="11"/>
          </p:nvPr>
        </p:nvSpPr>
        <p:spPr/>
        <p:txBody>
          <a:bodyPr/>
          <a:lstStyle/>
          <a:p>
            <a:r>
              <a:rPr lang="fr-FR"/>
              <a:t>CC BY NC SA - Raphaëlle Bats</a:t>
            </a:r>
          </a:p>
        </p:txBody>
      </p:sp>
      <p:sp>
        <p:nvSpPr>
          <p:cNvPr id="5" name="Espace réservé du numéro de diapositive 4">
            <a:extLst>
              <a:ext uri="{FF2B5EF4-FFF2-40B4-BE49-F238E27FC236}">
                <a16:creationId xmlns:a16="http://schemas.microsoft.com/office/drawing/2014/main" id="{42293B1F-F78D-634C-BEC2-937F5DDD2F15}"/>
              </a:ext>
            </a:extLst>
          </p:cNvPr>
          <p:cNvSpPr>
            <a:spLocks noGrp="1"/>
          </p:cNvSpPr>
          <p:nvPr>
            <p:ph type="sldNum" sz="quarter" idx="12"/>
          </p:nvPr>
        </p:nvSpPr>
        <p:spPr/>
        <p:txBody>
          <a:bodyPr/>
          <a:lstStyle/>
          <a:p>
            <a:fld id="{77097A84-A780-4A4C-8B51-2B08649DCD8E}" type="slidenum">
              <a:rPr lang="fr-FR" smtClean="0"/>
              <a:t>45</a:t>
            </a:fld>
            <a:endParaRPr lang="fr-FR"/>
          </a:p>
        </p:txBody>
      </p:sp>
    </p:spTree>
    <p:extLst>
      <p:ext uri="{BB962C8B-B14F-4D97-AF65-F5344CB8AC3E}">
        <p14:creationId xmlns:p14="http://schemas.microsoft.com/office/powerpoint/2010/main" val="1386961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chemeClr val="accent2"/>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401474" y="814342"/>
            <a:ext cx="3878399"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IFLA MAP</a:t>
            </a:r>
          </a:p>
        </p:txBody>
      </p:sp>
      <p:pic>
        <p:nvPicPr>
          <p:cNvPr id="2" name="Image 1"/>
          <p:cNvPicPr>
            <a:picLocks noChangeAspect="1"/>
          </p:cNvPicPr>
          <p:nvPr/>
        </p:nvPicPr>
        <p:blipFill rotWithShape="1">
          <a:blip r:embed="rId3"/>
          <a:srcRect t="14848" r="1552" b="10144"/>
          <a:stretch/>
        </p:blipFill>
        <p:spPr>
          <a:xfrm>
            <a:off x="1547664" y="1449109"/>
            <a:ext cx="6554693" cy="2809154"/>
          </a:xfrm>
          <a:prstGeom prst="rect">
            <a:avLst/>
          </a:prstGeom>
        </p:spPr>
      </p:pic>
      <p:sp>
        <p:nvSpPr>
          <p:cNvPr id="3" name="Espace réservé du pied de page 2">
            <a:extLst>
              <a:ext uri="{FF2B5EF4-FFF2-40B4-BE49-F238E27FC236}">
                <a16:creationId xmlns:a16="http://schemas.microsoft.com/office/drawing/2014/main" id="{1C53EE86-BDFD-0EBE-6FA8-D59D93A622C3}"/>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FDAD022E-0580-8B86-D9CA-E3560ABC081D}"/>
              </a:ext>
            </a:extLst>
          </p:cNvPr>
          <p:cNvSpPr>
            <a:spLocks noGrp="1"/>
          </p:cNvSpPr>
          <p:nvPr>
            <p:ph type="sldNum" sz="quarter" idx="12"/>
          </p:nvPr>
        </p:nvSpPr>
        <p:spPr/>
        <p:txBody>
          <a:bodyPr/>
          <a:lstStyle/>
          <a:p>
            <a:fld id="{77097A84-A780-4A4C-8B51-2B08649DCD8E}" type="slidenum">
              <a:rPr lang="fr-FR" smtClean="0"/>
              <a:t>46</a:t>
            </a:fld>
            <a:endParaRPr lang="fr-FR"/>
          </a:p>
        </p:txBody>
      </p:sp>
    </p:spTree>
    <p:extLst>
      <p:ext uri="{BB962C8B-B14F-4D97-AF65-F5344CB8AC3E}">
        <p14:creationId xmlns:p14="http://schemas.microsoft.com/office/powerpoint/2010/main" val="88507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12C65F2-7646-9E07-4F60-B36A63E62C2B}"/>
              </a:ext>
            </a:extLst>
          </p:cNvPr>
          <p:cNvSpPr>
            <a:spLocks noGrp="1"/>
          </p:cNvSpPr>
          <p:nvPr>
            <p:ph type="title" idx="4294967295"/>
          </p:nvPr>
        </p:nvSpPr>
        <p:spPr>
          <a:xfrm>
            <a:off x="6012160" y="1347614"/>
            <a:ext cx="2565312" cy="402683"/>
          </a:xfrm>
        </p:spPr>
        <p:txBody>
          <a:bodyPr>
            <a:normAutofit fontScale="90000"/>
          </a:bodyPr>
          <a:lstStyle/>
          <a:p>
            <a:r>
              <a:rPr lang="fr-FR" dirty="0"/>
              <a:t>Objectif 2023</a:t>
            </a:r>
          </a:p>
        </p:txBody>
      </p:sp>
      <p:sp>
        <p:nvSpPr>
          <p:cNvPr id="4" name="Espace réservé du texte 3">
            <a:extLst>
              <a:ext uri="{FF2B5EF4-FFF2-40B4-BE49-F238E27FC236}">
                <a16:creationId xmlns:a16="http://schemas.microsoft.com/office/drawing/2014/main" id="{7E719195-CA59-682B-0201-73DD7C185B04}"/>
              </a:ext>
            </a:extLst>
          </p:cNvPr>
          <p:cNvSpPr>
            <a:spLocks noGrp="1"/>
          </p:cNvSpPr>
          <p:nvPr>
            <p:ph type="body" idx="4294967295"/>
          </p:nvPr>
        </p:nvSpPr>
        <p:spPr>
          <a:xfrm>
            <a:off x="6014990" y="1923678"/>
            <a:ext cx="2614612" cy="2228850"/>
          </a:xfrm>
        </p:spPr>
        <p:txBody>
          <a:bodyPr/>
          <a:lstStyle/>
          <a:p>
            <a:r>
              <a:rPr lang="fr-FR" dirty="0"/>
              <a:t>Le rapport national volontaire </a:t>
            </a:r>
          </a:p>
          <a:p>
            <a:r>
              <a:rPr lang="fr-FR" dirty="0"/>
              <a:t>de la France</a:t>
            </a:r>
          </a:p>
        </p:txBody>
      </p:sp>
      <p:pic>
        <p:nvPicPr>
          <p:cNvPr id="5" name="Image 4">
            <a:extLst>
              <a:ext uri="{FF2B5EF4-FFF2-40B4-BE49-F238E27FC236}">
                <a16:creationId xmlns:a16="http://schemas.microsoft.com/office/drawing/2014/main" id="{0FB774D1-BC2B-3F87-2476-B0D9D7A88352}"/>
              </a:ext>
            </a:extLst>
          </p:cNvPr>
          <p:cNvPicPr>
            <a:picLocks noChangeAspect="1"/>
          </p:cNvPicPr>
          <p:nvPr/>
        </p:nvPicPr>
        <p:blipFill rotWithShape="1">
          <a:blip r:embed="rId2"/>
          <a:srcRect l="32416" t="20608" r="1325" b="10332"/>
          <a:stretch/>
        </p:blipFill>
        <p:spPr>
          <a:xfrm>
            <a:off x="415080" y="915566"/>
            <a:ext cx="5336309" cy="3128462"/>
          </a:xfrm>
          <a:prstGeom prst="rect">
            <a:avLst/>
          </a:prstGeom>
        </p:spPr>
      </p:pic>
      <p:sp>
        <p:nvSpPr>
          <p:cNvPr id="2" name="Espace réservé du pied de page 1">
            <a:extLst>
              <a:ext uri="{FF2B5EF4-FFF2-40B4-BE49-F238E27FC236}">
                <a16:creationId xmlns:a16="http://schemas.microsoft.com/office/drawing/2014/main" id="{F2645C4A-2A8D-A2FC-E8F1-F967F6CA8C52}"/>
              </a:ext>
            </a:extLst>
          </p:cNvPr>
          <p:cNvSpPr>
            <a:spLocks noGrp="1"/>
          </p:cNvSpPr>
          <p:nvPr>
            <p:ph type="ftr" sz="quarter" idx="11"/>
          </p:nvPr>
        </p:nvSpPr>
        <p:spPr/>
        <p:txBody>
          <a:bodyPr/>
          <a:lstStyle/>
          <a:p>
            <a:r>
              <a:rPr lang="fr-FR"/>
              <a:t>CC BY NC SA - Raphaëlle Bats</a:t>
            </a:r>
          </a:p>
        </p:txBody>
      </p:sp>
      <p:sp>
        <p:nvSpPr>
          <p:cNvPr id="6" name="Espace réservé du numéro de diapositive 5">
            <a:extLst>
              <a:ext uri="{FF2B5EF4-FFF2-40B4-BE49-F238E27FC236}">
                <a16:creationId xmlns:a16="http://schemas.microsoft.com/office/drawing/2014/main" id="{C0CA9058-3BCB-5903-2C19-89BEA768F37B}"/>
              </a:ext>
            </a:extLst>
          </p:cNvPr>
          <p:cNvSpPr>
            <a:spLocks noGrp="1"/>
          </p:cNvSpPr>
          <p:nvPr>
            <p:ph type="sldNum" sz="quarter" idx="12"/>
          </p:nvPr>
        </p:nvSpPr>
        <p:spPr/>
        <p:txBody>
          <a:bodyPr/>
          <a:lstStyle/>
          <a:p>
            <a:fld id="{77097A84-A780-4A4C-8B51-2B08649DCD8E}" type="slidenum">
              <a:rPr lang="fr-FR" smtClean="0"/>
              <a:t>47</a:t>
            </a:fld>
            <a:endParaRPr lang="fr-FR"/>
          </a:p>
        </p:txBody>
      </p:sp>
    </p:spTree>
    <p:extLst>
      <p:ext uri="{BB962C8B-B14F-4D97-AF65-F5344CB8AC3E}">
        <p14:creationId xmlns:p14="http://schemas.microsoft.com/office/powerpoint/2010/main" val="721140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45A64D5F-0113-9278-8AD8-C0555AEE7BCF}"/>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EE799411-0C2B-3606-E140-CEDE459E9EED}"/>
              </a:ext>
            </a:extLst>
          </p:cNvPr>
          <p:cNvSpPr>
            <a:spLocks noGrp="1"/>
          </p:cNvSpPr>
          <p:nvPr>
            <p:ph type="sldNum" sz="quarter" idx="12"/>
          </p:nvPr>
        </p:nvSpPr>
        <p:spPr/>
        <p:txBody>
          <a:bodyPr/>
          <a:lstStyle/>
          <a:p>
            <a:fld id="{0967DD4B-32A2-401B-AA55-7B5B882439DB}" type="slidenum">
              <a:rPr lang="fr-FR" smtClean="0"/>
              <a:t>48</a:t>
            </a:fld>
            <a:endParaRPr lang="fr-FR"/>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4294967295"/>
          </p:nvPr>
        </p:nvSpPr>
        <p:spPr>
          <a:xfrm>
            <a:off x="683568" y="1448527"/>
            <a:ext cx="2916238" cy="3017838"/>
          </a:xfrm>
        </p:spPr>
        <p:txBody>
          <a:bodyPr>
            <a:normAutofit/>
          </a:bodyPr>
          <a:lstStyle/>
          <a:p>
            <a:r>
              <a:rPr lang="fr-FR" sz="1350" dirty="0"/>
              <a:t>Phrase de départ : </a:t>
            </a:r>
          </a:p>
          <a:p>
            <a:endParaRPr lang="fr-FR" sz="1350" dirty="0"/>
          </a:p>
          <a:p>
            <a:pPr defTabSz="685800" eaLnBrk="0" fontAlgn="base" hangingPunct="0">
              <a:spcBef>
                <a:spcPct val="0"/>
              </a:spcBef>
              <a:spcAft>
                <a:spcPct val="0"/>
              </a:spcAft>
              <a:buClrTx/>
              <a:buSzTx/>
              <a:buNone/>
            </a:pPr>
            <a:r>
              <a:rPr lang="fr-FR" altLang="fr-FR" sz="975" dirty="0"/>
              <a:t>« Gratuites et accessibles à tous, les bibliothèques jouent un rôle majeur dans l’appropriation et la mise en œuvre des objectifs du développement durable. Présentes dans tous les territoires, ces bibliothèques s’engagent à la fois à donner accès à une documentation de qualité sur les 17 objectifs de développement durable, mais aussi à proposer une offre culturelle diversifiée (ateliers, événements, formations…) permettant de répondre concrètement aux défis</a:t>
            </a:r>
            <a:r>
              <a:rPr lang="fr-FR" altLang="fr-FR" sz="975" dirty="0">
                <a:hlinkClick r:id="rId3">
                  <a:extLst>
                    <a:ext uri="{A12FA001-AC4F-418D-AE19-62706E023703}">
                      <ahyp:hlinkClr xmlns:ahyp="http://schemas.microsoft.com/office/drawing/2018/hyperlinkcolor" val="tx"/>
                    </a:ext>
                  </a:extLst>
                </a:hlinkClick>
              </a:rPr>
              <a:t>[</a:t>
            </a:r>
            <a:r>
              <a:rPr lang="fr-FR" altLang="fr-FR" sz="975" dirty="0" bmk="">
                <a:hlinkClick r:id="rId3">
                  <a:extLst>
                    <a:ext uri="{A12FA001-AC4F-418D-AE19-62706E023703}">
                      <ahyp:hlinkClr xmlns:ahyp="http://schemas.microsoft.com/office/drawing/2018/hyperlinkcolor" val="tx"/>
                    </a:ext>
                  </a:extLst>
                </a:hlinkClick>
              </a:rPr>
              <a:t>1]</a:t>
            </a:r>
            <a:r>
              <a:rPr lang="fr-FR" altLang="fr-FR" sz="975" dirty="0"/>
              <a:t>. »</a:t>
            </a:r>
          </a:p>
          <a:p>
            <a:pPr defTabSz="685800" eaLnBrk="0" fontAlgn="base" hangingPunct="0">
              <a:spcBef>
                <a:spcPct val="0"/>
              </a:spcBef>
              <a:spcAft>
                <a:spcPct val="0"/>
              </a:spcAft>
              <a:buClrTx/>
              <a:buSzTx/>
              <a:buNone/>
            </a:pPr>
            <a:r>
              <a:rPr lang="fr-FR" altLang="fr-FR" sz="1350" dirty="0">
                <a:solidFill>
                  <a:srgbClr val="222222"/>
                </a:solidFill>
                <a:latin typeface="Arial" panose="020B0604020202020204" pitchFamily="34" charset="0"/>
                <a:cs typeface="Arial" panose="020B0604020202020204" pitchFamily="34" charset="0"/>
              </a:rPr>
              <a:t> </a:t>
            </a:r>
            <a:endParaRPr lang="fr-FR" altLang="fr-FR" sz="1350" dirty="0">
              <a:solidFill>
                <a:schemeClr val="tx1"/>
              </a:solidFill>
            </a:endParaRPr>
          </a:p>
          <a:p>
            <a:pPr defTabSz="685800" eaLnBrk="0" fontAlgn="base" hangingPunct="0">
              <a:spcBef>
                <a:spcPct val="0"/>
              </a:spcBef>
              <a:spcAft>
                <a:spcPct val="0"/>
              </a:spcAft>
              <a:buClrTx/>
              <a:buSzTx/>
              <a:buNone/>
            </a:pPr>
            <a:r>
              <a:rPr lang="fr-FR" altLang="fr-FR" sz="675" dirty="0">
                <a:solidFill>
                  <a:srgbClr val="222222"/>
                </a:solidFill>
                <a:latin typeface="Arial" panose="020B0604020202020204" pitchFamily="34" charset="0"/>
                <a:cs typeface="Arial" panose="020B0604020202020204" pitchFamily="34" charset="0"/>
              </a:rPr>
              <a:t>[1] Contributions des bibliothèques françaises à l’Agenda 2030 de l’ONU, CFIBD, Enssib, </a:t>
            </a:r>
            <a:r>
              <a:rPr lang="fr-FR" altLang="fr-FR" sz="675" dirty="0" err="1">
                <a:solidFill>
                  <a:srgbClr val="222222"/>
                </a:solidFill>
                <a:latin typeface="Arial" panose="020B0604020202020204" pitchFamily="34" charset="0"/>
                <a:cs typeface="Arial" panose="020B0604020202020204" pitchFamily="34" charset="0"/>
              </a:rPr>
              <a:t>Bpi</a:t>
            </a:r>
            <a:r>
              <a:rPr lang="fr-FR" altLang="fr-FR" sz="675" dirty="0">
                <a:solidFill>
                  <a:srgbClr val="222222"/>
                </a:solidFill>
                <a:latin typeface="Arial" panose="020B0604020202020204" pitchFamily="34" charset="0"/>
                <a:cs typeface="Arial" panose="020B0604020202020204" pitchFamily="34" charset="0"/>
              </a:rPr>
              <a:t>, ABF, IFLA, 2019, </a:t>
            </a:r>
            <a:r>
              <a:rPr lang="fr-FR" altLang="fr-FR" sz="675" dirty="0">
                <a:solidFill>
                  <a:srgbClr val="1155CC"/>
                </a:solidFill>
                <a:latin typeface="Arial" panose="020B0604020202020204" pitchFamily="34" charset="0"/>
                <a:cs typeface="Arial" panose="020B0604020202020204" pitchFamily="34" charset="0"/>
                <a:hlinkClick r:id="rId4"/>
              </a:rPr>
              <a:t>https://docs.wixstatic.com/ugd/c68511_a70425031a3042e192c3b36f4bbd353d.pdf</a:t>
            </a:r>
            <a:endParaRPr lang="fr-FR" altLang="fr-FR" sz="1350" dirty="0">
              <a:solidFill>
                <a:schemeClr val="tx1"/>
              </a:solidFill>
              <a:latin typeface="Arial" panose="020B0604020202020204" pitchFamily="34" charset="0"/>
            </a:endParaRPr>
          </a:p>
          <a:p>
            <a:endParaRPr lang="fr-FR" sz="1350" dirty="0"/>
          </a:p>
          <a:p>
            <a:endParaRPr lang="fr-FR" sz="1350" dirty="0"/>
          </a:p>
        </p:txBody>
      </p:sp>
      <p:sp>
        <p:nvSpPr>
          <p:cNvPr id="5" name="Espace réservé du contenu 1">
            <a:extLst>
              <a:ext uri="{FF2B5EF4-FFF2-40B4-BE49-F238E27FC236}">
                <a16:creationId xmlns:a16="http://schemas.microsoft.com/office/drawing/2014/main" id="{83EEE714-9E92-4BFB-50BC-90961CFE5F0B}"/>
              </a:ext>
            </a:extLst>
          </p:cNvPr>
          <p:cNvSpPr txBox="1">
            <a:spLocks/>
          </p:cNvSpPr>
          <p:nvPr/>
        </p:nvSpPr>
        <p:spPr>
          <a:xfrm>
            <a:off x="5019408" y="1062990"/>
            <a:ext cx="2916325" cy="3017520"/>
          </a:xfrm>
          <a:prstGeom prst="rect">
            <a:avLst/>
          </a:prstGeom>
        </p:spPr>
        <p:txBody>
          <a:bodyPr vert="horz" lIns="34290" tIns="34290" rIns="34290" bIns="34290" rtlCol="0">
            <a:normAutofit lnSpcReduction="10000"/>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fr-FR" sz="1350" dirty="0"/>
              <a:t>Phrase finale : </a:t>
            </a:r>
          </a:p>
          <a:p>
            <a:endParaRPr lang="fr-FR" sz="1350" dirty="0"/>
          </a:p>
          <a:p>
            <a:pPr marL="0" indent="0" defTabSz="685800" eaLnBrk="0" fontAlgn="base" hangingPunct="0">
              <a:lnSpc>
                <a:spcPct val="100000"/>
              </a:lnSpc>
              <a:spcBef>
                <a:spcPct val="0"/>
              </a:spcBef>
              <a:spcAft>
                <a:spcPct val="0"/>
              </a:spcAft>
              <a:buClrTx/>
              <a:buSzTx/>
              <a:buNone/>
            </a:pPr>
            <a:r>
              <a:rPr lang="fr-FR" altLang="fr-FR" sz="975" dirty="0"/>
              <a:t>« Gratuites et accessibles à tous, plus de 16 000 bibliothèques jouent un rôle majeur dans l’appropriation et la mise en œuvre de l’Agenda 2030 en France. Institution culturelle la plus fréquentée, présentes dans tous les territoires et dans les universités, les bibliothèques contribuent à diffuser une information de qualité sur les enjeux des 17 objectifs de développement durable, à travers leurs collections et leur offre culturelle diversifiée (ateliers, événements, formations…) qui facilitent prise de conscience et changement de comportements des citoyens sur des territoires en transition. </a:t>
            </a:r>
            <a:r>
              <a:rPr lang="fr-FR" altLang="fr-FR" sz="975" dirty="0">
                <a:hlinkClick r:id="rId5">
                  <a:extLst>
                    <a:ext uri="{A12FA001-AC4F-418D-AE19-62706E023703}">
                      <ahyp:hlinkClr xmlns:ahyp="http://schemas.microsoft.com/office/drawing/2018/hyperlinkcolor" val="tx"/>
                    </a:ext>
                  </a:extLst>
                </a:hlinkClick>
              </a:rPr>
              <a:t>[1]</a:t>
            </a:r>
            <a:r>
              <a:rPr lang="fr-FR" altLang="fr-FR" sz="975" dirty="0"/>
              <a:t> »</a:t>
            </a:r>
          </a:p>
          <a:p>
            <a:pPr marL="0" indent="0" defTabSz="685800" eaLnBrk="0" fontAlgn="base" hangingPunct="0">
              <a:lnSpc>
                <a:spcPct val="100000"/>
              </a:lnSpc>
              <a:spcBef>
                <a:spcPct val="0"/>
              </a:spcBef>
              <a:spcAft>
                <a:spcPct val="0"/>
              </a:spcAft>
              <a:buClrTx/>
              <a:buSzTx/>
              <a:buNone/>
            </a:pPr>
            <a:r>
              <a:rPr lang="fr-FR" altLang="fr-FR" sz="900" dirty="0">
                <a:solidFill>
                  <a:srgbClr val="1F497D"/>
                </a:solidFill>
                <a:latin typeface="Calibri" panose="020F0502020204030204" pitchFamily="34" charset="0"/>
                <a:cs typeface="Calibri" panose="020F0502020204030204" pitchFamily="34" charset="0"/>
              </a:rPr>
              <a:t> </a:t>
            </a:r>
            <a:r>
              <a:rPr lang="fr-FR" altLang="fr-FR" sz="1350" dirty="0">
                <a:solidFill>
                  <a:srgbClr val="222222"/>
                </a:solidFill>
                <a:latin typeface="Arial" panose="020B0604020202020204" pitchFamily="34" charset="0"/>
                <a:cs typeface="Arial" panose="020B0604020202020204" pitchFamily="34" charset="0"/>
              </a:rPr>
              <a:t> </a:t>
            </a:r>
            <a:endParaRPr lang="fr-FR" altLang="fr-FR" sz="1350" dirty="0"/>
          </a:p>
          <a:p>
            <a:pPr marL="0" indent="0" defTabSz="685800" eaLnBrk="0" fontAlgn="base" hangingPunct="0">
              <a:lnSpc>
                <a:spcPct val="100000"/>
              </a:lnSpc>
              <a:spcBef>
                <a:spcPct val="0"/>
              </a:spcBef>
              <a:spcAft>
                <a:spcPct val="0"/>
              </a:spcAft>
              <a:buClrTx/>
              <a:buSzTx/>
              <a:buNone/>
            </a:pPr>
            <a:r>
              <a:rPr lang="fr-FR" altLang="fr-FR" sz="675" dirty="0">
                <a:solidFill>
                  <a:srgbClr val="222222"/>
                </a:solidFill>
                <a:latin typeface="Arial" panose="020B0604020202020204" pitchFamily="34" charset="0"/>
                <a:cs typeface="Arial" panose="020B0604020202020204" pitchFamily="34" charset="0"/>
              </a:rPr>
              <a:t>[1] Contributions des bibliothèques françaises à l’Agenda 2030 de l’ONU, CFIBD, Enssib, </a:t>
            </a:r>
            <a:r>
              <a:rPr lang="fr-FR" altLang="fr-FR" sz="675" dirty="0" err="1">
                <a:solidFill>
                  <a:srgbClr val="222222"/>
                </a:solidFill>
                <a:latin typeface="Arial" panose="020B0604020202020204" pitchFamily="34" charset="0"/>
                <a:cs typeface="Arial" panose="020B0604020202020204" pitchFamily="34" charset="0"/>
              </a:rPr>
              <a:t>Bpi</a:t>
            </a:r>
            <a:r>
              <a:rPr lang="fr-FR" altLang="fr-FR" sz="675" dirty="0">
                <a:solidFill>
                  <a:srgbClr val="222222"/>
                </a:solidFill>
                <a:latin typeface="Arial" panose="020B0604020202020204" pitchFamily="34" charset="0"/>
                <a:cs typeface="Arial" panose="020B0604020202020204" pitchFamily="34" charset="0"/>
              </a:rPr>
              <a:t>, ABF, IFLA, 2019, </a:t>
            </a:r>
            <a:r>
              <a:rPr lang="fr-FR" altLang="fr-FR" sz="675" dirty="0">
                <a:solidFill>
                  <a:srgbClr val="1155CC"/>
                </a:solidFill>
                <a:latin typeface="Arial" panose="020B0604020202020204" pitchFamily="34" charset="0"/>
                <a:cs typeface="Arial" panose="020B0604020202020204" pitchFamily="34" charset="0"/>
                <a:hlinkClick r:id="rId4"/>
              </a:rPr>
              <a:t>https://docs.wixstatic.com/ugd/c68511_a70425031a3042e192c3b36f4bbd353d.pdf</a:t>
            </a:r>
            <a:endParaRPr lang="fr-FR" altLang="fr-FR" sz="1350" dirty="0">
              <a:latin typeface="Arial" panose="020B0604020202020204" pitchFamily="34" charset="0"/>
            </a:endParaRPr>
          </a:p>
          <a:p>
            <a:endParaRPr lang="fr-FR" sz="1350" dirty="0"/>
          </a:p>
          <a:p>
            <a:endParaRPr lang="fr-FR" sz="1350" dirty="0"/>
          </a:p>
        </p:txBody>
      </p:sp>
      <p:sp>
        <p:nvSpPr>
          <p:cNvPr id="6" name="Titre 2">
            <a:extLst>
              <a:ext uri="{FF2B5EF4-FFF2-40B4-BE49-F238E27FC236}">
                <a16:creationId xmlns:a16="http://schemas.microsoft.com/office/drawing/2014/main" id="{D263D4FA-A9BC-9AE6-FAE5-7D2DBD0851C6}"/>
              </a:ext>
            </a:extLst>
          </p:cNvPr>
          <p:cNvSpPr txBox="1">
            <a:spLocks/>
          </p:cNvSpPr>
          <p:nvPr/>
        </p:nvSpPr>
        <p:spPr>
          <a:xfrm>
            <a:off x="859031" y="677135"/>
            <a:ext cx="2565312" cy="402683"/>
          </a:xfrm>
          <a:prstGeom prst="rect">
            <a:avLst/>
          </a:prstGeom>
        </p:spPr>
        <p:txBody>
          <a:bodyPr vert="horz" lIns="91440" tIns="45720" rIns="91440" bIns="45720" rtlCol="0" anchor="b">
            <a:normAutofit fontScale="67500" lnSpcReduction="20000"/>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r>
              <a:rPr lang="fr-FR" dirty="0"/>
              <a:t>Jeu des différences</a:t>
            </a:r>
          </a:p>
        </p:txBody>
      </p:sp>
    </p:spTree>
    <p:extLst>
      <p:ext uri="{BB962C8B-B14F-4D97-AF65-F5344CB8AC3E}">
        <p14:creationId xmlns:p14="http://schemas.microsoft.com/office/powerpoint/2010/main" val="1444512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8" name="Shape 378"/>
          <p:cNvSpPr txBox="1">
            <a:spLocks noGrp="1"/>
          </p:cNvSpPr>
          <p:nvPr>
            <p:ph type="ctrTitle" idx="4294967295"/>
          </p:nvPr>
        </p:nvSpPr>
        <p:spPr>
          <a:xfrm>
            <a:off x="2483768" y="1171275"/>
            <a:ext cx="4908550" cy="1160463"/>
          </a:xfrm>
          <a:prstGeom prst="rect">
            <a:avLst/>
          </a:prstGeom>
        </p:spPr>
        <p:txBody>
          <a:bodyPr lIns="91425" tIns="91425" rIns="91425" bIns="91425" anchor="ctr" anchorCtr="0">
            <a:noAutofit/>
          </a:bodyPr>
          <a:lstStyle/>
          <a:p>
            <a:pPr lvl="0" rtl="0">
              <a:spcBef>
                <a:spcPts val="0"/>
              </a:spcBef>
              <a:buNone/>
            </a:pPr>
            <a:r>
              <a:rPr lang="en" sz="6000" dirty="0">
                <a:solidFill>
                  <a:schemeClr val="accent4"/>
                </a:solidFill>
              </a:rPr>
              <a:t>Merci ! </a:t>
            </a:r>
          </a:p>
        </p:txBody>
      </p:sp>
      <p:cxnSp>
        <p:nvCxnSpPr>
          <p:cNvPr id="377" name="Shape 377"/>
          <p:cNvCxnSpPr/>
          <p:nvPr/>
        </p:nvCxnSpPr>
        <p:spPr>
          <a:xfrm>
            <a:off x="6450" y="1428750"/>
            <a:ext cx="2397299" cy="0"/>
          </a:xfrm>
          <a:prstGeom prst="straightConnector1">
            <a:avLst/>
          </a:prstGeom>
          <a:noFill/>
          <a:ln w="9525" cap="flat" cmpd="sng">
            <a:solidFill>
              <a:srgbClr val="CCCCCC"/>
            </a:solidFill>
            <a:prstDash val="solid"/>
            <a:round/>
            <a:headEnd type="none" w="lg" len="lg"/>
            <a:tailEnd type="none" w="lg" len="lg"/>
          </a:ln>
        </p:spPr>
      </p:cxnSp>
      <p:cxnSp>
        <p:nvCxnSpPr>
          <p:cNvPr id="379" name="Shape 379"/>
          <p:cNvCxnSpPr/>
          <p:nvPr/>
        </p:nvCxnSpPr>
        <p:spPr>
          <a:xfrm>
            <a:off x="5589800" y="1428750"/>
            <a:ext cx="3554100" cy="0"/>
          </a:xfrm>
          <a:prstGeom prst="straightConnector1">
            <a:avLst/>
          </a:prstGeom>
          <a:noFill/>
          <a:ln w="9525" cap="flat" cmpd="sng">
            <a:solidFill>
              <a:srgbClr val="CCCCCC"/>
            </a:solidFill>
            <a:prstDash val="solid"/>
            <a:round/>
            <a:headEnd type="none" w="lg" len="lg"/>
            <a:tailEnd type="none" w="lg" len="lg"/>
          </a:ln>
        </p:spPr>
      </p:cxnSp>
      <p:sp>
        <p:nvSpPr>
          <p:cNvPr id="380" name="Shape 380"/>
          <p:cNvSpPr/>
          <p:nvPr/>
        </p:nvSpPr>
        <p:spPr>
          <a:xfrm>
            <a:off x="831925" y="859175"/>
            <a:ext cx="1139100" cy="1139100"/>
          </a:xfrm>
          <a:prstGeom prst="ellipse">
            <a:avLst/>
          </a:prstGeom>
          <a:solidFill>
            <a:schemeClr val="accent2"/>
          </a:solidFill>
          <a:ln>
            <a:noFill/>
          </a:ln>
        </p:spPr>
        <p:txBody>
          <a:bodyPr lIns="91425" tIns="91425" rIns="91425" bIns="91425" anchor="ctr" anchorCtr="0">
            <a:noAutofit/>
          </a:bodyPr>
          <a:lstStyle/>
          <a:p>
            <a:pPr lvl="0">
              <a:spcBef>
                <a:spcPts val="0"/>
              </a:spcBef>
              <a:buNone/>
            </a:pPr>
            <a:endParaRPr/>
          </a:p>
        </p:txBody>
      </p:sp>
      <p:grpSp>
        <p:nvGrpSpPr>
          <p:cNvPr id="381" name="Shape 381"/>
          <p:cNvGrpSpPr/>
          <p:nvPr/>
        </p:nvGrpSpPr>
        <p:grpSpPr>
          <a:xfrm>
            <a:off x="1148888" y="1190759"/>
            <a:ext cx="505722" cy="475767"/>
            <a:chOff x="5972700" y="2330200"/>
            <a:chExt cx="411625" cy="387275"/>
          </a:xfrm>
        </p:grpSpPr>
        <p:sp>
          <p:nvSpPr>
            <p:cNvPr id="382" name="Shape 38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3" name="Shape 38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Sous-titre 1">
            <a:extLst>
              <a:ext uri="{FF2B5EF4-FFF2-40B4-BE49-F238E27FC236}">
                <a16:creationId xmlns:a16="http://schemas.microsoft.com/office/drawing/2014/main" id="{6833D369-3DBE-E1FE-92C1-7C5F976759B6}"/>
              </a:ext>
            </a:extLst>
          </p:cNvPr>
          <p:cNvSpPr txBox="1">
            <a:spLocks/>
          </p:cNvSpPr>
          <p:nvPr/>
        </p:nvSpPr>
        <p:spPr>
          <a:xfrm>
            <a:off x="6579694" y="3850423"/>
            <a:ext cx="2312786" cy="109759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fr-FR" dirty="0"/>
              <a:t>Raphaëlle Bats</a:t>
            </a:r>
          </a:p>
          <a:p>
            <a:r>
              <a:rPr lang="fr-FR" dirty="0"/>
              <a:t>2023</a:t>
            </a:r>
          </a:p>
          <a:p>
            <a:endParaRPr lang="fr-FR" dirty="0"/>
          </a:p>
        </p:txBody>
      </p:sp>
      <p:pic>
        <p:nvPicPr>
          <p:cNvPr id="3" name="Picture 2">
            <a:extLst>
              <a:ext uri="{FF2B5EF4-FFF2-40B4-BE49-F238E27FC236}">
                <a16:creationId xmlns:a16="http://schemas.microsoft.com/office/drawing/2014/main" id="{089F8FB7-DC8E-5007-7F8B-44D020118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487" y="4179109"/>
            <a:ext cx="1127199" cy="394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0"/>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068C47C-A83C-7384-8889-51B905E83054}"/>
              </a:ext>
            </a:extLst>
          </p:cNvPr>
          <p:cNvSpPr>
            <a:spLocks noGrp="1"/>
          </p:cNvSpPr>
          <p:nvPr>
            <p:ph type="ftr" sz="quarter" idx="11"/>
          </p:nvPr>
        </p:nvSpPr>
        <p:spPr/>
        <p:txBody>
          <a:bodyPr/>
          <a:lstStyle/>
          <a:p>
            <a:r>
              <a:rPr lang="fr-FR"/>
              <a:t>CC BY NC SA - Raphaëlle Bats</a:t>
            </a:r>
          </a:p>
        </p:txBody>
      </p:sp>
      <p:sp>
        <p:nvSpPr>
          <p:cNvPr id="3" name="Espace réservé du numéro de diapositive 2">
            <a:extLst>
              <a:ext uri="{FF2B5EF4-FFF2-40B4-BE49-F238E27FC236}">
                <a16:creationId xmlns:a16="http://schemas.microsoft.com/office/drawing/2014/main" id="{FE0725EE-5A32-062B-4CFF-C70D23C37BBF}"/>
              </a:ext>
            </a:extLst>
          </p:cNvPr>
          <p:cNvSpPr>
            <a:spLocks noGrp="1"/>
          </p:cNvSpPr>
          <p:nvPr>
            <p:ph type="sldNum" sz="quarter" idx="12"/>
          </p:nvPr>
        </p:nvSpPr>
        <p:spPr/>
        <p:txBody>
          <a:bodyPr/>
          <a:lstStyle/>
          <a:p>
            <a:fld id="{77097A84-A780-4A4C-8B51-2B08649DCD8E}" type="slidenum">
              <a:rPr lang="fr-FR" smtClean="0"/>
              <a:t>5</a:t>
            </a:fld>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10448" y="3775590"/>
            <a:ext cx="9144000" cy="979799"/>
          </a:xfrm>
          <a:prstGeom prst="rect">
            <a:avLst/>
          </a:prstGeom>
          <a:solidFill>
            <a:srgbClr val="FFCD00"/>
          </a:solidFill>
          <a:ln>
            <a:noFill/>
          </a:ln>
        </p:spPr>
        <p:txBody>
          <a:bodyPr lIns="91425" tIns="91425" rIns="91425" bIns="91425" anchor="ctr" anchorCtr="0">
            <a:noAutofit/>
          </a:bodyPr>
          <a:lstStyle/>
          <a:p>
            <a:pPr marL="173038" lvl="0">
              <a:spcBef>
                <a:spcPts val="600"/>
              </a:spcBef>
            </a:pPr>
            <a:r>
              <a:rPr lang="en" sz="1800" dirty="0">
                <a:latin typeface="Quattrocento Sans"/>
                <a:ea typeface="Quattrocento Sans"/>
                <a:cs typeface="Quattrocento Sans"/>
                <a:sym typeface="Quattrocento Sans"/>
              </a:rPr>
              <a:t>L’IFLA a produit des documents pour montrer le rôle des bibliothèques dans la </a:t>
            </a:r>
          </a:p>
          <a:p>
            <a:pPr marL="173038" lvl="0">
              <a:spcBef>
                <a:spcPts val="600"/>
              </a:spcBef>
            </a:pPr>
            <a:r>
              <a:rPr lang="en" sz="1800" dirty="0">
                <a:latin typeface="Quattrocento Sans"/>
                <a:ea typeface="Quattrocento Sans"/>
                <a:cs typeface="Quattrocento Sans"/>
                <a:sym typeface="Quattrocento Sans"/>
              </a:rPr>
              <a:t>réalisation des 17 objectifs de l’Agenda 2030, traduits dans plusieurs langues. </a:t>
            </a:r>
          </a:p>
        </p:txBody>
      </p:sp>
      <p:sp>
        <p:nvSpPr>
          <p:cNvPr id="76" name="Shape 76"/>
          <p:cNvSpPr txBox="1">
            <a:spLocks noGrp="1"/>
          </p:cNvSpPr>
          <p:nvPr>
            <p:ph type="title" idx="4294967295"/>
          </p:nvPr>
        </p:nvSpPr>
        <p:spPr>
          <a:xfrm>
            <a:off x="683568" y="616178"/>
            <a:ext cx="7884368" cy="436562"/>
          </a:xfrm>
          <a:prstGeom prst="rect">
            <a:avLst/>
          </a:prstGeom>
        </p:spPr>
        <p:txBody>
          <a:bodyPr lIns="91425" tIns="91425" rIns="91425" bIns="91425" anchor="ctr" anchorCtr="0">
            <a:noAutofit/>
          </a:bodyPr>
          <a:lstStyle/>
          <a:p>
            <a:pPr lvl="0" rtl="0">
              <a:spcBef>
                <a:spcPts val="0"/>
              </a:spcBef>
              <a:buNone/>
            </a:pPr>
            <a:r>
              <a:rPr lang="en" dirty="0"/>
              <a:t>L’IFLA et le développement durable</a:t>
            </a:r>
          </a:p>
        </p:txBody>
      </p:sp>
      <p:sp>
        <p:nvSpPr>
          <p:cNvPr id="82" name="Shape 82"/>
          <p:cNvSpPr txBox="1"/>
          <p:nvPr/>
        </p:nvSpPr>
        <p:spPr>
          <a:xfrm>
            <a:off x="1381250" y="1352550"/>
            <a:ext cx="7031099" cy="826499"/>
          </a:xfrm>
          <a:prstGeom prst="rect">
            <a:avLst/>
          </a:prstGeom>
          <a:noFill/>
          <a:ln>
            <a:noFill/>
          </a:ln>
        </p:spPr>
        <p:txBody>
          <a:bodyPr lIns="91425" tIns="91425" rIns="91425" bIns="91425" anchor="t" anchorCtr="0">
            <a:noAutofit/>
          </a:bodyPr>
          <a:lstStyle/>
          <a:p>
            <a:pPr lvl="0" rtl="0">
              <a:spcBef>
                <a:spcPts val="600"/>
              </a:spcBef>
              <a:buNone/>
            </a:pPr>
            <a:endParaRPr lang="en" sz="1200" b="1" dirty="0">
              <a:latin typeface="Quattrocento Sans"/>
              <a:ea typeface="Quattrocento Sans"/>
              <a:cs typeface="Quattrocento Sans"/>
              <a:sym typeface="Quattrocento Sans"/>
            </a:endParaRPr>
          </a:p>
        </p:txBody>
      </p:sp>
      <p:sp>
        <p:nvSpPr>
          <p:cNvPr id="83" name="Shape 83"/>
          <p:cNvSpPr txBox="1"/>
          <p:nvPr/>
        </p:nvSpPr>
        <p:spPr>
          <a:xfrm>
            <a:off x="284507" y="1598433"/>
            <a:ext cx="4182114" cy="2527854"/>
          </a:xfrm>
          <a:prstGeom prst="rect">
            <a:avLst/>
          </a:prstGeom>
          <a:noFill/>
          <a:ln>
            <a:noFill/>
          </a:ln>
        </p:spPr>
        <p:txBody>
          <a:bodyPr lIns="91425" tIns="91425" rIns="91425" bIns="91425" anchor="t" anchorCtr="0">
            <a:noAutofit/>
          </a:bodyPr>
          <a:lstStyle/>
          <a:p>
            <a:pPr lvl="0" rtl="0">
              <a:spcBef>
                <a:spcPts val="600"/>
              </a:spcBef>
              <a:buNone/>
            </a:pPr>
            <a:r>
              <a:rPr lang="en" sz="1600" b="1" dirty="0">
                <a:highlight>
                  <a:srgbClr val="FFCD00"/>
                </a:highlight>
                <a:latin typeface="Quattrocento Sans"/>
                <a:ea typeface="Quattrocento Sans"/>
                <a:cs typeface="Quattrocento Sans"/>
                <a:sym typeface="Quattrocento Sans"/>
              </a:rPr>
              <a:t>Le développement durable</a:t>
            </a:r>
          </a:p>
          <a:p>
            <a:pPr lvl="0" rtl="0">
              <a:spcBef>
                <a:spcPts val="600"/>
              </a:spcBef>
              <a:buNone/>
            </a:pPr>
            <a:endParaRPr lang="en" sz="1600" b="1" dirty="0">
              <a:highlight>
                <a:srgbClr val="FFCD00"/>
              </a:highlight>
              <a:latin typeface="Quattrocento Sans"/>
              <a:ea typeface="Quattrocento Sans"/>
              <a:cs typeface="Quattrocento Sans"/>
              <a:sym typeface="Quattrocento Sans"/>
            </a:endParaRPr>
          </a:p>
          <a:p>
            <a:pPr lvl="0">
              <a:spcBef>
                <a:spcPts val="600"/>
              </a:spcBef>
            </a:pPr>
            <a:r>
              <a:rPr lang="fr-FR" sz="1600" dirty="0">
                <a:latin typeface="Quattrocento Sans"/>
                <a:ea typeface="Quattrocento Sans"/>
                <a:cs typeface="Quattrocento Sans"/>
                <a:sym typeface="Quattrocento Sans"/>
              </a:rPr>
              <a:t>Un groupe d’intérêt spécial à l’IFLA : </a:t>
            </a:r>
            <a:r>
              <a:rPr lang="fr-FR" sz="1600" dirty="0">
                <a:latin typeface="Quattrocento Sans"/>
                <a:ea typeface="Quattrocento Sans"/>
                <a:cs typeface="Quattrocento Sans"/>
                <a:sym typeface="Quattrocento Sans"/>
                <a:hlinkClick r:id="rId3"/>
              </a:rPr>
              <a:t>https://www.ifla.org/about-environmental-sustainability-and-libraries</a:t>
            </a:r>
            <a:endParaRPr lang="fr-FR" sz="1600" dirty="0">
              <a:latin typeface="Quattrocento Sans"/>
              <a:ea typeface="Quattrocento Sans"/>
              <a:cs typeface="Quattrocento Sans"/>
              <a:sym typeface="Quattrocento Sans"/>
            </a:endParaRPr>
          </a:p>
          <a:p>
            <a:pPr lvl="0">
              <a:spcBef>
                <a:spcPts val="600"/>
              </a:spcBef>
            </a:pPr>
            <a:endParaRPr lang="en" sz="1600" dirty="0">
              <a:latin typeface="Quattrocento Sans"/>
              <a:ea typeface="Quattrocento Sans"/>
              <a:cs typeface="Quattrocento Sans"/>
              <a:sym typeface="Quattrocento Sans"/>
            </a:endParaRPr>
          </a:p>
        </p:txBody>
      </p:sp>
      <p:sp>
        <p:nvSpPr>
          <p:cNvPr id="84" name="Shape 84"/>
          <p:cNvSpPr txBox="1"/>
          <p:nvPr/>
        </p:nvSpPr>
        <p:spPr>
          <a:xfrm>
            <a:off x="4874357" y="1725228"/>
            <a:ext cx="3923673" cy="1683401"/>
          </a:xfrm>
          <a:prstGeom prst="rect">
            <a:avLst/>
          </a:prstGeom>
          <a:noFill/>
          <a:ln>
            <a:noFill/>
          </a:ln>
        </p:spPr>
        <p:txBody>
          <a:bodyPr lIns="91425" tIns="91425" rIns="91425" bIns="91425" anchor="t" anchorCtr="0">
            <a:noAutofit/>
          </a:bodyPr>
          <a:lstStyle/>
          <a:p>
            <a:pPr lvl="0" rtl="0">
              <a:spcBef>
                <a:spcPts val="600"/>
              </a:spcBef>
              <a:buNone/>
            </a:pPr>
            <a:r>
              <a:rPr lang="en" sz="1600" b="1" dirty="0">
                <a:highlight>
                  <a:srgbClr val="FFCD00"/>
                </a:highlight>
                <a:latin typeface="Quattrocento Sans"/>
                <a:ea typeface="Quattrocento Sans"/>
                <a:cs typeface="Quattrocento Sans"/>
                <a:sym typeface="Quattrocento Sans"/>
              </a:rPr>
              <a:t>L’International Advocacy Program (IAP)</a:t>
            </a:r>
          </a:p>
          <a:p>
            <a:pPr lvl="0" rtl="0">
              <a:spcBef>
                <a:spcPts val="600"/>
              </a:spcBef>
              <a:buNone/>
            </a:pPr>
            <a:endParaRPr lang="en" sz="1600" dirty="0">
              <a:latin typeface="Quattrocento Sans"/>
              <a:ea typeface="Quattrocento Sans"/>
              <a:cs typeface="Quattrocento Sans"/>
              <a:sym typeface="Quattrocento Sans"/>
            </a:endParaRPr>
          </a:p>
          <a:p>
            <a:pPr lvl="0" rtl="0">
              <a:spcBef>
                <a:spcPts val="600"/>
              </a:spcBef>
              <a:buNone/>
            </a:pPr>
            <a:r>
              <a:rPr lang="en" sz="1600" dirty="0">
                <a:latin typeface="Quattrocento Sans"/>
                <a:ea typeface="Quattrocento Sans"/>
                <a:cs typeface="Quattrocento Sans"/>
                <a:sym typeface="Quattrocento Sans"/>
              </a:rPr>
              <a:t>La déclaration de Lyon, l’IFLA 2014 et le lobbying auprès de l’ONU</a:t>
            </a:r>
          </a:p>
          <a:p>
            <a:pPr lvl="0" rtl="0">
              <a:spcBef>
                <a:spcPts val="600"/>
              </a:spcBef>
              <a:buNone/>
            </a:pPr>
            <a:endParaRPr lang="en" sz="1600" dirty="0">
              <a:latin typeface="Quattrocento Sans"/>
              <a:ea typeface="Quattrocento Sans"/>
              <a:cs typeface="Quattrocento Sans"/>
              <a:sym typeface="Quattrocento Sans"/>
            </a:endParaRPr>
          </a:p>
          <a:p>
            <a:pPr lvl="0" rtl="0">
              <a:spcBef>
                <a:spcPts val="600"/>
              </a:spcBef>
              <a:buNone/>
            </a:pPr>
            <a:endParaRPr lang="en" sz="1200" dirty="0">
              <a:latin typeface="Quattrocento Sans"/>
              <a:ea typeface="Quattrocento Sans"/>
              <a:cs typeface="Quattrocento Sans"/>
              <a:sym typeface="Quattrocento Sans"/>
            </a:endParaRPr>
          </a:p>
          <a:p>
            <a:pPr lvl="0" rtl="0">
              <a:spcBef>
                <a:spcPts val="600"/>
              </a:spcBef>
              <a:buNone/>
            </a:pPr>
            <a:endParaRPr lang="en" sz="1200" dirty="0">
              <a:latin typeface="Quattrocento Sans"/>
              <a:ea typeface="Quattrocento Sans"/>
              <a:cs typeface="Quattrocento Sans"/>
              <a:sym typeface="Quattrocento Sans"/>
            </a:endParaRPr>
          </a:p>
        </p:txBody>
      </p:sp>
      <p:sp>
        <p:nvSpPr>
          <p:cNvPr id="2" name="Espace réservé du pied de page 1">
            <a:extLst>
              <a:ext uri="{FF2B5EF4-FFF2-40B4-BE49-F238E27FC236}">
                <a16:creationId xmlns:a16="http://schemas.microsoft.com/office/drawing/2014/main" id="{80A73540-805B-97A1-AFCC-B3CF1B8BE044}"/>
              </a:ext>
            </a:extLst>
          </p:cNvPr>
          <p:cNvSpPr>
            <a:spLocks noGrp="1"/>
          </p:cNvSpPr>
          <p:nvPr>
            <p:ph type="ftr" sz="quarter" idx="11"/>
          </p:nvPr>
        </p:nvSpPr>
        <p:spPr/>
        <p:txBody>
          <a:bodyPr/>
          <a:lstStyle/>
          <a:p>
            <a:r>
              <a:rPr lang="fr-FR"/>
              <a:t>CC BY NC SA - Raphaëlle Bats</a:t>
            </a:r>
          </a:p>
        </p:txBody>
      </p:sp>
      <p:sp>
        <p:nvSpPr>
          <p:cNvPr id="3" name="Espace réservé du numéro de diapositive 2">
            <a:extLst>
              <a:ext uri="{FF2B5EF4-FFF2-40B4-BE49-F238E27FC236}">
                <a16:creationId xmlns:a16="http://schemas.microsoft.com/office/drawing/2014/main" id="{C14952AB-56E9-0B6F-1CBF-5A42E2C2BD94}"/>
              </a:ext>
            </a:extLst>
          </p:cNvPr>
          <p:cNvSpPr>
            <a:spLocks noGrp="1"/>
          </p:cNvSpPr>
          <p:nvPr>
            <p:ph type="sldNum" sz="quarter" idx="12"/>
          </p:nvPr>
        </p:nvSpPr>
        <p:spPr/>
        <p:txBody>
          <a:bodyPr/>
          <a:lstStyle/>
          <a:p>
            <a:fld id="{77097A84-A780-4A4C-8B51-2B08649DCD8E}" type="slidenum">
              <a:rPr lang="fr-FR" smtClean="0"/>
              <a:t>6</a:t>
            </a:fld>
            <a:endParaRPr lang="fr-FR"/>
          </a:p>
        </p:txBody>
      </p:sp>
    </p:spTree>
    <p:extLst>
      <p:ext uri="{BB962C8B-B14F-4D97-AF65-F5344CB8AC3E}">
        <p14:creationId xmlns:p14="http://schemas.microsoft.com/office/powerpoint/2010/main" val="2537578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3050"/>
            <a:ext cx="2885380" cy="402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39952" y="915566"/>
            <a:ext cx="4752528" cy="3508653"/>
          </a:xfrm>
          <a:prstGeom prst="rect">
            <a:avLst/>
          </a:prstGeom>
          <a:noFill/>
          <a:ln>
            <a:noFill/>
          </a:ln>
        </p:spPr>
        <p:txBody>
          <a:bodyPr wrap="square">
            <a:spAutoFit/>
          </a:bodyPr>
          <a:lstStyle/>
          <a:p>
            <a:r>
              <a:rPr lang="fr-FR" dirty="0">
                <a:highlight>
                  <a:srgbClr val="FFCD00"/>
                </a:highlight>
                <a:latin typeface="Quattrocento Sans" panose="020B0604020202020204" charset="0"/>
              </a:rPr>
              <a:t>OBJECTIF 3 : </a:t>
            </a:r>
            <a:r>
              <a:rPr lang="fr-FR" dirty="0">
                <a:latin typeface="Quattrocento Sans" panose="020B0604020202020204" charset="0"/>
              </a:rPr>
              <a:t>un exemple du </a:t>
            </a:r>
            <a:r>
              <a:rPr lang="fr-FR" dirty="0">
                <a:highlight>
                  <a:srgbClr val="FFCD00"/>
                </a:highlight>
                <a:latin typeface="Quattrocento Sans" panose="020B0604020202020204" charset="0"/>
              </a:rPr>
              <a:t>KIRGHIZISTAN</a:t>
            </a:r>
          </a:p>
          <a:p>
            <a:endParaRPr lang="fr-FR" dirty="0">
              <a:highlight>
                <a:srgbClr val="FFCD00"/>
              </a:highlight>
              <a:latin typeface="Quattrocento Sans" panose="020B0604020202020204" charset="0"/>
            </a:endParaRPr>
          </a:p>
          <a:p>
            <a:pPr algn="just"/>
            <a:r>
              <a:rPr lang="fr-FR" sz="1200" dirty="0">
                <a:latin typeface="Quattrocento Sans" panose="020B0604020202020204" charset="0"/>
              </a:rPr>
              <a:t>Face à une épidémie de tuberculose (TB), le gouvernement du Kirghizistan a lancé un programme national intensif de prévention et de veille. Le service « Non à la tuberculose ! » du Consortium kirghiz des bibliothèques et de l’information (KLIC) a travaillé en partenariat avec des organisations de la société civile comme le projet HOPE et la Société du Croissant-Rouge, pour mobiliser les bibliothèques publiques à l’égard des objectifs gouvernementaux.</a:t>
            </a:r>
          </a:p>
          <a:p>
            <a:pPr algn="just"/>
            <a:endParaRPr lang="fr-FR" sz="1200" dirty="0">
              <a:latin typeface="Quattrocento Sans" panose="020B0604020202020204" charset="0"/>
            </a:endParaRPr>
          </a:p>
          <a:p>
            <a:pPr algn="just"/>
            <a:r>
              <a:rPr lang="fr-FR" sz="1200" dirty="0">
                <a:latin typeface="Quattrocento Sans" panose="020B0604020202020204" charset="0"/>
              </a:rPr>
              <a:t>À la suite d’une subvention pilote accordée à trois bibliothèques du Programme d’innovation en bibliothèques publiques d’EIFL (</a:t>
            </a:r>
            <a:r>
              <a:rPr lang="fr-FR" sz="1200" dirty="0" err="1">
                <a:latin typeface="Quattrocento Sans" panose="020B0604020202020204" charset="0"/>
              </a:rPr>
              <a:t>Electronic</a:t>
            </a:r>
            <a:r>
              <a:rPr lang="fr-FR" sz="1200" dirty="0">
                <a:latin typeface="Quattrocento Sans" panose="020B0604020202020204" charset="0"/>
              </a:rPr>
              <a:t> Information for </a:t>
            </a:r>
            <a:r>
              <a:rPr lang="fr-FR" sz="1200" dirty="0" err="1">
                <a:latin typeface="Quattrocento Sans" panose="020B0604020202020204" charset="0"/>
              </a:rPr>
              <a:t>Libraries</a:t>
            </a:r>
            <a:r>
              <a:rPr lang="fr-FR" sz="1200" dirty="0">
                <a:latin typeface="Quattrocento Sans" panose="020B0604020202020204" charset="0"/>
              </a:rPr>
              <a:t>), l’initiative « Non à la tuberculose ! » a été déployée dans 190 bibliothèques rurales avec notamment une formation pour 800 personnes sur la sensibilisation à la lutte contre la tuberculose, ainsi que des débats publics auxquels ont participé 5 600 personnes.</a:t>
            </a:r>
          </a:p>
          <a:p>
            <a:r>
              <a:rPr lang="fr-FR" dirty="0">
                <a:latin typeface="Quattrocento Sans" panose="020B0604020202020204" charset="0"/>
              </a:rPr>
              <a:t> </a:t>
            </a:r>
          </a:p>
        </p:txBody>
      </p:sp>
      <p:sp>
        <p:nvSpPr>
          <p:cNvPr id="7" name="Rectangle 4"/>
          <p:cNvSpPr>
            <a:spLocks noChangeArrowheads="1"/>
          </p:cNvSpPr>
          <p:nvPr/>
        </p:nvSpPr>
        <p:spPr bwMode="auto">
          <a:xfrm>
            <a:off x="592478" y="4307826"/>
            <a:ext cx="30434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hangingPunct="1"/>
            <a:r>
              <a:rPr lang="en-AU" altLang="fr-FR" sz="1200" dirty="0">
                <a:hlinkClick r:id="rId4"/>
              </a:rPr>
              <a:t>http://www.ifla.org/publications/node/10546</a:t>
            </a:r>
            <a:r>
              <a:rPr lang="en-AU" altLang="fr-FR" sz="1200" dirty="0"/>
              <a:t> </a:t>
            </a:r>
          </a:p>
        </p:txBody>
      </p:sp>
      <p:sp>
        <p:nvSpPr>
          <p:cNvPr id="3" name="Espace réservé du pied de page 2">
            <a:extLst>
              <a:ext uri="{FF2B5EF4-FFF2-40B4-BE49-F238E27FC236}">
                <a16:creationId xmlns:a16="http://schemas.microsoft.com/office/drawing/2014/main" id="{1C067266-08F4-63E6-7857-794EF6CE7811}"/>
              </a:ext>
            </a:extLst>
          </p:cNvPr>
          <p:cNvSpPr>
            <a:spLocks noGrp="1"/>
          </p:cNvSpPr>
          <p:nvPr>
            <p:ph type="ftr" sz="quarter" idx="11"/>
          </p:nvPr>
        </p:nvSpPr>
        <p:spPr/>
        <p:txBody>
          <a:bodyPr/>
          <a:lstStyle/>
          <a:p>
            <a:r>
              <a:rPr lang="fr-FR"/>
              <a:t>CC BY NC SA - Raphaëlle Bats</a:t>
            </a:r>
          </a:p>
        </p:txBody>
      </p:sp>
      <p:sp>
        <p:nvSpPr>
          <p:cNvPr id="4" name="Espace réservé du numéro de diapositive 3">
            <a:extLst>
              <a:ext uri="{FF2B5EF4-FFF2-40B4-BE49-F238E27FC236}">
                <a16:creationId xmlns:a16="http://schemas.microsoft.com/office/drawing/2014/main" id="{505EA24F-9866-6B33-4F85-A28DFFE8666A}"/>
              </a:ext>
            </a:extLst>
          </p:cNvPr>
          <p:cNvSpPr>
            <a:spLocks noGrp="1"/>
          </p:cNvSpPr>
          <p:nvPr>
            <p:ph type="sldNum" sz="quarter" idx="12"/>
          </p:nvPr>
        </p:nvSpPr>
        <p:spPr/>
        <p:txBody>
          <a:bodyPr/>
          <a:lstStyle/>
          <a:p>
            <a:fld id="{77097A84-A780-4A4C-8B51-2B08649DCD8E}" type="slidenum">
              <a:rPr lang="fr-FR" smtClean="0"/>
              <a:t>7</a:t>
            </a:fld>
            <a:endParaRPr lang="fr-FR"/>
          </a:p>
        </p:txBody>
      </p:sp>
    </p:spTree>
    <p:extLst>
      <p:ext uri="{BB962C8B-B14F-4D97-AF65-F5344CB8AC3E}">
        <p14:creationId xmlns:p14="http://schemas.microsoft.com/office/powerpoint/2010/main" val="4068373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58" y="1079762"/>
            <a:ext cx="3456384" cy="241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55976" y="987574"/>
            <a:ext cx="4176464" cy="3323987"/>
          </a:xfrm>
          <a:prstGeom prst="rect">
            <a:avLst/>
          </a:prstGeom>
        </p:spPr>
        <p:txBody>
          <a:bodyPr wrap="square">
            <a:spAutoFit/>
          </a:bodyPr>
          <a:lstStyle/>
          <a:p>
            <a:r>
              <a:rPr lang="fr-FR" sz="1400" dirty="0">
                <a:highlight>
                  <a:srgbClr val="FFCD00"/>
                </a:highlight>
                <a:latin typeface="Quattrocento Sans" panose="020B0604020202020204" charset="0"/>
              </a:rPr>
              <a:t>OBJECTIF 3 </a:t>
            </a:r>
            <a:r>
              <a:rPr lang="fr-FR" sz="1400" dirty="0">
                <a:latin typeface="Quattrocento Sans" panose="020B0604020202020204" charset="0"/>
              </a:rPr>
              <a:t>: Permettre à tous de vivre en bonne santé et promouvoir le bien-être de tous à tout âge</a:t>
            </a:r>
          </a:p>
          <a:p>
            <a:endParaRPr lang="fr-FR" sz="1400" dirty="0">
              <a:latin typeface="Quattrocento Sans" panose="020B0604020202020204" charset="0"/>
            </a:endParaRPr>
          </a:p>
          <a:p>
            <a:r>
              <a:rPr lang="fr-FR" sz="1400" dirty="0">
                <a:latin typeface="Quattrocento Sans" panose="020B0604020202020204" charset="0"/>
              </a:rPr>
              <a:t>Les bibliothèques soutiennent cet objectif en fournissant … </a:t>
            </a:r>
          </a:p>
          <a:p>
            <a:endParaRPr lang="fr-FR" sz="1400" dirty="0">
              <a:latin typeface="Quattrocento Sans" panose="020B0604020202020204" charset="0"/>
            </a:endParaRPr>
          </a:p>
          <a:p>
            <a:pPr marL="285750" indent="-285750">
              <a:buFont typeface="Arial" panose="020B0604020202020204" pitchFamily="34" charset="0"/>
              <a:buChar char="•"/>
            </a:pPr>
            <a:r>
              <a:rPr lang="fr-FR" sz="1400" dirty="0">
                <a:latin typeface="Quattrocento Sans" panose="020B0604020202020204" charset="0"/>
              </a:rPr>
              <a:t>la recherche dans les bibliothèques médicales et hospitalières qui soutient l’éducation et améliore la pratique médicale pour professionnels de la santé </a:t>
            </a:r>
          </a:p>
          <a:p>
            <a:pPr marL="285750" indent="-285750">
              <a:buFont typeface="Arial" panose="020B0604020202020204" pitchFamily="34" charset="0"/>
              <a:buChar char="•"/>
            </a:pPr>
            <a:endParaRPr lang="fr-FR" sz="1400" dirty="0">
              <a:latin typeface="Quattrocento Sans" panose="020B0604020202020204" charset="0"/>
            </a:endParaRPr>
          </a:p>
          <a:p>
            <a:pPr marL="285750" indent="-285750">
              <a:buFont typeface="Arial" panose="020B0604020202020204" pitchFamily="34" charset="0"/>
              <a:buChar char="•"/>
            </a:pPr>
            <a:r>
              <a:rPr lang="fr-FR" sz="1400" dirty="0">
                <a:latin typeface="Quattrocento Sans" panose="020B0604020202020204" charset="0"/>
              </a:rPr>
              <a:t>l’accès public à l’information sur la santé et le bien-être dans les bibliothèques publiques, ce qui aide les individus et les familles à rester en bonne santé</a:t>
            </a:r>
          </a:p>
        </p:txBody>
      </p:sp>
      <p:sp>
        <p:nvSpPr>
          <p:cNvPr id="7" name="Rectangle 4"/>
          <p:cNvSpPr>
            <a:spLocks noChangeArrowheads="1"/>
          </p:cNvSpPr>
          <p:nvPr/>
        </p:nvSpPr>
        <p:spPr bwMode="auto">
          <a:xfrm>
            <a:off x="251520" y="3648239"/>
            <a:ext cx="3059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hangingPunct="1"/>
            <a:r>
              <a:rPr lang="en-AU" altLang="fr-FR" sz="1200" dirty="0">
                <a:hlinkClick r:id="rId4"/>
              </a:rPr>
              <a:t>https://www.ifla.org/files/assets/hq/topics/libraries-development/documents/sdgs-insert-fr.pdf</a:t>
            </a:r>
            <a:endParaRPr lang="en-AU" altLang="fr-FR" sz="1200" dirty="0"/>
          </a:p>
          <a:p>
            <a:pPr eaLnBrk="1" hangingPunct="1"/>
            <a:endParaRPr lang="en-AU" altLang="fr-FR" sz="1200" dirty="0"/>
          </a:p>
        </p:txBody>
      </p:sp>
      <p:sp>
        <p:nvSpPr>
          <p:cNvPr id="2" name="Espace réservé du pied de page 1">
            <a:extLst>
              <a:ext uri="{FF2B5EF4-FFF2-40B4-BE49-F238E27FC236}">
                <a16:creationId xmlns:a16="http://schemas.microsoft.com/office/drawing/2014/main" id="{EC94C131-95D1-4F02-08EB-078DA19E41F7}"/>
              </a:ext>
            </a:extLst>
          </p:cNvPr>
          <p:cNvSpPr>
            <a:spLocks noGrp="1"/>
          </p:cNvSpPr>
          <p:nvPr>
            <p:ph type="ftr" sz="quarter" idx="11"/>
          </p:nvPr>
        </p:nvSpPr>
        <p:spPr>
          <a:xfrm>
            <a:off x="2627784" y="4869656"/>
            <a:ext cx="3617103" cy="273844"/>
          </a:xfrm>
        </p:spPr>
        <p:txBody>
          <a:bodyPr/>
          <a:lstStyle/>
          <a:p>
            <a:r>
              <a:rPr lang="fr-FR"/>
              <a:t>CC BY NC SA - Raphaëlle Bats</a:t>
            </a:r>
          </a:p>
        </p:txBody>
      </p:sp>
      <p:sp>
        <p:nvSpPr>
          <p:cNvPr id="3" name="Espace réservé du numéro de diapositive 2">
            <a:extLst>
              <a:ext uri="{FF2B5EF4-FFF2-40B4-BE49-F238E27FC236}">
                <a16:creationId xmlns:a16="http://schemas.microsoft.com/office/drawing/2014/main" id="{B949E62A-26B2-4A5A-4285-5BC81CCB6F1A}"/>
              </a:ext>
            </a:extLst>
          </p:cNvPr>
          <p:cNvSpPr>
            <a:spLocks noGrp="1"/>
          </p:cNvSpPr>
          <p:nvPr>
            <p:ph type="sldNum" sz="quarter" idx="12"/>
          </p:nvPr>
        </p:nvSpPr>
        <p:spPr/>
        <p:txBody>
          <a:bodyPr/>
          <a:lstStyle/>
          <a:p>
            <a:fld id="{77097A84-A780-4A4C-8B51-2B08649DCD8E}" type="slidenum">
              <a:rPr lang="fr-FR" smtClean="0"/>
              <a:t>8</a:t>
            </a:fld>
            <a:endParaRPr lang="fr-FR"/>
          </a:p>
        </p:txBody>
      </p:sp>
    </p:spTree>
    <p:extLst>
      <p:ext uri="{BB962C8B-B14F-4D97-AF65-F5344CB8AC3E}">
        <p14:creationId xmlns:p14="http://schemas.microsoft.com/office/powerpoint/2010/main" val="898350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idx="4294967295"/>
          </p:nvPr>
        </p:nvSpPr>
        <p:spPr>
          <a:xfrm>
            <a:off x="1259632" y="765390"/>
            <a:ext cx="3878263" cy="436562"/>
          </a:xfrm>
          <a:prstGeom prst="rect">
            <a:avLst/>
          </a:prstGeom>
        </p:spPr>
        <p:txBody>
          <a:bodyPr lIns="91425" tIns="91425" rIns="91425" bIns="91425" anchor="ctr" anchorCtr="0">
            <a:noAutofit/>
          </a:bodyPr>
          <a:lstStyle/>
          <a:p>
            <a:pPr lvl="0">
              <a:spcBef>
                <a:spcPts val="0"/>
              </a:spcBef>
              <a:buNone/>
            </a:pPr>
            <a:r>
              <a:rPr lang="en" dirty="0"/>
              <a:t>La formation </a:t>
            </a:r>
            <a:r>
              <a:rPr lang="en" dirty="0">
                <a:highlight>
                  <a:srgbClr val="FFCD00"/>
                </a:highlight>
              </a:rPr>
              <a:t>IAP</a:t>
            </a:r>
          </a:p>
        </p:txBody>
      </p:sp>
      <p:sp>
        <p:nvSpPr>
          <p:cNvPr id="112" name="Shape 112"/>
          <p:cNvSpPr txBox="1">
            <a:spLocks noGrp="1"/>
          </p:cNvSpPr>
          <p:nvPr>
            <p:ph type="body" idx="4294967295"/>
          </p:nvPr>
        </p:nvSpPr>
        <p:spPr>
          <a:xfrm>
            <a:off x="334663" y="1731751"/>
            <a:ext cx="3816350" cy="3113088"/>
          </a:xfrm>
          <a:prstGeom prst="rect">
            <a:avLst/>
          </a:prstGeom>
        </p:spPr>
        <p:txBody>
          <a:bodyPr lIns="91425" tIns="91425" rIns="91425" bIns="91425" anchor="t" anchorCtr="0">
            <a:noAutofit/>
          </a:bodyPr>
          <a:lstStyle/>
          <a:p>
            <a:pPr marL="228600" lvl="0" indent="0" rtl="0">
              <a:spcBef>
                <a:spcPts val="0"/>
              </a:spcBef>
              <a:buNone/>
            </a:pPr>
            <a:r>
              <a:rPr lang="en" sz="1400" dirty="0"/>
              <a:t>5 régions : Afrique, Asie, LAC, Europe, Moyen-Orient</a:t>
            </a:r>
          </a:p>
          <a:p>
            <a:pPr marL="228600" lvl="0" indent="0" rtl="0">
              <a:spcBef>
                <a:spcPts val="0"/>
              </a:spcBef>
              <a:buNone/>
            </a:pPr>
            <a:r>
              <a:rPr lang="en" sz="1400" dirty="0"/>
              <a:t>10 pays par région, 2 personnes par pays</a:t>
            </a:r>
          </a:p>
          <a:p>
            <a:pPr marL="228600" lvl="0" indent="0" rtl="0">
              <a:spcBef>
                <a:spcPts val="0"/>
              </a:spcBef>
              <a:buNone/>
            </a:pPr>
            <a:r>
              <a:rPr lang="fr-FR" sz="1400" dirty="0"/>
              <a:t>E</a:t>
            </a:r>
            <a:r>
              <a:rPr lang="en" sz="1400" dirty="0"/>
              <a:t>n France : Patrick Megel (BM Martigues, ABF PACA) et Raphaëlle Bats (Enssib, Cfibd)</a:t>
            </a:r>
          </a:p>
          <a:p>
            <a:pPr marL="457200" lvl="0" indent="-228600" rtl="0">
              <a:spcBef>
                <a:spcPts val="0"/>
              </a:spcBef>
            </a:pPr>
            <a:endParaRPr lang="en" sz="1400" dirty="0"/>
          </a:p>
          <a:p>
            <a:pPr lvl="0" rtl="0">
              <a:spcBef>
                <a:spcPts val="0"/>
              </a:spcBef>
              <a:buClr>
                <a:schemeClr val="dk1"/>
              </a:buClr>
              <a:buSzPct val="45833"/>
              <a:buFont typeface="Arial"/>
              <a:buNone/>
            </a:pPr>
            <a:endParaRPr sz="1400" dirty="0"/>
          </a:p>
          <a:p>
            <a:pPr lvl="0" rtl="0">
              <a:spcBef>
                <a:spcPts val="0"/>
              </a:spcBef>
              <a:buClr>
                <a:schemeClr val="dk1"/>
              </a:buClr>
              <a:buSzPct val="45833"/>
              <a:buFont typeface="Arial"/>
              <a:buNone/>
            </a:pPr>
            <a:r>
              <a:rPr lang="fr-FR" sz="1400" dirty="0"/>
              <a:t>Objectif : faciliter la mise en place par les bibliothèques de campagnes d’</a:t>
            </a:r>
            <a:r>
              <a:rPr lang="en" sz="1400" dirty="0"/>
              <a:t>advocacy prenant appui sur l’agenda 2030</a:t>
            </a:r>
          </a:p>
          <a:p>
            <a:pPr lvl="0">
              <a:spcBef>
                <a:spcPts val="0"/>
              </a:spcBef>
              <a:buNone/>
            </a:pPr>
            <a:endParaRPr sz="1400" dirty="0"/>
          </a:p>
        </p:txBody>
      </p:sp>
      <p:sp>
        <p:nvSpPr>
          <p:cNvPr id="9" name="Espace réservé du texte 2"/>
          <p:cNvSpPr txBox="1">
            <a:spLocks/>
          </p:cNvSpPr>
          <p:nvPr/>
        </p:nvSpPr>
        <p:spPr>
          <a:xfrm>
            <a:off x="4860032" y="1563638"/>
            <a:ext cx="3978990" cy="31122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r>
              <a:rPr lang="fr-FR" sz="1600" dirty="0">
                <a:latin typeface="+mn-lt"/>
              </a:rPr>
              <a:t> Sensibiliser les décideurs et les professionnels au rôle des bibliothèques et centres de documentation dans la réalisation de l’Agenda 2030 </a:t>
            </a:r>
          </a:p>
          <a:p>
            <a:endParaRPr lang="fr-FR" sz="1600" dirty="0">
              <a:latin typeface="+mn-lt"/>
            </a:endParaRPr>
          </a:p>
          <a:p>
            <a:r>
              <a:rPr lang="fr-FR" sz="1600" dirty="0">
                <a:latin typeface="+mn-lt"/>
              </a:rPr>
              <a:t>Sensibiliser, former et mobiliser des professionnels français à s’appuyer sur l’Agenda 2030 dans leurs campagnes d’</a:t>
            </a:r>
            <a:r>
              <a:rPr lang="fr-FR" sz="1600" dirty="0" err="1">
                <a:latin typeface="+mn-lt"/>
              </a:rPr>
              <a:t>advocacy</a:t>
            </a:r>
            <a:r>
              <a:rPr lang="fr-FR" sz="1600" dirty="0">
                <a:latin typeface="+mn-lt"/>
              </a:rPr>
              <a:t>.</a:t>
            </a:r>
          </a:p>
        </p:txBody>
      </p:sp>
      <p:sp>
        <p:nvSpPr>
          <p:cNvPr id="2" name="Espace réservé du pied de page 1">
            <a:extLst>
              <a:ext uri="{FF2B5EF4-FFF2-40B4-BE49-F238E27FC236}">
                <a16:creationId xmlns:a16="http://schemas.microsoft.com/office/drawing/2014/main" id="{70C77FBD-5A09-B1D7-E5FA-CC2245B1AF1D}"/>
              </a:ext>
            </a:extLst>
          </p:cNvPr>
          <p:cNvSpPr>
            <a:spLocks noGrp="1"/>
          </p:cNvSpPr>
          <p:nvPr>
            <p:ph type="ftr" sz="quarter" idx="11"/>
          </p:nvPr>
        </p:nvSpPr>
        <p:spPr/>
        <p:txBody>
          <a:bodyPr/>
          <a:lstStyle/>
          <a:p>
            <a:r>
              <a:rPr lang="fr-FR"/>
              <a:t>CC BY NC SA - Raphaëlle Bats</a:t>
            </a:r>
          </a:p>
        </p:txBody>
      </p:sp>
      <p:sp>
        <p:nvSpPr>
          <p:cNvPr id="3" name="Espace réservé du numéro de diapositive 2">
            <a:extLst>
              <a:ext uri="{FF2B5EF4-FFF2-40B4-BE49-F238E27FC236}">
                <a16:creationId xmlns:a16="http://schemas.microsoft.com/office/drawing/2014/main" id="{809C2729-67E0-B79F-B08B-0C0A75A24C50}"/>
              </a:ext>
            </a:extLst>
          </p:cNvPr>
          <p:cNvSpPr>
            <a:spLocks noGrp="1"/>
          </p:cNvSpPr>
          <p:nvPr>
            <p:ph type="sldNum" sz="quarter" idx="12"/>
          </p:nvPr>
        </p:nvSpPr>
        <p:spPr/>
        <p:txBody>
          <a:bodyPr/>
          <a:lstStyle/>
          <a:p>
            <a:fld id="{77097A84-A780-4A4C-8B51-2B08649DCD8E}" type="slidenum">
              <a:rPr lang="fr-FR" smtClean="0"/>
              <a:t>9</a:t>
            </a:fld>
            <a:endParaRPr lang="fr-FR"/>
          </a:p>
        </p:txBody>
      </p:sp>
    </p:spTree>
  </p:cSld>
  <p:clrMapOvr>
    <a:masterClrMapping/>
  </p:clrMapOvr>
</p:sld>
</file>

<file path=ppt/theme/theme1.xml><?xml version="1.0" encoding="utf-8"?>
<a:theme xmlns:a="http://schemas.openxmlformats.org/drawingml/2006/main" name="Rétrospective">
  <a:themeElements>
    <a:clrScheme name="Rétrospectiv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31268</TotalTime>
  <Words>2699</Words>
  <Application>Microsoft Office PowerPoint</Application>
  <PresentationFormat>Affichage à l'écran (16:9)</PresentationFormat>
  <Paragraphs>353</Paragraphs>
  <Slides>49</Slides>
  <Notes>23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49</vt:i4>
      </vt:variant>
    </vt:vector>
  </HeadingPairs>
  <TitlesOfParts>
    <vt:vector size="58" baseType="lpstr">
      <vt:lpstr>Calibri</vt:lpstr>
      <vt:lpstr>sourcesanspro</vt:lpstr>
      <vt:lpstr>Wingdings</vt:lpstr>
      <vt:lpstr>Arial</vt:lpstr>
      <vt:lpstr>Quattrocento Sans</vt:lpstr>
      <vt:lpstr>Tw Cen MT</vt:lpstr>
      <vt:lpstr>Lora</vt:lpstr>
      <vt:lpstr>Calibri Light</vt:lpstr>
      <vt:lpstr>Rétrospective</vt:lpstr>
      <vt:lpstr>Les bibliothèques françaises  et l’Agenda 2030 :</vt:lpstr>
      <vt:lpstr>Présentation PowerPoint</vt:lpstr>
      <vt:lpstr>Présentation PowerPoint</vt:lpstr>
      <vt:lpstr>Phase 1 : s’organiser</vt:lpstr>
      <vt:lpstr>Présentation PowerPoint</vt:lpstr>
      <vt:lpstr>L’IFLA et le développement durable</vt:lpstr>
      <vt:lpstr>Présentation PowerPoint</vt:lpstr>
      <vt:lpstr>Présentation PowerPoint</vt:lpstr>
      <vt:lpstr>La formation IAP</vt:lpstr>
      <vt:lpstr>Une campagne advocacy en 8 étapes  IFLA IAP</vt:lpstr>
      <vt:lpstr>Définir une équipe</vt:lpstr>
      <vt:lpstr>Présentation PowerPoint</vt:lpstr>
      <vt:lpstr>Phase 2 : Prouvez-le</vt:lpstr>
      <vt:lpstr>Données à disposition</vt:lpstr>
      <vt:lpstr>Présentation PowerPoint</vt:lpstr>
      <vt:lpstr>Phase 3 : gagnez en audience</vt:lpstr>
      <vt:lpstr>Conférences et articles</vt:lpstr>
      <vt:lpstr>Présentation PowerPoint</vt:lpstr>
      <vt:lpstr>Présentation PowerPoint</vt:lpstr>
      <vt:lpstr>Phase 4 : sensibilisez les équipes</vt:lpstr>
      <vt:lpstr>Présentation PowerPoint</vt:lpstr>
      <vt:lpstr>Présentation PowerPoint</vt:lpstr>
      <vt:lpstr>Présentation PowerPoint</vt:lpstr>
      <vt:lpstr>Phase 5 : Prouvez-le encore</vt:lpstr>
      <vt:lpstr>Collecte : questionnaire</vt:lpstr>
      <vt:lpstr>Collecte française,  complétée par 2 bases de données</vt:lpstr>
      <vt:lpstr>Base de données des actions</vt:lpstr>
      <vt:lpstr>Présentation PowerPoint</vt:lpstr>
      <vt:lpstr>Phase 6 : Essaimez</vt:lpstr>
      <vt:lpstr>Présentation PowerPoint</vt:lpstr>
      <vt:lpstr>Présentation PowerPoint</vt:lpstr>
      <vt:lpstr>Phase 7 : Préparez-vous à entrer en discussion</vt:lpstr>
      <vt:lpstr>Présentation PowerPoint</vt:lpstr>
      <vt:lpstr>Présentation PowerPoint</vt:lpstr>
      <vt:lpstr>Phase 8 : Entrez en discussion</vt:lpstr>
      <vt:lpstr>Présentation PowerPoint</vt:lpstr>
      <vt:lpstr>Présentation PowerPoint</vt:lpstr>
      <vt:lpstr>Présentation PowerPoint</vt:lpstr>
      <vt:lpstr>Présentation PowerPoint</vt:lpstr>
      <vt:lpstr>Phase 9 : Laissez une marque</vt:lpstr>
      <vt:lpstr>Présentation PowerPoint</vt:lpstr>
      <vt:lpstr>Présentation PowerPoint</vt:lpstr>
      <vt:lpstr>Légitimité des bibliothèques = relais locaux</vt:lpstr>
      <vt:lpstr>Présentation PowerPoint</vt:lpstr>
      <vt:lpstr>Phase 10 : ça n’est pas fini</vt:lpstr>
      <vt:lpstr>Présentation PowerPoint</vt:lpstr>
      <vt:lpstr>Objectif 2023</vt:lpstr>
      <vt:lpstr>Présentation PowerPoint</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Raphaëlle Bats</dc:creator>
  <cp:lastModifiedBy>Raphaelle Bats</cp:lastModifiedBy>
  <cp:revision>116</cp:revision>
  <dcterms:modified xsi:type="dcterms:W3CDTF">2023-12-15T09:11:56Z</dcterms:modified>
</cp:coreProperties>
</file>