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677" r:id="rId5"/>
    <p:sldId id="699" r:id="rId6"/>
    <p:sldId id="700" r:id="rId7"/>
    <p:sldId id="719" r:id="rId8"/>
    <p:sldId id="718" r:id="rId9"/>
    <p:sldId id="724" r:id="rId10"/>
    <p:sldId id="702" r:id="rId11"/>
    <p:sldId id="708" r:id="rId12"/>
    <p:sldId id="705" r:id="rId13"/>
    <p:sldId id="709" r:id="rId14"/>
    <p:sldId id="713" r:id="rId15"/>
    <p:sldId id="710" r:id="rId16"/>
    <p:sldId id="712" r:id="rId17"/>
    <p:sldId id="711" r:id="rId18"/>
    <p:sldId id="715" r:id="rId19"/>
    <p:sldId id="707" r:id="rId20"/>
    <p:sldId id="703" r:id="rId21"/>
    <p:sldId id="714" r:id="rId22"/>
    <p:sldId id="704" r:id="rId23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9548B6-A849-64B5-99A8-E2862C84EECF}" name="Floriane Sophie Muller" initials="FSM" userId="S::floriane.muller@unige.ch::6b4d021e-e778-4371-88a5-9f255b274a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 Donzé" initials="DD" lastIdx="37" clrIdx="0"/>
  <p:cmAuthor id="2" name="Audrey Bellier" initials="AB" lastIdx="13" clrIdx="1"/>
  <p:cmAuthor id="3" name="Floriane Sophie Muller" initials="FSM" lastIdx="59" clrIdx="2"/>
  <p:cmAuthor id="4" name="Laure Mellifluo" initials="LM" lastIdx="7" clrIdx="3"/>
  <p:cmAuthor id="5" name="Claire Wuillemin" initials="CW" lastIdx="7" clrIdx="4">
    <p:extLst>
      <p:ext uri="{19B8F6BF-5375-455C-9EA6-DF929625EA0E}">
        <p15:presenceInfo xmlns:p15="http://schemas.microsoft.com/office/powerpoint/2012/main" userId="S-1-5-21-2549886845-264585227-397852783-547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63"/>
    <a:srgbClr val="CC3399"/>
    <a:srgbClr val="FFFFFF"/>
    <a:srgbClr val="000000"/>
    <a:srgbClr val="DAF6DF"/>
    <a:srgbClr val="F2F2F2"/>
    <a:srgbClr val="DAE7F6"/>
    <a:srgbClr val="F59834"/>
    <a:srgbClr val="007E64"/>
    <a:srgbClr val="96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45" autoAdjust="0"/>
    <p:restoredTop sz="89335" autoAdjust="0"/>
  </p:normalViewPr>
  <p:slideViewPr>
    <p:cSldViewPr snapToGrid="0">
      <p:cViewPr varScale="1">
        <p:scale>
          <a:sx n="102" d="100"/>
          <a:sy n="102" d="100"/>
        </p:scale>
        <p:origin x="1656" y="96"/>
      </p:cViewPr>
      <p:guideLst>
        <p:guide orient="horz" pos="777"/>
        <p:guide pos="272"/>
        <p:guide orient="horz" pos="2886"/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-32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98" y="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8" y="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/>
          <a:lstStyle>
            <a:lvl1pPr algn="l">
              <a:defRPr sz="14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58" y="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/>
          <a:lstStyle>
            <a:lvl1pPr algn="r">
              <a:defRPr sz="1400"/>
            </a:lvl1pPr>
          </a:lstStyle>
          <a:p>
            <a:fld id="{CD7E8075-618A-450D-8907-D0A6A9747C26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8" y="943009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 anchor="b"/>
          <a:lstStyle>
            <a:lvl1pPr algn="l">
              <a:defRPr sz="14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58" y="943009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 anchor="b"/>
          <a:lstStyle>
            <a:lvl1pPr algn="r">
              <a:defRPr sz="1400"/>
            </a:lvl1pPr>
          </a:lstStyle>
          <a:p>
            <a:fld id="{195FB71D-A883-4F60-8F5A-96BC9A28CC0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940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8" y="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/>
          <a:lstStyle>
            <a:lvl1pPr algn="l">
              <a:defRPr sz="14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8" y="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/>
          <a:lstStyle>
            <a:lvl1pPr algn="r">
              <a:defRPr sz="1400"/>
            </a:lvl1pPr>
          </a:lstStyle>
          <a:p>
            <a:fld id="{13749716-20C0-482E-B645-ED343EF9349D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5" tIns="45815" rIns="91635" bIns="45815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0"/>
          </a:xfrm>
          <a:prstGeom prst="rect">
            <a:avLst/>
          </a:prstGeom>
        </p:spPr>
        <p:txBody>
          <a:bodyPr vert="horz" lIns="91635" tIns="45815" rIns="91635" bIns="458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8" y="943009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 anchor="b"/>
          <a:lstStyle>
            <a:lvl1pPr algn="l">
              <a:defRPr sz="14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8" y="9430096"/>
            <a:ext cx="2945659" cy="496411"/>
          </a:xfrm>
          <a:prstGeom prst="rect">
            <a:avLst/>
          </a:prstGeom>
        </p:spPr>
        <p:txBody>
          <a:bodyPr vert="horz" lIns="91635" tIns="45815" rIns="91635" bIns="45815" rtlCol="0" anchor="b"/>
          <a:lstStyle>
            <a:lvl1pPr algn="r">
              <a:defRPr sz="1400"/>
            </a:lvl1pPr>
          </a:lstStyle>
          <a:p>
            <a:fld id="{2CE319D8-CB67-4A63-BCD2-D4C292142D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04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04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693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7069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294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402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795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276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447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0024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6161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630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749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77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64" indent="-285664">
              <a:buFontTx/>
              <a:buChar char="-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427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819C-EBB3-4469-BB77-01940541BAE7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199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562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963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319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848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500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659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s://storyset.com/work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7645BD5-8ABD-4AA3-9180-7F323F8A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68" b="17411"/>
          <a:stretch/>
        </p:blipFill>
        <p:spPr>
          <a:xfrm>
            <a:off x="0" y="0"/>
            <a:ext cx="7177807" cy="379169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D335749-3D0D-4AEC-826D-548959804E14}"/>
              </a:ext>
            </a:extLst>
          </p:cNvPr>
          <p:cNvGrpSpPr/>
          <p:nvPr userDrawn="1"/>
        </p:nvGrpSpPr>
        <p:grpSpPr>
          <a:xfrm>
            <a:off x="5148064" y="908720"/>
            <a:ext cx="4221169" cy="4406213"/>
            <a:chOff x="5148064" y="908720"/>
            <a:chExt cx="4221169" cy="440621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E971676-2728-4AAF-9CF1-FE4A35130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6" t="13250" r="19576" b="14963"/>
            <a:stretch/>
          </p:blipFill>
          <p:spPr>
            <a:xfrm>
              <a:off x="5148064" y="908720"/>
              <a:ext cx="3816424" cy="440621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07A28E0-E28F-4721-B066-92D6F6105A26}"/>
                </a:ext>
              </a:extLst>
            </p:cNvPr>
            <p:cNvSpPr txBox="1"/>
            <p:nvPr/>
          </p:nvSpPr>
          <p:spPr>
            <a:xfrm rot="5400000">
              <a:off x="7831805" y="3777504"/>
              <a:ext cx="338554" cy="27363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1000" dirty="0">
                  <a:latin typeface="TheSansOsF Plain" panose="020B0502050302020203" pitchFamily="34" charset="0"/>
                </a:rPr>
                <a:t>Illustration by </a:t>
              </a:r>
              <a:r>
                <a:rPr lang="en-GB" sz="1000" dirty="0" err="1">
                  <a:latin typeface="TheSansOsF Plain" panose="020B0502050302020203" pitchFamily="34" charset="0"/>
                  <a:hlinkClick r:id="rId4"/>
                </a:rPr>
                <a:t>Freepik</a:t>
              </a:r>
              <a:r>
                <a:rPr lang="en-GB" sz="1000" dirty="0">
                  <a:latin typeface="TheSansOsF Plain" panose="020B0502050302020203" pitchFamily="34" charset="0"/>
                  <a:hlinkClick r:id="rId4"/>
                </a:rPr>
                <a:t> </a:t>
              </a:r>
              <a:r>
                <a:rPr lang="en-GB" sz="1000" dirty="0" err="1">
                  <a:latin typeface="TheSansOsF Plain" panose="020B0502050302020203" pitchFamily="34" charset="0"/>
                  <a:hlinkClick r:id="rId4"/>
                </a:rPr>
                <a:t>Storyset</a:t>
              </a:r>
              <a:endParaRPr lang="en-GB" sz="1000" dirty="0">
                <a:latin typeface="TheSansOsF Plain" panose="020B0502050302020203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992" y="734839"/>
            <a:ext cx="7772400" cy="1470025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fr-CH" sz="3700" b="1" kern="1200" cap="small" baseline="0" dirty="0">
                <a:solidFill>
                  <a:srgbClr val="CF0063"/>
                </a:solidFill>
                <a:latin typeface="TheSansOsF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049" y="2239090"/>
            <a:ext cx="4602983" cy="1117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  <p:pic>
        <p:nvPicPr>
          <p:cNvPr id="5" name="Image 4" descr="templat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348280" y="6021288"/>
            <a:ext cx="600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Bibliothèque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6C8F6AD9-F6EF-44F3-A636-0AF96454285D}"/>
              </a:ext>
            </a:extLst>
          </p:cNvPr>
          <p:cNvSpPr txBox="1">
            <a:spLocks/>
          </p:cNvSpPr>
          <p:nvPr userDrawn="1"/>
        </p:nvSpPr>
        <p:spPr>
          <a:xfrm>
            <a:off x="3779912" y="3614200"/>
            <a:ext cx="3078510" cy="8949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4000" dirty="0">
                <a:latin typeface="TheSansOsF Black" panose="020B0902050302020203" pitchFamily="34" charset="0"/>
              </a:rPr>
              <a:t>En 15 minutes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31021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rde 5"/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</p:txBody>
      </p:sp>
      <p:cxnSp>
        <p:nvCxnSpPr>
          <p:cNvPr id="8" name="Connecteur droit 7"/>
          <p:cNvCxnSpPr>
            <a:stCxn id="6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000" y="1124744"/>
            <a:ext cx="8262560" cy="52565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rde 12">
            <a:extLst>
              <a:ext uri="{FF2B5EF4-FFF2-40B4-BE49-F238E27FC236}">
                <a16:creationId xmlns:a16="http://schemas.microsoft.com/office/drawing/2014/main" id="{D6FE30ED-43AD-4282-AE1B-D82055EB8CD2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2D1FFD1-0D9B-4CE2-A5BF-084D37D39F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7D6CFD7-8CDD-4358-9C22-B265063EEC37}"/>
              </a:ext>
            </a:extLst>
          </p:cNvPr>
          <p:cNvCxnSpPr>
            <a:stCxn id="13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rde 14">
            <a:extLst>
              <a:ext uri="{FF2B5EF4-FFF2-40B4-BE49-F238E27FC236}">
                <a16:creationId xmlns:a16="http://schemas.microsoft.com/office/drawing/2014/main" id="{3D95EC82-926D-40C7-B98E-D9C7123FCCD4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E717559-FA7A-4532-BC20-82916B70FA6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C0AEB93-2EBA-4AC1-AE30-0FFE3AB13828}"/>
              </a:ext>
            </a:extLst>
          </p:cNvPr>
          <p:cNvCxnSpPr>
            <a:stCxn id="15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rde 16">
            <a:extLst>
              <a:ext uri="{FF2B5EF4-FFF2-40B4-BE49-F238E27FC236}">
                <a16:creationId xmlns:a16="http://schemas.microsoft.com/office/drawing/2014/main" id="{5675A1D4-4DE2-433E-9BF5-C34ED838B1DD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C137378-BEC9-44CD-A939-A9F3E4FE1C3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85D9C8-ACC8-47FC-871C-0269E01F0C41}"/>
              </a:ext>
            </a:extLst>
          </p:cNvPr>
          <p:cNvCxnSpPr>
            <a:stCxn id="17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0" y="900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rde 8">
            <a:extLst>
              <a:ext uri="{FF2B5EF4-FFF2-40B4-BE49-F238E27FC236}">
                <a16:creationId xmlns:a16="http://schemas.microsoft.com/office/drawing/2014/main" id="{D3409BED-4322-4FCC-8C56-1D1A5A2C7392}"/>
              </a:ext>
            </a:extLst>
          </p:cNvPr>
          <p:cNvSpPr/>
          <p:nvPr userDrawn="1"/>
        </p:nvSpPr>
        <p:spPr>
          <a:xfrm flipH="1">
            <a:off x="-450000" y="0"/>
            <a:ext cx="900000" cy="900000"/>
          </a:xfrm>
          <a:prstGeom prst="chord">
            <a:avLst>
              <a:gd name="adj1" fmla="val 539570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2F16946-1988-4A24-9D67-0F38E92EBEC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80528" y="44624"/>
            <a:ext cx="576064" cy="792088"/>
          </a:xfrm>
          <a:prstGeom prst="rect">
            <a:avLst/>
          </a:prstGeom>
          <a:ln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fld id="{F6777C44-E200-40A9-A99C-7DEB161776E9}" type="slidenum">
              <a:rPr lang="fr-FR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  <a:defRPr/>
              </a:pPr>
              <a:t>‹N°›</a:t>
            </a:fld>
            <a:endParaRPr lang="fr-FR" sz="12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E5A5F9C-D3B9-48F7-8BAB-791E0C6D216D}"/>
              </a:ext>
            </a:extLst>
          </p:cNvPr>
          <p:cNvCxnSpPr>
            <a:stCxn id="9" idx="2"/>
          </p:cNvCxnSpPr>
          <p:nvPr userDrawn="1"/>
        </p:nvCxnSpPr>
        <p:spPr>
          <a:xfrm>
            <a:off x="-281" y="450000"/>
            <a:ext cx="45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8497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7411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mailto:archive-ouverte@unige.ch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reativecommons.org/licenses/by-sa/4.0/deed.fr" TargetMode="External"/><Relationship Id="rId5" Type="http://schemas.openxmlformats.org/officeDocument/2006/relationships/image" Target="../media/image44.png"/><Relationship Id="rId4" Type="http://schemas.openxmlformats.org/officeDocument/2006/relationships/hyperlink" Target="mailto:archive-ouverte-theses@unige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deed.fr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-ouverte.unige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eduid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8498" y="4886302"/>
            <a:ext cx="566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CF0063"/>
                </a:solidFill>
                <a:latin typeface="TheSansOsF Plain" panose="020B0502050302020203" pitchFamily="34" charset="0"/>
              </a:rPr>
              <a:t>Jean-Blaise Claivaz, Floriane Muller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9398" y="5214118"/>
            <a:ext cx="3125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700" dirty="0">
                <a:latin typeface="TheSansOsF Plain" panose="020B0502050302020203" pitchFamily="34" charset="0"/>
              </a:rPr>
              <a:t>14 </a:t>
            </a:r>
            <a:r>
              <a:rPr lang="fr-CH" sz="1700" dirty="0" err="1">
                <a:latin typeface="TheSansOsF Plain" panose="020B0502050302020203" pitchFamily="34" charset="0"/>
              </a:rPr>
              <a:t>November</a:t>
            </a:r>
            <a:r>
              <a:rPr lang="fr-CH" sz="1700" dirty="0">
                <a:latin typeface="TheSansOsF Plain" panose="020B0502050302020203" pitchFamily="34" charset="0"/>
              </a:rPr>
              <a:t> 2023</a:t>
            </a:r>
          </a:p>
          <a:p>
            <a:r>
              <a:rPr lang="fr-CH" sz="1700" dirty="0">
                <a:latin typeface="TheSansOsF Plain" panose="020B0502050302020203" pitchFamily="34" charset="0"/>
              </a:rPr>
              <a:t>DOI: </a:t>
            </a:r>
            <a:r>
              <a:rPr lang="fr-CH" sz="1700" dirty="0">
                <a:latin typeface="TheSansOsF Plain" panose="020B0502050302020203" pitchFamily="34" charset="0"/>
                <a:hlinkClick r:id="rId3"/>
              </a:rPr>
              <a:t>10.5281/zenodo.7741103</a:t>
            </a:r>
            <a:endParaRPr lang="fr-CH" sz="1700" dirty="0">
              <a:latin typeface="TheSansOsF Plain" panose="020B0502050302020203" pitchFamily="34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5D8719C-3DF5-4A50-9525-D86DC7F5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98" y="908720"/>
            <a:ext cx="5036096" cy="1830065"/>
          </a:xfrm>
        </p:spPr>
        <p:txBody>
          <a:bodyPr/>
          <a:lstStyle/>
          <a:p>
            <a:r>
              <a:rPr lang="fr-CH" dirty="0" err="1"/>
              <a:t>Depositing</a:t>
            </a:r>
            <a:r>
              <a:rPr lang="fr-CH" dirty="0"/>
              <a:t> in </a:t>
            </a:r>
            <a:br>
              <a:rPr lang="fr-CH" dirty="0"/>
            </a:br>
            <a:r>
              <a:rPr lang="fr-CH" dirty="0"/>
              <a:t>Archive ouverte UNIGE</a:t>
            </a:r>
            <a:br>
              <a:rPr lang="fr-CH" dirty="0"/>
            </a:br>
            <a:r>
              <a:rPr lang="fr-CH" dirty="0">
                <a:solidFill>
                  <a:schemeClr val="tx1"/>
                </a:solidFill>
              </a:rPr>
              <a:t>Tips &amp; Tricks</a:t>
            </a:r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BBC9F-9567-4DA4-99E5-00A0EB0BB267}"/>
              </a:ext>
            </a:extLst>
          </p:cNvPr>
          <p:cNvSpPr/>
          <p:nvPr/>
        </p:nvSpPr>
        <p:spPr>
          <a:xfrm>
            <a:off x="3743864" y="3700732"/>
            <a:ext cx="3001993" cy="73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847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6333DFB-8E84-4004-ACA2-DC32224CB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67"/>
          <a:stretch/>
        </p:blipFill>
        <p:spPr>
          <a:xfrm>
            <a:off x="344822" y="1863568"/>
            <a:ext cx="7964291" cy="144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670447-0E3D-40A9-889C-E1DE9BE11FA3}"/>
              </a:ext>
            </a:extLst>
          </p:cNvPr>
          <p:cNvSpPr/>
          <p:nvPr/>
        </p:nvSpPr>
        <p:spPr>
          <a:xfrm>
            <a:off x="431800" y="1233489"/>
            <a:ext cx="8244656" cy="504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40D2F49-B394-4351-933F-8CF623D6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>
                <a:ea typeface="Times New Roman" panose="02020603050405020304" pitchFamily="18" charset="0"/>
              </a:rPr>
              <a:t>File </a:t>
            </a:r>
            <a:r>
              <a:rPr lang="fr-CH" sz="2400" dirty="0" err="1">
                <a:ea typeface="Times New Roman" panose="02020603050405020304" pitchFamily="18" charset="0"/>
              </a:rPr>
              <a:t>with</a:t>
            </a:r>
            <a:r>
              <a:rPr lang="fr-CH" sz="2400" dirty="0">
                <a:ea typeface="Times New Roman" panose="02020603050405020304" pitchFamily="18" charset="0"/>
              </a:rPr>
              <a:t> status: </a:t>
            </a:r>
            <a:r>
              <a:rPr lang="fr-CH" sz="2400" u="sng" dirty="0">
                <a:ea typeface="Times New Roman" panose="02020603050405020304" pitchFamily="18" charset="0"/>
              </a:rPr>
              <a:t>Impossible to download</a:t>
            </a:r>
            <a:r>
              <a:rPr lang="fr-CH" sz="2400" dirty="0">
                <a:ea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400" dirty="0"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#4 - Files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9AE1087-E135-4583-8967-0CE6BA15EC32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0C8C110-953D-4829-A8D4-9FD4C895F61D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123AC834-4F83-4C7A-A0C8-F3BFDD19D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F19BDEF-402E-48F1-9EF0-DDD6709A79D7}"/>
              </a:ext>
            </a:extLst>
          </p:cNvPr>
          <p:cNvSpPr/>
          <p:nvPr/>
        </p:nvSpPr>
        <p:spPr>
          <a:xfrm rot="5400000">
            <a:off x="7606559" y="2186704"/>
            <a:ext cx="993861" cy="4592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BCF1AE-ECAD-A226-E9BC-7C96B7D545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453" r="5167"/>
          <a:stretch/>
        </p:blipFill>
        <p:spPr>
          <a:xfrm>
            <a:off x="7873866" y="3113484"/>
            <a:ext cx="1091229" cy="12032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7B284BE-AE4B-A69A-390B-5878A1DAD748}"/>
              </a:ext>
            </a:extLst>
          </p:cNvPr>
          <p:cNvSpPr txBox="1"/>
          <p:nvPr/>
        </p:nvSpPr>
        <p:spPr>
          <a:xfrm>
            <a:off x="526771" y="3580972"/>
            <a:ext cx="697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ea typeface="Times New Roman" panose="02020603050405020304" pitchFamily="18" charset="0"/>
              </a:rPr>
              <a:t>It </a:t>
            </a:r>
            <a:r>
              <a:rPr lang="fr-CH" sz="1800" dirty="0" err="1">
                <a:ea typeface="Times New Roman" panose="02020603050405020304" pitchFamily="18" charset="0"/>
              </a:rPr>
              <a:t>means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that</a:t>
            </a:r>
            <a:r>
              <a:rPr lang="fr-CH" sz="1800" dirty="0">
                <a:ea typeface="Times New Roman" panose="02020603050405020304" pitchFamily="18" charset="0"/>
              </a:rPr>
              <a:t> the file </a:t>
            </a:r>
            <a:r>
              <a:rPr lang="fr-CH" sz="1800" dirty="0" err="1">
                <a:ea typeface="Times New Roman" panose="02020603050405020304" pitchFamily="18" charset="0"/>
              </a:rPr>
              <a:t>could</a:t>
            </a:r>
            <a:r>
              <a:rPr lang="fr-CH" sz="1800" dirty="0">
                <a:ea typeface="Times New Roman" panose="02020603050405020304" pitchFamily="18" charset="0"/>
              </a:rPr>
              <a:t> not </a:t>
            </a:r>
            <a:r>
              <a:rPr lang="fr-CH" sz="1800" dirty="0" err="1">
                <a:ea typeface="Times New Roman" panose="02020603050405020304" pitchFamily="18" charset="0"/>
              </a:rPr>
              <a:t>be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retrieved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automatically</a:t>
            </a:r>
            <a:r>
              <a:rPr lang="fr-CH" sz="1800" dirty="0">
                <a:ea typeface="Times New Roman" panose="02020603050405020304" pitchFamily="18" charset="0"/>
              </a:rPr>
              <a:t> from the </a:t>
            </a:r>
            <a:r>
              <a:rPr lang="fr-CH" sz="1800" dirty="0" err="1">
                <a:ea typeface="Times New Roman" panose="02020603050405020304" pitchFamily="18" charset="0"/>
              </a:rPr>
              <a:t>publisher’s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website</a:t>
            </a:r>
            <a:r>
              <a:rPr lang="fr-CH" sz="1800" dirty="0">
                <a:ea typeface="Times New Roman" panose="02020603050405020304" pitchFamily="18" charset="0"/>
              </a:rPr>
              <a:t>. Something </a:t>
            </a:r>
            <a:r>
              <a:rPr lang="fr-CH" sz="1800" dirty="0" err="1">
                <a:ea typeface="Times New Roman" panose="02020603050405020304" pitchFamily="18" charset="0"/>
              </a:rPr>
              <a:t>went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wrong</a:t>
            </a:r>
            <a:r>
              <a:rPr lang="fr-CH" sz="18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51CC1A-6EDF-469D-2E3C-E45026F2170B}"/>
              </a:ext>
            </a:extLst>
          </p:cNvPr>
          <p:cNvSpPr txBox="1"/>
          <p:nvPr/>
        </p:nvSpPr>
        <p:spPr>
          <a:xfrm>
            <a:off x="1661887" y="4283313"/>
            <a:ext cx="52060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 err="1">
                <a:ea typeface="Times New Roman" panose="02020603050405020304" pitchFamily="18" charset="0"/>
              </a:rPr>
              <a:t>Find</a:t>
            </a:r>
            <a:r>
              <a:rPr lang="fr-CH" sz="2000" dirty="0">
                <a:ea typeface="Times New Roman" panose="02020603050405020304" pitchFamily="18" charset="0"/>
              </a:rPr>
              <a:t> in </a:t>
            </a:r>
            <a:r>
              <a:rPr lang="fr-CH" sz="2000" dirty="0" err="1">
                <a:ea typeface="Times New Roman" panose="02020603050405020304" pitchFamily="18" charset="0"/>
              </a:rPr>
              <a:t>History</a:t>
            </a:r>
            <a:r>
              <a:rPr lang="fr-CH" sz="2000" dirty="0">
                <a:ea typeface="Times New Roman" panose="02020603050405020304" pitchFamily="18" charset="0"/>
              </a:rPr>
              <a:t> the </a:t>
            </a:r>
            <a:r>
              <a:rPr lang="fr-CH" sz="2000" dirty="0" err="1">
                <a:ea typeface="Times New Roman" panose="02020603050405020304" pitchFamily="18" charset="0"/>
              </a:rPr>
              <a:t>publisher</a:t>
            </a:r>
            <a:r>
              <a:rPr lang="fr-CH" sz="2000" dirty="0">
                <a:ea typeface="Times New Roman" panose="02020603050405020304" pitchFamily="18" charset="0"/>
              </a:rPr>
              <a:t> download URL </a:t>
            </a:r>
            <a:endParaRPr lang="fr-CH" sz="2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3CFCBA2-1219-C519-2937-5A5C7ECA7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71" y="5373785"/>
            <a:ext cx="8109020" cy="1191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2FA831E-5117-6C8E-8EE0-180EA2EAF7D8}"/>
              </a:ext>
            </a:extLst>
          </p:cNvPr>
          <p:cNvSpPr txBox="1"/>
          <p:nvPr/>
        </p:nvSpPr>
        <p:spPr>
          <a:xfrm>
            <a:off x="279054" y="4890728"/>
            <a:ext cx="859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fr-CH" sz="2000" dirty="0">
                <a:ea typeface="Times New Roman" panose="02020603050405020304" pitchFamily="18" charset="0"/>
              </a:rPr>
              <a:t>The </a:t>
            </a:r>
            <a:r>
              <a:rPr lang="fr-CH" sz="2000" dirty="0" err="1">
                <a:ea typeface="Times New Roman" panose="02020603050405020304" pitchFamily="18" charset="0"/>
              </a:rPr>
              <a:t>same</a:t>
            </a:r>
            <a:r>
              <a:rPr lang="fr-CH" sz="2000" dirty="0">
                <a:ea typeface="Times New Roman" panose="02020603050405020304" pitchFamily="18" charset="0"/>
              </a:rPr>
              <a:t> file </a:t>
            </a:r>
            <a:r>
              <a:rPr lang="fr-CH" sz="2000" dirty="0" err="1">
                <a:ea typeface="Times New Roman" panose="02020603050405020304" pitchFamily="18" charset="0"/>
              </a:rPr>
              <a:t>may</a:t>
            </a:r>
            <a:r>
              <a:rPr lang="fr-CH" sz="2000" dirty="0">
                <a:ea typeface="Times New Roman" panose="02020603050405020304" pitchFamily="18" charset="0"/>
              </a:rPr>
              <a:t> </a:t>
            </a:r>
            <a:r>
              <a:rPr lang="fr-CH" sz="2000" dirty="0" err="1">
                <a:ea typeface="Times New Roman" panose="02020603050405020304" pitchFamily="18" charset="0"/>
              </a:rPr>
              <a:t>be</a:t>
            </a:r>
            <a:r>
              <a:rPr lang="fr-CH" sz="2000" dirty="0">
                <a:ea typeface="Times New Roman" panose="02020603050405020304" pitchFamily="18" charset="0"/>
              </a:rPr>
              <a:t> </a:t>
            </a:r>
            <a:r>
              <a:rPr lang="fr-CH" sz="2000" dirty="0" err="1">
                <a:ea typeface="Times New Roman" panose="02020603050405020304" pitchFamily="18" charset="0"/>
              </a:rPr>
              <a:t>retrieved</a:t>
            </a:r>
            <a:r>
              <a:rPr lang="fr-CH" sz="2000" dirty="0">
                <a:ea typeface="Times New Roman" panose="02020603050405020304" pitchFamily="18" charset="0"/>
              </a:rPr>
              <a:t> from multiple sources. </a:t>
            </a:r>
            <a:r>
              <a:rPr lang="fr-CH" sz="2000" dirty="0" err="1">
                <a:ea typeface="Times New Roman" panose="02020603050405020304" pitchFamily="18" charset="0"/>
              </a:rPr>
              <a:t>Keep</a:t>
            </a:r>
            <a:r>
              <a:rPr lang="fr-CH" sz="2000" dirty="0">
                <a:ea typeface="Times New Roman" panose="02020603050405020304" pitchFamily="18" charset="0"/>
              </a:rPr>
              <a:t> </a:t>
            </a:r>
            <a:r>
              <a:rPr lang="fr-CH" sz="2000" dirty="0" err="1">
                <a:ea typeface="Times New Roman" panose="02020603050405020304" pitchFamily="18" charset="0"/>
              </a:rPr>
              <a:t>only</a:t>
            </a:r>
            <a:r>
              <a:rPr lang="fr-CH" sz="2000" dirty="0">
                <a:ea typeface="Times New Roman" panose="02020603050405020304" pitchFamily="18" charset="0"/>
              </a:rPr>
              <a:t> one!</a:t>
            </a:r>
          </a:p>
        </p:txBody>
      </p:sp>
    </p:spTree>
    <p:extLst>
      <p:ext uri="{BB962C8B-B14F-4D97-AF65-F5344CB8AC3E}">
        <p14:creationId xmlns:p14="http://schemas.microsoft.com/office/powerpoint/2010/main" val="21082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25C3BC-4E6E-4D18-8208-A78BE5D42915}"/>
              </a:ext>
            </a:extLst>
          </p:cNvPr>
          <p:cNvSpPr/>
          <p:nvPr/>
        </p:nvSpPr>
        <p:spPr>
          <a:xfrm>
            <a:off x="431800" y="1233488"/>
            <a:ext cx="8244656" cy="825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CC1063E-B82E-4BE7-A417-C438F8A1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4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err="1"/>
              <a:t>Hesitation</a:t>
            </a:r>
            <a:r>
              <a:rPr lang="fr-CH" sz="2400" dirty="0"/>
              <a:t> on the </a:t>
            </a:r>
            <a:r>
              <a:rPr lang="fr-CH" sz="2400" dirty="0" err="1"/>
              <a:t>access</a:t>
            </a:r>
            <a:r>
              <a:rPr lang="fr-CH" sz="2400" dirty="0"/>
              <a:t> </a:t>
            </a:r>
            <a:r>
              <a:rPr lang="fr-CH" sz="2400" dirty="0" err="1"/>
              <a:t>level</a:t>
            </a:r>
            <a:r>
              <a:rPr lang="fr-CH" sz="2400" dirty="0"/>
              <a:t> </a:t>
            </a:r>
            <a:r>
              <a:rPr lang="fr-CH" sz="2400" dirty="0" err="1"/>
              <a:t>you</a:t>
            </a:r>
            <a:r>
              <a:rPr lang="fr-CH" sz="2400" dirty="0"/>
              <a:t> </a:t>
            </a:r>
            <a:r>
              <a:rPr lang="fr-CH" sz="2400" dirty="0" err="1"/>
              <a:t>should</a:t>
            </a:r>
            <a:r>
              <a:rPr lang="fr-CH" sz="2400" dirty="0"/>
              <a:t> </a:t>
            </a:r>
            <a:r>
              <a:rPr lang="fr-CH" sz="2400" dirty="0" err="1"/>
              <a:t>choose</a:t>
            </a:r>
            <a:r>
              <a:rPr lang="fr-CH" sz="2400" dirty="0"/>
              <a:t> for the file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2A678E-0FA8-4053-BD2D-820E55DB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#5 – File </a:t>
            </a:r>
            <a:r>
              <a:rPr lang="fr-CH" dirty="0" err="1"/>
              <a:t>access</a:t>
            </a:r>
            <a:endParaRPr lang="fr-CH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3DBCDA2-DB3B-4294-9FE6-E9C52E686FB2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E2A897E-7600-45D6-9976-341CC6C37035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08E3BFAE-2094-48BD-837C-5A7EB36F6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67C400C-8C6A-439F-95C7-068883E2FA77}"/>
              </a:ext>
            </a:extLst>
          </p:cNvPr>
          <p:cNvSpPr/>
          <p:nvPr/>
        </p:nvSpPr>
        <p:spPr>
          <a:xfrm>
            <a:off x="627047" y="4473575"/>
            <a:ext cx="5307705" cy="1838848"/>
          </a:xfrm>
          <a:prstGeom prst="rightArrow">
            <a:avLst>
              <a:gd name="adj1" fmla="val 68885"/>
              <a:gd name="adj2" fmla="val 253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In the case of an article, see the publisher's policy which is displayed below the list of files</a:t>
            </a:r>
            <a:endParaRPr lang="fr-CH" sz="2400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7DB850A-50FD-47EB-8CB3-EA5517C099D8}"/>
              </a:ext>
            </a:extLst>
          </p:cNvPr>
          <p:cNvSpPr/>
          <p:nvPr/>
        </p:nvSpPr>
        <p:spPr>
          <a:xfrm>
            <a:off x="627046" y="2346695"/>
            <a:ext cx="5307705" cy="1838848"/>
          </a:xfrm>
          <a:prstGeom prst="rightArrow">
            <a:avLst>
              <a:gd name="adj1" fmla="val 68885"/>
              <a:gd name="adj2" fmla="val 253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400" dirty="0"/>
              <a:t>You can </a:t>
            </a:r>
            <a:r>
              <a:rPr lang="fr-CH" sz="2400" dirty="0" err="1"/>
              <a:t>upload</a:t>
            </a:r>
            <a:r>
              <a:rPr lang="fr-CH" sz="2400" dirty="0"/>
              <a:t> as </a:t>
            </a:r>
            <a:r>
              <a:rPr lang="fr-CH" sz="2400" dirty="0" err="1"/>
              <a:t>many</a:t>
            </a:r>
            <a:r>
              <a:rPr lang="fr-CH" sz="2400" dirty="0"/>
              <a:t> files as </a:t>
            </a:r>
            <a:r>
              <a:rPr lang="fr-CH" sz="2400" dirty="0" err="1"/>
              <a:t>you</a:t>
            </a:r>
            <a:r>
              <a:rPr lang="fr-CH" sz="2400" dirty="0"/>
              <a:t> </a:t>
            </a:r>
            <a:r>
              <a:rPr lang="fr-CH" sz="2400" dirty="0" err="1"/>
              <a:t>want</a:t>
            </a:r>
            <a:r>
              <a:rPr lang="fr-CH" sz="2400" dirty="0"/>
              <a:t> for one publication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ECCC87F-2A9D-436B-A4DE-BA0BD6D45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69" y="2085813"/>
            <a:ext cx="2892031" cy="4775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6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6EBBE1-EF6B-483C-A1A8-A68EF85B7F60}"/>
              </a:ext>
            </a:extLst>
          </p:cNvPr>
          <p:cNvSpPr/>
          <p:nvPr/>
        </p:nvSpPr>
        <p:spPr>
          <a:xfrm>
            <a:off x="431800" y="1233488"/>
            <a:ext cx="8244656" cy="825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0FF3E4A-4A5F-4095-B2F5-0FA9E608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91440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ea typeface="Times New Roman" panose="02020603050405020304" pitchFamily="18" charset="0"/>
              </a:rPr>
              <a:t>I cannot find this contributor, even though I know he/she works at the UNIGE.</a:t>
            </a:r>
            <a:endParaRPr lang="fr-CH" sz="2400" dirty="0"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#6 - </a:t>
            </a:r>
            <a:r>
              <a:rPr lang="fr-CH" dirty="0" err="1"/>
              <a:t>Contributors</a:t>
            </a:r>
            <a:endParaRPr lang="fr-CH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CF8785F-9913-4F90-9C1E-41C243FC3C7B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1D2BAF0-F0AA-4F5A-AFAA-F1C0E44CEE50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AAFF830E-0D3E-4F8F-B14C-4E7BA22C5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8E3B224-17C1-43B7-9BC2-95C874A0AC83}"/>
              </a:ext>
            </a:extLst>
          </p:cNvPr>
          <p:cNvSpPr txBox="1"/>
          <p:nvPr/>
        </p:nvSpPr>
        <p:spPr>
          <a:xfrm>
            <a:off x="431800" y="4067298"/>
            <a:ext cx="828040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ea typeface="Times New Roman" panose="02020603050405020304" pitchFamily="18" charset="0"/>
              </a:rPr>
              <a:t>Specify the beginning of the first name (at least 2 letters, or 1 letter + % sign)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If there are several first names, keep only the first one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ea typeface="Times New Roman" panose="02020603050405020304" pitchFamily="18" charset="0"/>
              </a:rPr>
              <a:t>Try to remove special characters (hyphens, apostrophes...)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ea typeface="Times New Roman" panose="02020603050405020304" pitchFamily="18" charset="0"/>
              </a:rPr>
              <a:t>HUG persons are not necessarily in the list. This is normal.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D1BB4D-5560-4148-A48D-D07B5DE2A253}"/>
              </a:ext>
            </a:extLst>
          </p:cNvPr>
          <p:cNvSpPr txBox="1"/>
          <p:nvPr/>
        </p:nvSpPr>
        <p:spPr>
          <a:xfrm>
            <a:off x="526771" y="5596935"/>
            <a:ext cx="81090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Recognize somebody as being a UNIGE author = allow him/her to see the current deposit</a:t>
            </a:r>
            <a:endParaRPr lang="fr-CH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062475-6212-44DE-B30B-E070C04E1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39" y="2285985"/>
            <a:ext cx="8262561" cy="1464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EB2958E-CA7B-4E55-B121-94B5D01F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Use the comment feature to discuss a pending submission with your validator.</a:t>
            </a:r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#7 - </a:t>
            </a:r>
            <a:r>
              <a:rPr lang="fr-CH" dirty="0" err="1"/>
              <a:t>Comments</a:t>
            </a:r>
            <a:endParaRPr lang="fr-CH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B78B947-5D75-4F03-BCF6-2DBBFB5EDBF3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4FF7CF3-1F06-4B83-A865-7FE83AB4B5BC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B44F81A1-95B5-48F6-ACAC-C13E4948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04580498-9214-4B8F-8725-FF43A551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777" y="2476342"/>
            <a:ext cx="6438900" cy="1133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0DD4147-EFD3-4B89-9723-977D91F37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56" y="4239681"/>
            <a:ext cx="8204343" cy="1837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1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D52715F-6257-4C53-BB1A-5E472870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124744"/>
            <a:ext cx="8262560" cy="140744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Modify/Correct your </a:t>
            </a:r>
            <a:r>
              <a:rPr lang="en-US" b="1" dirty="0"/>
              <a:t>previously validated </a:t>
            </a:r>
            <a:r>
              <a:rPr lang="en-US" dirty="0"/>
              <a:t>publications from the public interface, or request correction of a publication that is not yours.</a:t>
            </a:r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#8 - Updates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BF0BDA3-DB09-4E43-868D-8A0980885D7D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3B3C9E39-E968-41F5-92A5-67CBE7E4D086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5285160F-AFEE-4EDC-99AE-4043D9AE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291D23B-D5DD-70C4-AFAA-08F4CC8F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32" y="3126382"/>
            <a:ext cx="8716591" cy="14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F5B20EF-B0EA-37B8-8D48-C058254D6013}"/>
              </a:ext>
            </a:extLst>
          </p:cNvPr>
          <p:cNvSpPr txBox="1"/>
          <p:nvPr/>
        </p:nvSpPr>
        <p:spPr>
          <a:xfrm>
            <a:off x="4957866" y="5320996"/>
            <a:ext cx="345084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For </a:t>
            </a:r>
            <a:r>
              <a:rPr lang="fr-CH" sz="22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your</a:t>
            </a:r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publications </a:t>
            </a:r>
            <a:r>
              <a:rPr lang="fr-CH" sz="22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only</a:t>
            </a:r>
            <a:endParaRPr lang="fr-CH" sz="2200" dirty="0">
              <a:solidFill>
                <a:srgbClr val="CF0063"/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(</a:t>
            </a:r>
            <a:r>
              <a:rPr lang="fr-CH" sz="1600" dirty="0" err="1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button</a:t>
            </a:r>
            <a:r>
              <a:rPr lang="fr-CH" sz="16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appear</a:t>
            </a:r>
            <a:r>
              <a:rPr lang="fr-CH" sz="16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only</a:t>
            </a:r>
            <a:r>
              <a:rPr lang="fr-CH" sz="16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when</a:t>
            </a:r>
            <a:r>
              <a:rPr lang="fr-CH" sz="16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logged</a:t>
            </a:r>
            <a:r>
              <a:rPr lang="fr-CH" sz="16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in)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1FDBC3B-ABFC-B2FF-AD81-E16E33CE5DF7}"/>
              </a:ext>
            </a:extLst>
          </p:cNvPr>
          <p:cNvCxnSpPr>
            <a:cxnSpLocks/>
          </p:cNvCxnSpPr>
          <p:nvPr/>
        </p:nvCxnSpPr>
        <p:spPr>
          <a:xfrm flipH="1" flipV="1">
            <a:off x="4605972" y="4360000"/>
            <a:ext cx="917672" cy="951057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FB24150-12D0-4DF1-45C0-B2873013F1D0}"/>
              </a:ext>
            </a:extLst>
          </p:cNvPr>
          <p:cNvSpPr txBox="1"/>
          <p:nvPr/>
        </p:nvSpPr>
        <p:spPr>
          <a:xfrm>
            <a:off x="1672995" y="4860292"/>
            <a:ext cx="31812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For </a:t>
            </a:r>
            <a:r>
              <a:rPr lang="fr-CH" sz="22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any</a:t>
            </a:r>
            <a:r>
              <a:rPr lang="fr-CH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publication</a:t>
            </a:r>
            <a:endParaRPr lang="fr-CH" sz="22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EFF5833-8293-16F6-8C0A-9C2FE4FDE0DE}"/>
              </a:ext>
            </a:extLst>
          </p:cNvPr>
          <p:cNvCxnSpPr>
            <a:cxnSpLocks/>
          </p:cNvCxnSpPr>
          <p:nvPr/>
        </p:nvCxnSpPr>
        <p:spPr>
          <a:xfrm flipV="1">
            <a:off x="3035023" y="4360000"/>
            <a:ext cx="0" cy="504000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13462AB-2BB3-0B28-0073-B6A016D9A06B}"/>
              </a:ext>
            </a:extLst>
          </p:cNvPr>
          <p:cNvSpPr txBox="1"/>
          <p:nvPr/>
        </p:nvSpPr>
        <p:spPr>
          <a:xfrm>
            <a:off x="184077" y="5761446"/>
            <a:ext cx="47513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When contributors are still listed in the directory</a:t>
            </a:r>
            <a:endParaRPr lang="fr-CH" sz="22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3C2E92D-6CBC-E3A7-EC81-768485D9B343}"/>
              </a:ext>
            </a:extLst>
          </p:cNvPr>
          <p:cNvCxnSpPr>
            <a:cxnSpLocks/>
          </p:cNvCxnSpPr>
          <p:nvPr/>
        </p:nvCxnSpPr>
        <p:spPr>
          <a:xfrm flipV="1">
            <a:off x="1003603" y="4358433"/>
            <a:ext cx="0" cy="1368000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53DDAD3-5449-4110-B134-95E8731F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7" y="3617532"/>
            <a:ext cx="4181476" cy="2064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CF59606-1149-4FC6-B981-0629108AB75B}"/>
              </a:ext>
            </a:extLst>
          </p:cNvPr>
          <p:cNvSpPr/>
          <p:nvPr/>
        </p:nvSpPr>
        <p:spPr>
          <a:xfrm>
            <a:off x="450000" y="1196752"/>
            <a:ext cx="8226456" cy="52754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FE716F9-B2AE-41D7-AB77-8A50CABD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85" y="1196752"/>
            <a:ext cx="8262560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CH" sz="2400" dirty="0" err="1"/>
              <a:t>Importing</a:t>
            </a:r>
            <a:r>
              <a:rPr lang="fr-CH" sz="2400" dirty="0"/>
              <a:t> publications </a:t>
            </a:r>
            <a:r>
              <a:rPr lang="fr-CH" sz="2400" dirty="0" err="1"/>
              <a:t>using</a:t>
            </a:r>
            <a:r>
              <a:rPr lang="fr-CH" sz="2400" dirty="0"/>
              <a:t> a </a:t>
            </a:r>
            <a:r>
              <a:rPr lang="fr-CH" sz="2400" dirty="0" err="1"/>
              <a:t>list</a:t>
            </a:r>
            <a:r>
              <a:rPr lang="fr-CH" sz="2400" dirty="0"/>
              <a:t> of </a:t>
            </a:r>
            <a:r>
              <a:rPr lang="fr-CH" sz="2400" dirty="0" err="1"/>
              <a:t>DOIs</a:t>
            </a:r>
            <a:r>
              <a:rPr lang="fr-CH" sz="2400" dirty="0"/>
              <a:t> or </a:t>
            </a:r>
            <a:r>
              <a:rPr lang="fr-CH" sz="2400" dirty="0" err="1"/>
              <a:t>PMIDs</a:t>
            </a:r>
            <a:endParaRPr lang="fr-CH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8DA016-7219-4192-820D-9D7B6814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#9 – Bulk </a:t>
            </a:r>
            <a:r>
              <a:rPr lang="fr-CH" dirty="0" err="1"/>
              <a:t>deposits</a:t>
            </a:r>
            <a:endParaRPr lang="fr-CH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5EEF61-0977-4042-8696-3768A06CCFA3}"/>
              </a:ext>
            </a:extLst>
          </p:cNvPr>
          <p:cNvSpPr txBox="1"/>
          <p:nvPr/>
        </p:nvSpPr>
        <p:spPr>
          <a:xfrm>
            <a:off x="431800" y="6359789"/>
            <a:ext cx="83886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If you want to transform a publication list into an ID list, contact us !</a:t>
            </a:r>
            <a:endParaRPr lang="fr-CH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46D0B00-AE1E-4A22-A7F9-DA727C60130B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68E8BEA-3002-4B34-87AC-123F59569A82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6" name="Graphique 15" descr="Ampoule">
              <a:extLst>
                <a:ext uri="{FF2B5EF4-FFF2-40B4-BE49-F238E27FC236}">
                  <a16:creationId xmlns:a16="http://schemas.microsoft.com/office/drawing/2014/main" id="{E05F8541-7251-48BC-8E55-81EB6E00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B0CB3DF-54AD-4DF1-9E1E-B2E017A74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51" y="1941372"/>
            <a:ext cx="4181475" cy="571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CAF53B-7D55-4BCD-902A-C4275DBCD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111" y="2680047"/>
            <a:ext cx="4181475" cy="627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EEB698C-E666-40DF-AD89-C4CA49C59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9328" y="3358330"/>
            <a:ext cx="2252663" cy="2721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FFCE89-DBF8-4273-B646-9EFD2A937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859" y="1734327"/>
            <a:ext cx="3327524" cy="45283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1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E0ED67-3418-4946-8AC6-E21CE9E6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9"/>
            <a:ext cx="8262560" cy="53730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By selecting several deposits, one can:</a:t>
            </a:r>
            <a:endParaRPr lang="fr-CH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#10 – bulk </a:t>
            </a:r>
            <a:r>
              <a:rPr lang="fr-CH" dirty="0" err="1"/>
              <a:t>edits</a:t>
            </a:r>
            <a:endParaRPr lang="fr-CH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948F7B8-B4E1-4198-B11B-91F2E3911770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25B6901-EE09-4C62-8292-BADED6ED29B7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319A98F9-EFB8-439C-BF86-865C9825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DBB1B7C9-9E23-419C-8768-098080D234A2}"/>
              </a:ext>
            </a:extLst>
          </p:cNvPr>
          <p:cNvSpPr txBox="1">
            <a:spLocks/>
          </p:cNvSpPr>
          <p:nvPr/>
        </p:nvSpPr>
        <p:spPr>
          <a:xfrm>
            <a:off x="451680" y="5225143"/>
            <a:ext cx="8262560" cy="12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If the submit button does not appear/work, there is a problem with a deposit (e.g.: missing date, missing file ...)</a:t>
            </a:r>
            <a:endParaRPr lang="fr-C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CH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Clic on the </a:t>
            </a:r>
            <a:r>
              <a:rPr lang="fr-CH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deposit</a:t>
            </a:r>
            <a:r>
              <a:rPr lang="fr-CH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to open </a:t>
            </a:r>
            <a:r>
              <a:rPr lang="fr-CH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it</a:t>
            </a:r>
            <a:r>
              <a:rPr lang="fr-CH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and correct the issue</a:t>
            </a:r>
            <a:endParaRPr lang="fr-C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DC383A-8DF6-44B7-A06F-1862C9B15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22" y="1886766"/>
            <a:ext cx="6830378" cy="217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1049F9-C5FE-17B1-052B-17834D89E8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832"/>
          <a:stretch/>
        </p:blipFill>
        <p:spPr>
          <a:xfrm>
            <a:off x="602622" y="4136439"/>
            <a:ext cx="6445879" cy="5822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6120C34-B3E1-91CE-F53A-4C2AC712F0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268"/>
          <a:stretch/>
        </p:blipFill>
        <p:spPr>
          <a:xfrm>
            <a:off x="4689172" y="4675070"/>
            <a:ext cx="3912217" cy="5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BD2D7-0141-4F9B-9EA9-380337AB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H" dirty="0"/>
              <a:t>3 bonus </a:t>
            </a:r>
            <a:r>
              <a:rPr lang="fr-CH" dirty="0" err="1"/>
              <a:t>elements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E06170-503B-4AAE-89FA-F70F5D760C6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1800" y="1463040"/>
            <a:ext cx="3848285" cy="49901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H" sz="2400" dirty="0" err="1">
                <a:solidFill>
                  <a:srgbClr val="CF0063"/>
                </a:solidFill>
              </a:rPr>
              <a:t>Multilinguism</a:t>
            </a:r>
            <a:endParaRPr lang="fr-CH" sz="2400" dirty="0">
              <a:solidFill>
                <a:srgbClr val="CF0063"/>
              </a:solidFill>
            </a:endParaRPr>
          </a:p>
          <a:p>
            <a:pPr indent="-160338">
              <a:lnSpc>
                <a:spcPct val="90000"/>
              </a:lnSpc>
            </a:pPr>
            <a:r>
              <a:rPr lang="fr-CH" sz="2000" dirty="0" err="1"/>
              <a:t>Title</a:t>
            </a:r>
            <a:r>
              <a:rPr lang="fr-CH" sz="2000" dirty="0"/>
              <a:t>, abstract &amp; key </a:t>
            </a:r>
            <a:r>
              <a:rPr lang="fr-CH" sz="2000" dirty="0" err="1"/>
              <a:t>words</a:t>
            </a:r>
            <a:r>
              <a:rPr lang="fr-CH" sz="2000" dirty="0"/>
              <a:t> can 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multilingual</a:t>
            </a:r>
            <a:endParaRPr lang="fr-CH" sz="2000" dirty="0"/>
          </a:p>
          <a:p>
            <a:pPr>
              <a:lnSpc>
                <a:spcPct val="90000"/>
              </a:lnSpc>
            </a:pPr>
            <a:endParaRPr lang="fr-CH" sz="2800" dirty="0"/>
          </a:p>
          <a:p>
            <a:pPr marL="0" indent="0">
              <a:lnSpc>
                <a:spcPct val="90000"/>
              </a:lnSpc>
              <a:buNone/>
            </a:pPr>
            <a:r>
              <a:rPr lang="fr-CH" sz="2400" dirty="0" err="1"/>
              <a:t>Graphical</a:t>
            </a:r>
            <a:r>
              <a:rPr lang="fr-CH" sz="2400" dirty="0"/>
              <a:t> abstract or </a:t>
            </a:r>
            <a:r>
              <a:rPr lang="fr-CH" sz="2400" dirty="0" err="1"/>
              <a:t>thumbnail</a:t>
            </a:r>
            <a:r>
              <a:rPr lang="fr-CH" sz="2400" dirty="0"/>
              <a:t> to </a:t>
            </a:r>
            <a:r>
              <a:rPr lang="fr-CH" sz="2400" dirty="0" err="1"/>
              <a:t>represent</a:t>
            </a:r>
            <a:r>
              <a:rPr lang="fr-CH" sz="2400" dirty="0"/>
              <a:t> </a:t>
            </a:r>
            <a:r>
              <a:rPr lang="fr-CH" sz="2400" dirty="0" err="1"/>
              <a:t>your</a:t>
            </a:r>
            <a:r>
              <a:rPr lang="fr-CH" sz="2400" dirty="0"/>
              <a:t> publication</a:t>
            </a:r>
          </a:p>
          <a:p>
            <a:pPr indent="-160338">
              <a:lnSpc>
                <a:spcPct val="90000"/>
              </a:lnSpc>
            </a:pPr>
            <a:r>
              <a:rPr lang="fr-CH" sz="2000" dirty="0"/>
              <a:t>Book cover</a:t>
            </a:r>
          </a:p>
          <a:p>
            <a:pPr indent="-160338">
              <a:lnSpc>
                <a:spcPct val="90000"/>
              </a:lnSpc>
            </a:pPr>
            <a:r>
              <a:rPr lang="fr-CH" sz="2000" dirty="0">
                <a:solidFill>
                  <a:srgbClr val="CF0063"/>
                </a:solidFill>
              </a:rPr>
              <a:t>Illustration</a:t>
            </a:r>
            <a:endParaRPr lang="fr-CH" sz="2000" dirty="0"/>
          </a:p>
          <a:p>
            <a:pPr marL="0" indent="0">
              <a:lnSpc>
                <a:spcPct val="90000"/>
              </a:lnSpc>
              <a:buNone/>
            </a:pPr>
            <a:endParaRPr lang="fr-CH" sz="3600" dirty="0"/>
          </a:p>
          <a:p>
            <a:pPr marL="0" indent="0">
              <a:lnSpc>
                <a:spcPct val="90000"/>
              </a:lnSpc>
              <a:buNone/>
            </a:pPr>
            <a:r>
              <a:rPr lang="fr-CH" sz="2400" dirty="0"/>
              <a:t>Mention </a:t>
            </a:r>
            <a:r>
              <a:rPr lang="fr-CH" sz="2400" dirty="0" err="1"/>
              <a:t>your</a:t>
            </a:r>
            <a:r>
              <a:rPr lang="fr-CH" sz="2400" dirty="0"/>
              <a:t> </a:t>
            </a:r>
            <a:r>
              <a:rPr lang="fr-CH" sz="2400" dirty="0" err="1">
                <a:solidFill>
                  <a:srgbClr val="CF0063"/>
                </a:solidFill>
              </a:rPr>
              <a:t>funding</a:t>
            </a:r>
            <a:r>
              <a:rPr lang="fr-CH" sz="2400" dirty="0">
                <a:solidFill>
                  <a:srgbClr val="CF0063"/>
                </a:solidFill>
              </a:rPr>
              <a:t>/</a:t>
            </a:r>
            <a:r>
              <a:rPr lang="fr-CH" sz="2400" dirty="0" err="1">
                <a:solidFill>
                  <a:srgbClr val="CF0063"/>
                </a:solidFill>
              </a:rPr>
              <a:t>grant</a:t>
            </a:r>
            <a:endParaRPr lang="fr-CH" sz="2400" dirty="0">
              <a:solidFill>
                <a:srgbClr val="CF0063"/>
              </a:solidFill>
            </a:endParaRPr>
          </a:p>
          <a:p>
            <a:pPr indent="-160338">
              <a:lnSpc>
                <a:spcPct val="90000"/>
              </a:lnSpc>
            </a:pPr>
            <a:r>
              <a:rPr lang="fr-CH" sz="2000" dirty="0" err="1"/>
              <a:t>From</a:t>
            </a:r>
            <a:r>
              <a:rPr lang="fr-CH" sz="2000" dirty="0"/>
              <a:t> the OpenAIRE </a:t>
            </a:r>
            <a:r>
              <a:rPr lang="fr-CH" sz="2000" dirty="0" err="1"/>
              <a:t>database</a:t>
            </a:r>
            <a:r>
              <a:rPr lang="fr-CH" sz="2000" dirty="0"/>
              <a:t> or </a:t>
            </a:r>
            <a:r>
              <a:rPr lang="fr-CH" sz="2000" dirty="0" err="1"/>
              <a:t>manually</a:t>
            </a:r>
            <a:endParaRPr lang="fr-CH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74690B-62EA-7D9A-9ADC-73470EFB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822" y="5222255"/>
            <a:ext cx="5977361" cy="14398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6C70B8-E6F3-E701-C608-26ED37197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085" y="1117532"/>
            <a:ext cx="4955178" cy="19613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40D9EF-674E-4463-81B3-4AD7CA78E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66" t="18310" r="20774"/>
          <a:stretch/>
        </p:blipFill>
        <p:spPr>
          <a:xfrm>
            <a:off x="5425620" y="2831244"/>
            <a:ext cx="2301754" cy="22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humaine en bois">
            <a:extLst>
              <a:ext uri="{FF2B5EF4-FFF2-40B4-BE49-F238E27FC236}">
                <a16:creationId xmlns:a16="http://schemas.microsoft.com/office/drawing/2014/main" id="{B05357E4-B080-4152-B0BC-4A6191FF8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688"/>
          <a:stretch/>
        </p:blipFill>
        <p:spPr>
          <a:xfrm>
            <a:off x="450000" y="1124744"/>
            <a:ext cx="8262560" cy="5256584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C02D73-1CDB-4797-8AEA-6CAE4E54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16632"/>
            <a:ext cx="8226456" cy="720080"/>
          </a:xfrm>
        </p:spPr>
        <p:txBody>
          <a:bodyPr anchor="ctr">
            <a:normAutofit/>
          </a:bodyPr>
          <a:lstStyle/>
          <a:p>
            <a:r>
              <a:rPr lang="fr-CH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07322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303D2A7C-C30C-4373-8A8F-58DE08C5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795698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>
                <a:hlinkClick r:id="rId3"/>
              </a:rPr>
              <a:t>archive-ouverte@unige.ch</a:t>
            </a:r>
            <a:r>
              <a:rPr lang="fr-CH" sz="2000" dirty="0"/>
              <a:t> </a:t>
            </a:r>
          </a:p>
          <a:p>
            <a:pPr marL="0" indent="0">
              <a:buNone/>
            </a:pPr>
            <a:r>
              <a:rPr lang="fr-CH" sz="2000" dirty="0"/>
              <a:t>or</a:t>
            </a:r>
            <a:br>
              <a:rPr lang="fr-CH" sz="2000" dirty="0"/>
            </a:br>
            <a:r>
              <a:rPr lang="fr-CH" sz="2000" dirty="0">
                <a:hlinkClick r:id="rId4"/>
              </a:rPr>
              <a:t>archive-ouverte-theses@unige.ch</a:t>
            </a:r>
            <a:endParaRPr lang="fr-CH" sz="2000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CB9F4890-1F05-4E15-BE25-3C1C7847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/>
              <a:t>Thank</a:t>
            </a:r>
            <a:r>
              <a:rPr lang="fr-CH" sz="3600" dirty="0"/>
              <a:t> </a:t>
            </a:r>
            <a:r>
              <a:rPr lang="fr-CH" sz="3600" dirty="0" err="1"/>
              <a:t>you</a:t>
            </a:r>
            <a:r>
              <a:rPr lang="fr-CH" sz="3600" dirty="0"/>
              <a:t> for </a:t>
            </a:r>
            <a:r>
              <a:rPr lang="fr-CH" sz="3600" dirty="0" err="1"/>
              <a:t>your</a:t>
            </a:r>
            <a:r>
              <a:rPr lang="fr-CH" sz="3600" dirty="0"/>
              <a:t> attention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9D446D-D518-4318-8A95-AD431A811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786" y="980727"/>
            <a:ext cx="3964685" cy="5035973"/>
          </a:xfrm>
          <a:prstGeom prst="rect">
            <a:avLst/>
          </a:prstGeom>
        </p:spPr>
      </p:pic>
      <p:sp>
        <p:nvSpPr>
          <p:cNvPr id="15" name="Zone de texte 1">
            <a:extLst>
              <a:ext uri="{FF2B5EF4-FFF2-40B4-BE49-F238E27FC236}">
                <a16:creationId xmlns:a16="http://schemas.microsoft.com/office/drawing/2014/main" id="{139C96B1-9BF5-4040-BADF-2875C5B8CBA0}"/>
              </a:ext>
            </a:extLst>
          </p:cNvPr>
          <p:cNvSpPr txBox="1"/>
          <p:nvPr/>
        </p:nvSpPr>
        <p:spPr>
          <a:xfrm>
            <a:off x="1970107" y="6093296"/>
            <a:ext cx="5770245" cy="5760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fr-CH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Jean-Blaise Claivaz, Floriane Muller, Bibliothèque de l’UNIGE, 2023</a:t>
            </a:r>
            <a:endParaRPr lang="fr-CH" sz="1000" dirty="0">
              <a:effectLst/>
              <a:latin typeface="Arial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fr-CH" sz="1000" dirty="0">
                <a:effectLst/>
                <a:latin typeface="Arial Narrow"/>
                <a:ea typeface="Calibri"/>
                <a:cs typeface="Arial"/>
              </a:rPr>
              <a:t>Ce document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 es</a:t>
            </a:r>
            <a:r>
              <a:rPr lang="fr-CH" sz="1000" dirty="0">
                <a:effectLst/>
                <a:latin typeface="Arial Narrow"/>
                <a:ea typeface="Calibri"/>
                <a:cs typeface="Arial"/>
              </a:rPr>
              <a:t>t sous licence Creative Commons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 Attri</a:t>
            </a:r>
            <a:r>
              <a:rPr lang="fr-CH" sz="1000" dirty="0">
                <a:effectLst/>
                <a:latin typeface="Arial Narrow"/>
                <a:ea typeface="Calibri"/>
                <a:cs typeface="Arial"/>
              </a:rPr>
              <a:t>bution - Partage dans les mêmes c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onditions 4.0 International : </a:t>
            </a:r>
            <a:br>
              <a:rPr lang="fr-CH" sz="1000" dirty="0">
                <a:effectLst/>
                <a:latin typeface="Arial Narrow"/>
                <a:ea typeface="Times New Roman"/>
                <a:cs typeface="Arial"/>
              </a:rPr>
            </a:br>
            <a:r>
              <a:rPr lang="fr-CH" sz="1000" u="none" strike="noStrike" dirty="0">
                <a:solidFill>
                  <a:srgbClr val="0000FF"/>
                </a:solidFill>
                <a:effectLst/>
                <a:latin typeface="Arial Narrow"/>
                <a:ea typeface="Calibri"/>
                <a:cs typeface="Times New Roman"/>
                <a:hlinkClick r:id="rId6"/>
              </a:rPr>
              <a:t>http://creativecommons.org/licenses/by-sa/4.0/deed.fr</a:t>
            </a:r>
            <a:r>
              <a:rPr lang="fr-CH" sz="1000" dirty="0">
                <a:effectLst/>
                <a:latin typeface="Arial Narrow"/>
                <a:ea typeface="Times New Roman"/>
                <a:cs typeface="Arial"/>
              </a:rPr>
              <a:t>.</a:t>
            </a:r>
            <a:endParaRPr lang="fr-CH" sz="1000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46D62B-3B03-4304-A1D3-655F76915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8" y="6093296"/>
            <a:ext cx="1227411" cy="4294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43631-D240-4B61-A0E7-90F46F983F2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5905"/>
          <a:stretch>
            <a:fillRect/>
          </a:stretch>
        </p:blipFill>
        <p:spPr bwMode="auto">
          <a:xfrm>
            <a:off x="1763688" y="3573016"/>
            <a:ext cx="1305749" cy="1490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2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1E9FCEC-B7F1-40BE-B7F9-AA7A695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547446"/>
            <a:ext cx="8262560" cy="4833882"/>
          </a:xfrm>
        </p:spPr>
        <p:txBody>
          <a:bodyPr>
            <a:normAutofit/>
          </a:bodyPr>
          <a:lstStyle/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dirty="0"/>
              <a:t>Quick </a:t>
            </a:r>
            <a:r>
              <a:rPr lang="fr-CH" sz="2800" dirty="0" err="1"/>
              <a:t>survey</a:t>
            </a:r>
            <a:r>
              <a:rPr lang="fr-CH" sz="2800" dirty="0"/>
              <a:t>: how do </a:t>
            </a:r>
            <a:r>
              <a:rPr lang="fr-CH" sz="2800" i="1" dirty="0" err="1"/>
              <a:t>you</a:t>
            </a:r>
            <a:r>
              <a:rPr lang="fr-CH" sz="2800" dirty="0"/>
              <a:t> use the Archive ?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dirty="0">
                <a:solidFill>
                  <a:srgbClr val="CF0063"/>
                </a:solidFill>
              </a:rPr>
              <a:t>Archive ouverte UNIGE</a:t>
            </a:r>
            <a:r>
              <a:rPr lang="fr-CH" sz="2800" dirty="0"/>
              <a:t> in a few </a:t>
            </a:r>
            <a:r>
              <a:rPr lang="fr-CH" sz="2800" dirty="0" err="1"/>
              <a:t>words</a:t>
            </a:r>
            <a:endParaRPr lang="fr-CH" sz="2800" dirty="0"/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800" b="1" dirty="0"/>
              <a:t>10 tips </a:t>
            </a:r>
            <a:r>
              <a:rPr lang="en-US" sz="2800" dirty="0"/>
              <a:t>to save time when depositing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b="1" dirty="0"/>
              <a:t>3 </a:t>
            </a:r>
            <a:r>
              <a:rPr lang="fr-CH" sz="2800" b="1" dirty="0" err="1"/>
              <a:t>features</a:t>
            </a:r>
            <a:r>
              <a:rPr lang="fr-CH" sz="2800" b="1" dirty="0"/>
              <a:t> </a:t>
            </a:r>
            <a:r>
              <a:rPr lang="en-US" sz="2800" dirty="0"/>
              <a:t>to make your deposited publications stand out even more</a:t>
            </a:r>
          </a:p>
          <a:p>
            <a:pPr marL="542925" indent="-52387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fr-CH" sz="2800" dirty="0"/>
              <a:t>Questions - </a:t>
            </a:r>
            <a:r>
              <a:rPr lang="fr-CH" sz="2800" dirty="0" err="1"/>
              <a:t>Answers</a:t>
            </a:r>
            <a:endParaRPr lang="fr-CH" sz="2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ACE7C9-27A2-43CA-B065-C6E2309A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76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3F762-F46E-4F17-9400-6894A49E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59" y="1340768"/>
            <a:ext cx="8684481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H" sz="2800" dirty="0"/>
              <a:t>Long-</a:t>
            </a:r>
            <a:r>
              <a:rPr lang="fr-CH" sz="2800" dirty="0" err="1"/>
              <a:t>term</a:t>
            </a:r>
            <a:r>
              <a:rPr lang="en-US" sz="2800" dirty="0"/>
              <a:t> archive of the scientific heritage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Mechanism for the dissemination of knowledge via the </a:t>
            </a:r>
            <a:r>
              <a:rPr lang="fr-CH" sz="2800" dirty="0"/>
              <a:t>Open Access </a:t>
            </a:r>
            <a:r>
              <a:rPr lang="fr-CH" sz="2800" b="1" dirty="0">
                <a:solidFill>
                  <a:srgbClr val="00B050"/>
                </a:solidFill>
              </a:rPr>
              <a:t>Green Road</a:t>
            </a:r>
          </a:p>
          <a:p>
            <a:pPr>
              <a:spcBef>
                <a:spcPts val="1800"/>
              </a:spcBef>
            </a:pPr>
            <a:r>
              <a:rPr lang="fr-CH" sz="2800" dirty="0"/>
              <a:t>Repository of </a:t>
            </a:r>
            <a:r>
              <a:rPr lang="fr-CH" sz="2800" dirty="0" err="1"/>
              <a:t>collaborators</a:t>
            </a:r>
            <a:r>
              <a:rPr lang="fr-CH" sz="2800" dirty="0"/>
              <a:t>' publications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A53B7B-8FFD-43DD-8756-CD5BE4E0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Archive ouverte UNIGE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35F889-E28C-8042-D0EC-EF373548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81" y="3953353"/>
            <a:ext cx="4140560" cy="256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123489" lon="19558217" rev="20545384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90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965B7-935F-476B-8885-0BAA8865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Open Access publication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143290AD-C9BA-B4EB-4FCB-A3B86FF672DE}"/>
              </a:ext>
            </a:extLst>
          </p:cNvPr>
          <p:cNvSpPr/>
          <p:nvPr/>
        </p:nvSpPr>
        <p:spPr>
          <a:xfrm>
            <a:off x="373476" y="1226409"/>
            <a:ext cx="8409875" cy="50777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6CCBC512-EF2F-A65A-7FC1-8FD395ACB598}"/>
              </a:ext>
            </a:extLst>
          </p:cNvPr>
          <p:cNvGrpSpPr/>
          <p:nvPr/>
        </p:nvGrpSpPr>
        <p:grpSpPr>
          <a:xfrm>
            <a:off x="6425955" y="2368055"/>
            <a:ext cx="1210652" cy="1620000"/>
            <a:chOff x="8250947" y="1270695"/>
            <a:chExt cx="1614203" cy="2160000"/>
          </a:xfrm>
        </p:grpSpPr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6B11D049-9C8A-A14C-8964-80D1686BB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0947" y="1271473"/>
              <a:ext cx="900000" cy="5299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C958EE1E-0510-6A13-8263-E0A0C8D4B52E}"/>
                </a:ext>
              </a:extLst>
            </p:cNvPr>
            <p:cNvCxnSpPr>
              <a:cxnSpLocks/>
            </p:cNvCxnSpPr>
            <p:nvPr/>
          </p:nvCxnSpPr>
          <p:spPr>
            <a:xfrm>
              <a:off x="9145150" y="1270695"/>
              <a:ext cx="720000" cy="2160000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2" name="Rectangle : coins arrondis 381">
              <a:extLst>
                <a:ext uri="{FF2B5EF4-FFF2-40B4-BE49-F238E27FC236}">
                  <a16:creationId xmlns:a16="http://schemas.microsoft.com/office/drawing/2014/main" id="{73EAB91B-9CC4-24CE-A9C0-43B1EAD94A4F}"/>
                </a:ext>
              </a:extLst>
            </p:cNvPr>
            <p:cNvSpPr/>
            <p:nvPr/>
          </p:nvSpPr>
          <p:spPr>
            <a:xfrm>
              <a:off x="9135061" y="1693216"/>
              <a:ext cx="432000" cy="360000"/>
            </a:xfrm>
            <a:prstGeom prst="roundRect">
              <a:avLst/>
            </a:prstGeom>
            <a:solidFill>
              <a:srgbClr val="1ABC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V</a:t>
              </a:r>
            </a:p>
          </p:txBody>
        </p:sp>
        <p:sp>
          <p:nvSpPr>
            <p:cNvPr id="383" name="ZoneTexte 382">
              <a:extLst>
                <a:ext uri="{FF2B5EF4-FFF2-40B4-BE49-F238E27FC236}">
                  <a16:creationId xmlns:a16="http://schemas.microsoft.com/office/drawing/2014/main" id="{22D54CDE-5388-632D-1F0D-558018B864B3}"/>
                </a:ext>
              </a:extLst>
            </p:cNvPr>
            <p:cNvSpPr txBox="1"/>
            <p:nvPr/>
          </p:nvSpPr>
          <p:spPr>
            <a:xfrm rot="4338478" flipH="1">
              <a:off x="9274809" y="2390856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</p:grpSp>
      <p:grpSp>
        <p:nvGrpSpPr>
          <p:cNvPr id="384" name="Groupe 383">
            <a:extLst>
              <a:ext uri="{FF2B5EF4-FFF2-40B4-BE49-F238E27FC236}">
                <a16:creationId xmlns:a16="http://schemas.microsoft.com/office/drawing/2014/main" id="{FFB94C0B-6813-49A8-5078-1DCF7DF71595}"/>
              </a:ext>
            </a:extLst>
          </p:cNvPr>
          <p:cNvGrpSpPr/>
          <p:nvPr/>
        </p:nvGrpSpPr>
        <p:grpSpPr>
          <a:xfrm>
            <a:off x="6056408" y="3857658"/>
            <a:ext cx="2454878" cy="1743297"/>
            <a:chOff x="7768266" y="3256832"/>
            <a:chExt cx="3273171" cy="2324396"/>
          </a:xfrm>
        </p:grpSpPr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AFCAC1BA-DC9B-7B7E-422A-B0B1A021F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266" y="3437050"/>
              <a:ext cx="720000" cy="2144178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AF0DA04B-D3F0-25B5-3FFF-DCCB5BDBB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7791" y="3429854"/>
              <a:ext cx="1980000" cy="0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8A8EA3B0-9DD2-A120-26D8-FBAB19A5C7BB}"/>
                </a:ext>
              </a:extLst>
            </p:cNvPr>
            <p:cNvSpPr/>
            <p:nvPr/>
          </p:nvSpPr>
          <p:spPr>
            <a:xfrm>
              <a:off x="9703881" y="3256832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388" name="Rectangle : coins arrondis 387">
              <a:extLst>
                <a:ext uri="{FF2B5EF4-FFF2-40B4-BE49-F238E27FC236}">
                  <a16:creationId xmlns:a16="http://schemas.microsoft.com/office/drawing/2014/main" id="{F901CED3-B06D-0D4F-795F-987B0D4C1537}"/>
                </a:ext>
              </a:extLst>
            </p:cNvPr>
            <p:cNvSpPr/>
            <p:nvPr/>
          </p:nvSpPr>
          <p:spPr>
            <a:xfrm>
              <a:off x="8074938" y="3851489"/>
              <a:ext cx="432000" cy="360000"/>
            </a:xfrm>
            <a:prstGeom prst="roundRect">
              <a:avLst/>
            </a:prstGeom>
            <a:solidFill>
              <a:srgbClr val="1ABC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V</a:t>
              </a:r>
            </a:p>
          </p:txBody>
        </p:sp>
        <p:sp>
          <p:nvSpPr>
            <p:cNvPr id="389" name="ZoneTexte 388">
              <a:extLst>
                <a:ext uri="{FF2B5EF4-FFF2-40B4-BE49-F238E27FC236}">
                  <a16:creationId xmlns:a16="http://schemas.microsoft.com/office/drawing/2014/main" id="{D4332581-0AC7-1F54-9147-89266616D46C}"/>
                </a:ext>
              </a:extLst>
            </p:cNvPr>
            <p:cNvSpPr txBox="1"/>
            <p:nvPr/>
          </p:nvSpPr>
          <p:spPr>
            <a:xfrm>
              <a:off x="8152129" y="4499692"/>
              <a:ext cx="7164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Sherpa</a:t>
              </a:r>
              <a:br>
                <a:rPr lang="fr-CH" sz="900" dirty="0"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Romeo</a:t>
              </a:r>
            </a:p>
          </p:txBody>
        </p:sp>
        <p:sp>
          <p:nvSpPr>
            <p:cNvPr id="390" name="Ellipse 389">
              <a:extLst>
                <a:ext uri="{FF2B5EF4-FFF2-40B4-BE49-F238E27FC236}">
                  <a16:creationId xmlns:a16="http://schemas.microsoft.com/office/drawing/2014/main" id="{EAB5C2CB-7D1A-5EA4-F516-78B93765D972}"/>
                </a:ext>
              </a:extLst>
            </p:cNvPr>
            <p:cNvSpPr/>
            <p:nvPr/>
          </p:nvSpPr>
          <p:spPr>
            <a:xfrm>
              <a:off x="7985669" y="4649302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391" name="ZoneTexte 390">
              <a:extLst>
                <a:ext uri="{FF2B5EF4-FFF2-40B4-BE49-F238E27FC236}">
                  <a16:creationId xmlns:a16="http://schemas.microsoft.com/office/drawing/2014/main" id="{C33B677F-8550-E565-10E3-384CFCBB3BAB}"/>
                </a:ext>
              </a:extLst>
            </p:cNvPr>
            <p:cNvSpPr txBox="1"/>
            <p:nvPr/>
          </p:nvSpPr>
          <p:spPr>
            <a:xfrm>
              <a:off x="9666702" y="3705587"/>
              <a:ext cx="1374735" cy="523220"/>
            </a:xfrm>
            <a:prstGeom prst="rect">
              <a:avLst/>
            </a:prstGeom>
            <a:solidFill>
              <a:srgbClr val="1ABC4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05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Open Access</a:t>
              </a:r>
              <a:r>
                <a:rPr lang="fr-CH" sz="900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 </a:t>
              </a:r>
              <a:br>
                <a:rPr lang="fr-CH" sz="900" dirty="0">
                  <a:solidFill>
                    <a:schemeClr val="bg1"/>
                  </a:solidFill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dans une archive</a:t>
              </a:r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3D8AB6DB-0AE5-654A-7219-F6200B10DBE0}"/>
                </a:ext>
              </a:extLst>
            </p:cNvPr>
            <p:cNvSpPr txBox="1"/>
            <p:nvPr/>
          </p:nvSpPr>
          <p:spPr>
            <a:xfrm>
              <a:off x="8401513" y="4100071"/>
              <a:ext cx="89169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i="1" dirty="0">
                  <a:latin typeface="TheSansOsF Light" panose="020B0302050302020203" pitchFamily="34" charset="0"/>
                </a:rPr>
                <a:t>Voie verte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56744D02-E02C-D014-7884-25BAE8240F45}"/>
                </a:ext>
              </a:extLst>
            </p:cNvPr>
            <p:cNvSpPr txBox="1"/>
            <p:nvPr/>
          </p:nvSpPr>
          <p:spPr>
            <a:xfrm>
              <a:off x="8675330" y="3269479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</p:grp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362BE24D-85A6-655F-F997-82655B127134}"/>
              </a:ext>
            </a:extLst>
          </p:cNvPr>
          <p:cNvCxnSpPr>
            <a:cxnSpLocks/>
          </p:cNvCxnSpPr>
          <p:nvPr/>
        </p:nvCxnSpPr>
        <p:spPr>
          <a:xfrm flipV="1">
            <a:off x="541826" y="3986784"/>
            <a:ext cx="1080000" cy="0"/>
          </a:xfrm>
          <a:prstGeom prst="line">
            <a:avLst/>
          </a:prstGeom>
          <a:ln w="203200" cap="rnd"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5" name="ZoneTexte 394">
            <a:extLst>
              <a:ext uri="{FF2B5EF4-FFF2-40B4-BE49-F238E27FC236}">
                <a16:creationId xmlns:a16="http://schemas.microsoft.com/office/drawing/2014/main" id="{FB701A14-657C-D084-18FA-4B79CFD8CDB0}"/>
              </a:ext>
            </a:extLst>
          </p:cNvPr>
          <p:cNvSpPr txBox="1"/>
          <p:nvPr/>
        </p:nvSpPr>
        <p:spPr>
          <a:xfrm>
            <a:off x="965275" y="386415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TheSansOsF Bold" panose="020B0702050302020203" pitchFamily="34" charset="0"/>
              </a:rPr>
              <a:t>&gt;&gt;&gt;</a:t>
            </a:r>
          </a:p>
        </p:txBody>
      </p:sp>
      <p:sp>
        <p:nvSpPr>
          <p:cNvPr id="396" name="Ellipse 395">
            <a:extLst>
              <a:ext uri="{FF2B5EF4-FFF2-40B4-BE49-F238E27FC236}">
                <a16:creationId xmlns:a16="http://schemas.microsoft.com/office/drawing/2014/main" id="{E328428E-93C7-925C-30B8-2C72FA30F35B}"/>
              </a:ext>
            </a:extLst>
          </p:cNvPr>
          <p:cNvSpPr/>
          <p:nvPr/>
        </p:nvSpPr>
        <p:spPr>
          <a:xfrm>
            <a:off x="631135" y="3812372"/>
            <a:ext cx="351000" cy="35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397" name="Ellipse 396">
            <a:extLst>
              <a:ext uri="{FF2B5EF4-FFF2-40B4-BE49-F238E27FC236}">
                <a16:creationId xmlns:a16="http://schemas.microsoft.com/office/drawing/2014/main" id="{E66CF7E8-3970-DC84-DDAC-27332930EA97}"/>
              </a:ext>
            </a:extLst>
          </p:cNvPr>
          <p:cNvSpPr/>
          <p:nvPr/>
        </p:nvSpPr>
        <p:spPr>
          <a:xfrm>
            <a:off x="687208" y="3868446"/>
            <a:ext cx="243000" cy="243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398" name="ZoneTexte 397">
            <a:extLst>
              <a:ext uri="{FF2B5EF4-FFF2-40B4-BE49-F238E27FC236}">
                <a16:creationId xmlns:a16="http://schemas.microsoft.com/office/drawing/2014/main" id="{5F5C51FC-5757-24DB-29DB-E255174DF5AE}"/>
              </a:ext>
            </a:extLst>
          </p:cNvPr>
          <p:cNvSpPr txBox="1"/>
          <p:nvPr/>
        </p:nvSpPr>
        <p:spPr>
          <a:xfrm>
            <a:off x="411227" y="3568337"/>
            <a:ext cx="8066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FF0000"/>
                </a:solidFill>
                <a:latin typeface="TheSansOsF Bold" panose="020B0702050302020203" pitchFamily="34" charset="0"/>
              </a:rPr>
              <a:t>Vous êtes ici</a:t>
            </a:r>
          </a:p>
        </p:txBody>
      </p:sp>
      <p:grpSp>
        <p:nvGrpSpPr>
          <p:cNvPr id="399" name="Groupe 398">
            <a:extLst>
              <a:ext uri="{FF2B5EF4-FFF2-40B4-BE49-F238E27FC236}">
                <a16:creationId xmlns:a16="http://schemas.microsoft.com/office/drawing/2014/main" id="{CB75A98F-BF27-2A76-9361-70118DE69DF8}"/>
              </a:ext>
            </a:extLst>
          </p:cNvPr>
          <p:cNvGrpSpPr/>
          <p:nvPr/>
        </p:nvGrpSpPr>
        <p:grpSpPr>
          <a:xfrm>
            <a:off x="675949" y="3984812"/>
            <a:ext cx="6449488" cy="2208043"/>
            <a:chOff x="584273" y="3426371"/>
            <a:chExt cx="8599317" cy="2944057"/>
          </a:xfrm>
        </p:grpSpPr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37E7B386-A819-069A-FB60-5DED7905CD5F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47" y="5598060"/>
              <a:ext cx="5292000" cy="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27B63A91-B8F5-CEA7-58EC-4A22875BA481}"/>
                </a:ext>
              </a:extLst>
            </p:cNvPr>
            <p:cNvCxnSpPr>
              <a:cxnSpLocks/>
            </p:cNvCxnSpPr>
            <p:nvPr/>
          </p:nvCxnSpPr>
          <p:spPr>
            <a:xfrm>
              <a:off x="1755222" y="3426371"/>
              <a:ext cx="720000" cy="216000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2" name="Ellipse 401">
              <a:extLst>
                <a:ext uri="{FF2B5EF4-FFF2-40B4-BE49-F238E27FC236}">
                  <a16:creationId xmlns:a16="http://schemas.microsoft.com/office/drawing/2014/main" id="{52E4C27E-A2F6-4F61-F63A-16BCBB6081B7}"/>
                </a:ext>
              </a:extLst>
            </p:cNvPr>
            <p:cNvSpPr/>
            <p:nvPr/>
          </p:nvSpPr>
          <p:spPr>
            <a:xfrm>
              <a:off x="7591753" y="541350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fr-CH" sz="1350" dirty="0">
                <a:solidFill>
                  <a:schemeClr val="tx1"/>
                </a:solidFill>
                <a:latin typeface="TheSansOsF Bold" panose="020B0702050302020203" pitchFamily="34" charset="0"/>
              </a:endParaRPr>
            </a:p>
          </p:txBody>
        </p:sp>
        <p:sp>
          <p:nvSpPr>
            <p:cNvPr id="403" name="Rectangle : coins arrondis 402">
              <a:extLst>
                <a:ext uri="{FF2B5EF4-FFF2-40B4-BE49-F238E27FC236}">
                  <a16:creationId xmlns:a16="http://schemas.microsoft.com/office/drawing/2014/main" id="{9D6027BB-6B3F-A6E3-9D7E-E897C9E558FB}"/>
                </a:ext>
              </a:extLst>
            </p:cNvPr>
            <p:cNvSpPr/>
            <p:nvPr/>
          </p:nvSpPr>
          <p:spPr>
            <a:xfrm>
              <a:off x="1908019" y="4308610"/>
              <a:ext cx="432000" cy="36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P</a:t>
              </a:r>
            </a:p>
          </p:txBody>
        </p:sp>
        <p:sp>
          <p:nvSpPr>
            <p:cNvPr id="404" name="ZoneTexte 403">
              <a:extLst>
                <a:ext uri="{FF2B5EF4-FFF2-40B4-BE49-F238E27FC236}">
                  <a16:creationId xmlns:a16="http://schemas.microsoft.com/office/drawing/2014/main" id="{7D3F81A4-9F0B-A62F-B6AE-8B8503586BA5}"/>
                </a:ext>
              </a:extLst>
            </p:cNvPr>
            <p:cNvSpPr txBox="1"/>
            <p:nvPr/>
          </p:nvSpPr>
          <p:spPr>
            <a:xfrm>
              <a:off x="584273" y="4821405"/>
              <a:ext cx="1154591" cy="6771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Article dans</a:t>
              </a:r>
              <a:br>
                <a:rPr lang="fr-CH" sz="900" dirty="0"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une revue sur</a:t>
              </a:r>
            </a:p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abonnement</a:t>
              </a:r>
            </a:p>
          </p:txBody>
        </p:sp>
        <p:sp>
          <p:nvSpPr>
            <p:cNvPr id="405" name="ZoneTexte 404">
              <a:extLst>
                <a:ext uri="{FF2B5EF4-FFF2-40B4-BE49-F238E27FC236}">
                  <a16:creationId xmlns:a16="http://schemas.microsoft.com/office/drawing/2014/main" id="{D1DEB271-CC66-9D7F-9C49-01AF0C25CBEE}"/>
                </a:ext>
              </a:extLst>
            </p:cNvPr>
            <p:cNvSpPr txBox="1"/>
            <p:nvPr/>
          </p:nvSpPr>
          <p:spPr>
            <a:xfrm>
              <a:off x="7501078" y="5877985"/>
              <a:ext cx="1682512" cy="4924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9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Accès payant</a:t>
              </a:r>
              <a:br>
                <a:rPr lang="fr-CH" sz="9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sur le site de l’éditeur</a:t>
              </a:r>
            </a:p>
          </p:txBody>
        </p:sp>
        <p:sp>
          <p:nvSpPr>
            <p:cNvPr id="406" name="ZoneTexte 405">
              <a:extLst>
                <a:ext uri="{FF2B5EF4-FFF2-40B4-BE49-F238E27FC236}">
                  <a16:creationId xmlns:a16="http://schemas.microsoft.com/office/drawing/2014/main" id="{FC78302C-206C-AF08-3744-7F530778F917}"/>
                </a:ext>
              </a:extLst>
            </p:cNvPr>
            <p:cNvSpPr txBox="1"/>
            <p:nvPr/>
          </p:nvSpPr>
          <p:spPr>
            <a:xfrm>
              <a:off x="6560217" y="5433713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  <p:grpSp>
          <p:nvGrpSpPr>
            <p:cNvPr id="407" name="Groupe 406">
              <a:extLst>
                <a:ext uri="{FF2B5EF4-FFF2-40B4-BE49-F238E27FC236}">
                  <a16:creationId xmlns:a16="http://schemas.microsoft.com/office/drawing/2014/main" id="{4BB2E577-C1C7-DA3C-E63B-1BEAA137C933}"/>
                </a:ext>
              </a:extLst>
            </p:cNvPr>
            <p:cNvGrpSpPr/>
            <p:nvPr/>
          </p:nvGrpSpPr>
          <p:grpSpPr>
            <a:xfrm>
              <a:off x="2523502" y="5128257"/>
              <a:ext cx="1047724" cy="645415"/>
              <a:chOff x="2379285" y="803150"/>
              <a:chExt cx="1047724" cy="645415"/>
            </a:xfrm>
          </p:grpSpPr>
          <p:sp>
            <p:nvSpPr>
              <p:cNvPr id="408" name="ZoneTexte 407">
                <a:extLst>
                  <a:ext uri="{FF2B5EF4-FFF2-40B4-BE49-F238E27FC236}">
                    <a16:creationId xmlns:a16="http://schemas.microsoft.com/office/drawing/2014/main" id="{CCC06A03-B0C2-0D48-D0A6-70B26A6C6FA4}"/>
                  </a:ext>
                </a:extLst>
              </p:cNvPr>
              <p:cNvSpPr txBox="1"/>
              <p:nvPr/>
            </p:nvSpPr>
            <p:spPr>
              <a:xfrm>
                <a:off x="2379285" y="803150"/>
                <a:ext cx="1047724" cy="307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Peer-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review</a:t>
                </a:r>
                <a:endParaRPr lang="fr-CH" sz="900" dirty="0">
                  <a:latin typeface="TheSansOsF Bold" panose="020B0702050302020203" pitchFamily="34" charset="0"/>
                </a:endParaRPr>
              </a:p>
            </p:txBody>
          </p:sp>
          <p:sp>
            <p:nvSpPr>
              <p:cNvPr id="409" name="Rectangle : coins arrondis 408">
                <a:extLst>
                  <a:ext uri="{FF2B5EF4-FFF2-40B4-BE49-F238E27FC236}">
                    <a16:creationId xmlns:a16="http://schemas.microsoft.com/office/drawing/2014/main" id="{6E45B8DA-B296-220C-D45B-25F30C77C14F}"/>
                  </a:ext>
                </a:extLst>
              </p:cNvPr>
              <p:cNvSpPr/>
              <p:nvPr/>
            </p:nvSpPr>
            <p:spPr>
              <a:xfrm>
                <a:off x="2615147" y="1088565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pic>
            <p:nvPicPr>
              <p:cNvPr id="410" name="Graphique 409" descr="Loupe">
                <a:extLst>
                  <a:ext uri="{FF2B5EF4-FFF2-40B4-BE49-F238E27FC236}">
                    <a16:creationId xmlns:a16="http://schemas.microsoft.com/office/drawing/2014/main" id="{18E4DD22-991D-27C4-C8E9-4B569EFAE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5400000">
                <a:off x="2759147" y="1130990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11" name="Groupe 410">
            <a:extLst>
              <a:ext uri="{FF2B5EF4-FFF2-40B4-BE49-F238E27FC236}">
                <a16:creationId xmlns:a16="http://schemas.microsoft.com/office/drawing/2014/main" id="{CEA63D57-7A44-3AEC-B88C-8E6C1121508C}"/>
              </a:ext>
            </a:extLst>
          </p:cNvPr>
          <p:cNvGrpSpPr/>
          <p:nvPr/>
        </p:nvGrpSpPr>
        <p:grpSpPr>
          <a:xfrm>
            <a:off x="2493412" y="2367209"/>
            <a:ext cx="3928779" cy="3279334"/>
            <a:chOff x="3007557" y="1269566"/>
            <a:chExt cx="5238372" cy="4372445"/>
          </a:xfrm>
        </p:grpSpPr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96587CD7-490C-325B-92F1-09D6A7C0B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7649" y="3434767"/>
              <a:ext cx="707251" cy="2103652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997AF3C0-4123-6926-ECD0-888B7600CAF1}"/>
                </a:ext>
              </a:extLst>
            </p:cNvPr>
            <p:cNvCxnSpPr>
              <a:cxnSpLocks/>
            </p:cNvCxnSpPr>
            <p:nvPr/>
          </p:nvCxnSpPr>
          <p:spPr>
            <a:xfrm>
              <a:off x="4557335" y="3434767"/>
              <a:ext cx="2941221" cy="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9A37B5AA-3AAD-754E-B6A7-F931D53EA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5225" y="1269566"/>
              <a:ext cx="730704" cy="216000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5" name="Rectangle : coins arrondis 414">
              <a:extLst>
                <a:ext uri="{FF2B5EF4-FFF2-40B4-BE49-F238E27FC236}">
                  <a16:creationId xmlns:a16="http://schemas.microsoft.com/office/drawing/2014/main" id="{ADB2C511-496A-50C8-1BC9-979705C6C323}"/>
                </a:ext>
              </a:extLst>
            </p:cNvPr>
            <p:cNvSpPr/>
            <p:nvPr/>
          </p:nvSpPr>
          <p:spPr>
            <a:xfrm>
              <a:off x="3983437" y="4316492"/>
              <a:ext cx="432000" cy="360000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H</a:t>
              </a:r>
            </a:p>
          </p:txBody>
        </p:sp>
        <p:sp>
          <p:nvSpPr>
            <p:cNvPr id="416" name="ZoneTexte 415">
              <a:extLst>
                <a:ext uri="{FF2B5EF4-FFF2-40B4-BE49-F238E27FC236}">
                  <a16:creationId xmlns:a16="http://schemas.microsoft.com/office/drawing/2014/main" id="{2607CB7C-6A6A-36BC-32FA-6D2A97D8E539}"/>
                </a:ext>
              </a:extLst>
            </p:cNvPr>
            <p:cNvSpPr txBox="1"/>
            <p:nvPr/>
          </p:nvSpPr>
          <p:spPr>
            <a:xfrm>
              <a:off x="3007557" y="4173308"/>
              <a:ext cx="10584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i="1" dirty="0">
                  <a:latin typeface="TheSansOsF Light" panose="020B0302050302020203" pitchFamily="34" charset="0"/>
                </a:rPr>
                <a:t>Voie hybride</a:t>
              </a:r>
            </a:p>
          </p:txBody>
        </p:sp>
        <p:grpSp>
          <p:nvGrpSpPr>
            <p:cNvPr id="417" name="Groupe 416">
              <a:extLst>
                <a:ext uri="{FF2B5EF4-FFF2-40B4-BE49-F238E27FC236}">
                  <a16:creationId xmlns:a16="http://schemas.microsoft.com/office/drawing/2014/main" id="{2B4AAA6D-A9F8-6C9C-4D8C-E7F92588D2F8}"/>
                </a:ext>
              </a:extLst>
            </p:cNvPr>
            <p:cNvGrpSpPr/>
            <p:nvPr/>
          </p:nvGrpSpPr>
          <p:grpSpPr>
            <a:xfrm>
              <a:off x="5204307" y="2956646"/>
              <a:ext cx="2119200" cy="648604"/>
              <a:chOff x="5281941" y="2956646"/>
              <a:chExt cx="2119200" cy="648604"/>
            </a:xfrm>
          </p:grpSpPr>
          <p:sp>
            <p:nvSpPr>
              <p:cNvPr id="423" name="ZoneTexte 422">
                <a:extLst>
                  <a:ext uri="{FF2B5EF4-FFF2-40B4-BE49-F238E27FC236}">
                    <a16:creationId xmlns:a16="http://schemas.microsoft.com/office/drawing/2014/main" id="{FE48E656-69B2-EB60-0468-72574EAD7EB5}"/>
                  </a:ext>
                </a:extLst>
              </p:cNvPr>
              <p:cNvSpPr txBox="1"/>
              <p:nvPr/>
            </p:nvSpPr>
            <p:spPr>
              <a:xfrm>
                <a:off x="5281941" y="2956646"/>
                <a:ext cx="211920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Article 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Processing</a:t>
                </a:r>
                <a:r>
                  <a:rPr lang="fr-CH" sz="900" dirty="0">
                    <a:latin typeface="TheSansOsF Bold" panose="020B0702050302020203" pitchFamily="34" charset="0"/>
                  </a:rPr>
                  <a:t> Charges</a:t>
                </a:r>
              </a:p>
            </p:txBody>
          </p:sp>
          <p:sp>
            <p:nvSpPr>
              <p:cNvPr id="424" name="Rectangle : coins arrondis 423">
                <a:extLst>
                  <a:ext uri="{FF2B5EF4-FFF2-40B4-BE49-F238E27FC236}">
                    <a16:creationId xmlns:a16="http://schemas.microsoft.com/office/drawing/2014/main" id="{B284188E-7EBB-8AED-937A-AE98D634A91E}"/>
                  </a:ext>
                </a:extLst>
              </p:cNvPr>
              <p:cNvSpPr/>
              <p:nvPr/>
            </p:nvSpPr>
            <p:spPr>
              <a:xfrm>
                <a:off x="6093917" y="3245250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  <a:latin typeface="TheSansOsF Bold" panose="020B0702050302020203" pitchFamily="34" charset="0"/>
                  </a:rPr>
                  <a:t>APC $$</a:t>
                </a:r>
                <a:endParaRPr lang="fr-CH" sz="1350" dirty="0">
                  <a:solidFill>
                    <a:schemeClr val="tx1"/>
                  </a:solidFill>
                  <a:latin typeface="TheSansOsF Bold" panose="020B0702050302020203" pitchFamily="34" charset="0"/>
                </a:endParaRPr>
              </a:p>
            </p:txBody>
          </p:sp>
        </p:grpSp>
        <p:sp>
          <p:nvSpPr>
            <p:cNvPr id="418" name="ZoneTexte 417">
              <a:extLst>
                <a:ext uri="{FF2B5EF4-FFF2-40B4-BE49-F238E27FC236}">
                  <a16:creationId xmlns:a16="http://schemas.microsoft.com/office/drawing/2014/main" id="{6305B4D1-4A20-4623-918A-CB2841920480}"/>
                </a:ext>
              </a:extLst>
            </p:cNvPr>
            <p:cNvSpPr txBox="1"/>
            <p:nvPr/>
          </p:nvSpPr>
          <p:spPr>
            <a:xfrm rot="17261522">
              <a:off x="7660892" y="1943195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  <p:cxnSp>
          <p:nvCxnSpPr>
            <p:cNvPr id="419" name="Connecteur droit 418">
              <a:extLst>
                <a:ext uri="{FF2B5EF4-FFF2-40B4-BE49-F238E27FC236}">
                  <a16:creationId xmlns:a16="http://schemas.microsoft.com/office/drawing/2014/main" id="{BE8BC07D-CFA0-2384-1AB4-28895A4B30D6}"/>
                </a:ext>
              </a:extLst>
            </p:cNvPr>
            <p:cNvCxnSpPr>
              <a:cxnSpLocks/>
            </p:cNvCxnSpPr>
            <p:nvPr/>
          </p:nvCxnSpPr>
          <p:spPr>
            <a:xfrm>
              <a:off x="3535639" y="5598060"/>
              <a:ext cx="641978" cy="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0" name="Groupe 419">
              <a:extLst>
                <a:ext uri="{FF2B5EF4-FFF2-40B4-BE49-F238E27FC236}">
                  <a16:creationId xmlns:a16="http://schemas.microsoft.com/office/drawing/2014/main" id="{3FF53F8C-DF71-8AA5-02FE-9C1DC9571C22}"/>
                </a:ext>
              </a:extLst>
            </p:cNvPr>
            <p:cNvGrpSpPr/>
            <p:nvPr/>
          </p:nvGrpSpPr>
          <p:grpSpPr>
            <a:xfrm flipV="1">
              <a:off x="3565812" y="5389684"/>
              <a:ext cx="468000" cy="252327"/>
              <a:chOff x="3248032" y="436576"/>
              <a:chExt cx="468000" cy="252327"/>
            </a:xfrm>
            <a:solidFill>
              <a:schemeClr val="bg1"/>
            </a:solidFill>
          </p:grpSpPr>
          <p:sp>
            <p:nvSpPr>
              <p:cNvPr id="421" name="Flèche : droite 420">
                <a:extLst>
                  <a:ext uri="{FF2B5EF4-FFF2-40B4-BE49-F238E27FC236}">
                    <a16:creationId xmlns:a16="http://schemas.microsoft.com/office/drawing/2014/main" id="{22EB93B6-5D24-1DC5-D128-8A9C332C40B5}"/>
                  </a:ext>
                </a:extLst>
              </p:cNvPr>
              <p:cNvSpPr/>
              <p:nvPr/>
            </p:nvSpPr>
            <p:spPr>
              <a:xfrm flipV="1">
                <a:off x="3248032" y="436576"/>
                <a:ext cx="468000" cy="107999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sp>
            <p:nvSpPr>
              <p:cNvPr id="422" name="Flèche : droite 421">
                <a:extLst>
                  <a:ext uri="{FF2B5EF4-FFF2-40B4-BE49-F238E27FC236}">
                    <a16:creationId xmlns:a16="http://schemas.microsoft.com/office/drawing/2014/main" id="{7B0B15A2-0B7C-C677-50CB-3FDA5299005E}"/>
                  </a:ext>
                </a:extLst>
              </p:cNvPr>
              <p:cNvSpPr/>
              <p:nvPr/>
            </p:nvSpPr>
            <p:spPr>
              <a:xfrm rot="4302253" flipV="1">
                <a:off x="3441810" y="526905"/>
                <a:ext cx="216000" cy="10799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</p:grpSp>
      </p:grpSp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669516FC-9B7C-3C57-D619-83487E5F61EC}"/>
              </a:ext>
            </a:extLst>
          </p:cNvPr>
          <p:cNvGrpSpPr/>
          <p:nvPr/>
        </p:nvGrpSpPr>
        <p:grpSpPr>
          <a:xfrm>
            <a:off x="704474" y="1775429"/>
            <a:ext cx="6833543" cy="2217393"/>
            <a:chOff x="622307" y="480526"/>
            <a:chExt cx="9111390" cy="2956524"/>
          </a:xfrm>
        </p:grpSpPr>
        <p:sp>
          <p:nvSpPr>
            <p:cNvPr id="426" name="ZoneTexte 425">
              <a:extLst>
                <a:ext uri="{FF2B5EF4-FFF2-40B4-BE49-F238E27FC236}">
                  <a16:creationId xmlns:a16="http://schemas.microsoft.com/office/drawing/2014/main" id="{0F540D4C-87EE-D619-338B-318681D11393}"/>
                </a:ext>
              </a:extLst>
            </p:cNvPr>
            <p:cNvSpPr txBox="1"/>
            <p:nvPr/>
          </p:nvSpPr>
          <p:spPr>
            <a:xfrm>
              <a:off x="622307" y="1393345"/>
              <a:ext cx="1113981" cy="6771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Article dans</a:t>
              </a:r>
              <a:br>
                <a:rPr lang="fr-CH" sz="900" dirty="0"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une revue en</a:t>
              </a:r>
            </a:p>
            <a:p>
              <a:pPr algn="ctr"/>
              <a:r>
                <a:rPr lang="fr-CH" sz="900" dirty="0">
                  <a:latin typeface="TheSansOsF Bold" panose="020B0702050302020203" pitchFamily="34" charset="0"/>
                </a:rPr>
                <a:t>Open Access</a:t>
              </a:r>
            </a:p>
          </p:txBody>
        </p:sp>
        <p:sp>
          <p:nvSpPr>
            <p:cNvPr id="427" name="ZoneTexte 426">
              <a:extLst>
                <a:ext uri="{FF2B5EF4-FFF2-40B4-BE49-F238E27FC236}">
                  <a16:creationId xmlns:a16="http://schemas.microsoft.com/office/drawing/2014/main" id="{CD02800E-3E1B-2B28-2AD1-DC984C4148B1}"/>
                </a:ext>
              </a:extLst>
            </p:cNvPr>
            <p:cNvSpPr txBox="1"/>
            <p:nvPr/>
          </p:nvSpPr>
          <p:spPr>
            <a:xfrm>
              <a:off x="8051185" y="480526"/>
              <a:ext cx="1682512" cy="523220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05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Open Access</a:t>
              </a:r>
              <a:br>
                <a:rPr lang="fr-CH" sz="900" dirty="0">
                  <a:solidFill>
                    <a:schemeClr val="bg1"/>
                  </a:solidFill>
                  <a:latin typeface="TheSansOsF Bold" panose="020B0702050302020203" pitchFamily="34" charset="0"/>
                </a:rPr>
              </a:br>
              <a:r>
                <a:rPr lang="fr-CH" sz="900" dirty="0">
                  <a:latin typeface="TheSansOsF Bold" panose="020B0702050302020203" pitchFamily="34" charset="0"/>
                </a:rPr>
                <a:t>sur le site de l’éditeur</a:t>
              </a:r>
            </a:p>
          </p:txBody>
        </p: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B2DB66CF-E46B-3828-8546-00C49B0C8C7B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45" y="1271474"/>
              <a:ext cx="5753129" cy="0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5656C269-C6F6-49E5-5EE2-93DF8D361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5733" y="1276772"/>
              <a:ext cx="720000" cy="2160278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" name="Rectangle : coins arrondis 429">
              <a:extLst>
                <a:ext uri="{FF2B5EF4-FFF2-40B4-BE49-F238E27FC236}">
                  <a16:creationId xmlns:a16="http://schemas.microsoft.com/office/drawing/2014/main" id="{D122E118-335F-0EAF-632E-C369FD4EAA87}"/>
                </a:ext>
              </a:extLst>
            </p:cNvPr>
            <p:cNvSpPr/>
            <p:nvPr/>
          </p:nvSpPr>
          <p:spPr>
            <a:xfrm>
              <a:off x="2024561" y="1813431"/>
              <a:ext cx="432000" cy="3600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1500" dirty="0">
                  <a:latin typeface="TheSansOsF Bold" panose="020B0702050302020203" pitchFamily="34" charset="0"/>
                </a:rPr>
                <a:t>D</a:t>
              </a:r>
            </a:p>
          </p:txBody>
        </p:sp>
        <p:sp>
          <p:nvSpPr>
            <p:cNvPr id="431" name="ZoneTexte 430">
              <a:extLst>
                <a:ext uri="{FF2B5EF4-FFF2-40B4-BE49-F238E27FC236}">
                  <a16:creationId xmlns:a16="http://schemas.microsoft.com/office/drawing/2014/main" id="{F4E6E1B1-33FA-FDC5-72BA-02EC8BF2E0D1}"/>
                </a:ext>
              </a:extLst>
            </p:cNvPr>
            <p:cNvSpPr txBox="1"/>
            <p:nvPr/>
          </p:nvSpPr>
          <p:spPr>
            <a:xfrm>
              <a:off x="2105023" y="2584415"/>
              <a:ext cx="60529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>
                  <a:latin typeface="TheSansOsF Bold" panose="020B0702050302020203" pitchFamily="34" charset="0"/>
                </a:rPr>
                <a:t>DOAJ</a:t>
              </a:r>
            </a:p>
          </p:txBody>
        </p:sp>
        <p:sp>
          <p:nvSpPr>
            <p:cNvPr id="432" name="Ellipse 431">
              <a:extLst>
                <a:ext uri="{FF2B5EF4-FFF2-40B4-BE49-F238E27FC236}">
                  <a16:creationId xmlns:a16="http://schemas.microsoft.com/office/drawing/2014/main" id="{072E6632-408F-3C29-3F09-7787B6182FCA}"/>
                </a:ext>
              </a:extLst>
            </p:cNvPr>
            <p:cNvSpPr/>
            <p:nvPr/>
          </p:nvSpPr>
          <p:spPr>
            <a:xfrm>
              <a:off x="1939057" y="2631663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433" name="ZoneTexte 432">
              <a:extLst>
                <a:ext uri="{FF2B5EF4-FFF2-40B4-BE49-F238E27FC236}">
                  <a16:creationId xmlns:a16="http://schemas.microsoft.com/office/drawing/2014/main" id="{5F906F31-0CA7-0E1E-7580-54BFE98E618B}"/>
                </a:ext>
              </a:extLst>
            </p:cNvPr>
            <p:cNvSpPr txBox="1"/>
            <p:nvPr/>
          </p:nvSpPr>
          <p:spPr>
            <a:xfrm>
              <a:off x="2371134" y="2049719"/>
              <a:ext cx="93230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i="1" dirty="0">
                  <a:latin typeface="TheSansOsF Light" panose="020B0302050302020203" pitchFamily="34" charset="0"/>
                </a:rPr>
                <a:t>Voie dorée</a:t>
              </a:r>
            </a:p>
          </p:txBody>
        </p:sp>
        <p:grpSp>
          <p:nvGrpSpPr>
            <p:cNvPr id="434" name="Groupe 433">
              <a:extLst>
                <a:ext uri="{FF2B5EF4-FFF2-40B4-BE49-F238E27FC236}">
                  <a16:creationId xmlns:a16="http://schemas.microsoft.com/office/drawing/2014/main" id="{82ADD156-6C0D-9DD2-293F-30CEB8BF7E7F}"/>
                </a:ext>
              </a:extLst>
            </p:cNvPr>
            <p:cNvGrpSpPr/>
            <p:nvPr/>
          </p:nvGrpSpPr>
          <p:grpSpPr>
            <a:xfrm>
              <a:off x="4773256" y="803150"/>
              <a:ext cx="2027767" cy="648604"/>
              <a:chOff x="4773256" y="803150"/>
              <a:chExt cx="2027767" cy="648604"/>
            </a:xfrm>
          </p:grpSpPr>
          <p:sp>
            <p:nvSpPr>
              <p:cNvPr id="441" name="ZoneTexte 440">
                <a:extLst>
                  <a:ext uri="{FF2B5EF4-FFF2-40B4-BE49-F238E27FC236}">
                    <a16:creationId xmlns:a16="http://schemas.microsoft.com/office/drawing/2014/main" id="{FFD312B9-1295-9509-0091-F24B81182872}"/>
                  </a:ext>
                </a:extLst>
              </p:cNvPr>
              <p:cNvSpPr txBox="1"/>
              <p:nvPr/>
            </p:nvSpPr>
            <p:spPr>
              <a:xfrm>
                <a:off x="4773256" y="803150"/>
                <a:ext cx="202776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Article 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Processing</a:t>
                </a:r>
                <a:r>
                  <a:rPr lang="fr-CH" sz="900" dirty="0">
                    <a:latin typeface="TheSansOsF Bold" panose="020B0702050302020203" pitchFamily="34" charset="0"/>
                  </a:rPr>
                  <a:t> Charges</a:t>
                </a:r>
              </a:p>
            </p:txBody>
          </p:sp>
          <p:sp>
            <p:nvSpPr>
              <p:cNvPr id="442" name="Rectangle : coins arrondis 441">
                <a:extLst>
                  <a:ext uri="{FF2B5EF4-FFF2-40B4-BE49-F238E27FC236}">
                    <a16:creationId xmlns:a16="http://schemas.microsoft.com/office/drawing/2014/main" id="{9B0447ED-E802-474F-146D-08DFC8766D57}"/>
                  </a:ext>
                </a:extLst>
              </p:cNvPr>
              <p:cNvSpPr/>
              <p:nvPr/>
            </p:nvSpPr>
            <p:spPr>
              <a:xfrm>
                <a:off x="5451661" y="1091754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  <a:latin typeface="TheSansOsF Bold" panose="020B0702050302020203" pitchFamily="34" charset="0"/>
                  </a:rPr>
                  <a:t>APC $$</a:t>
                </a:r>
                <a:endParaRPr lang="fr-CH" sz="1350" dirty="0">
                  <a:solidFill>
                    <a:schemeClr val="tx1"/>
                  </a:solidFill>
                  <a:latin typeface="TheSansOsF Bold" panose="020B0702050302020203" pitchFamily="34" charset="0"/>
                </a:endParaRPr>
              </a:p>
            </p:txBody>
          </p:sp>
        </p:grpSp>
        <p:sp>
          <p:nvSpPr>
            <p:cNvPr id="435" name="Ellipse 434">
              <a:extLst>
                <a:ext uri="{FF2B5EF4-FFF2-40B4-BE49-F238E27FC236}">
                  <a16:creationId xmlns:a16="http://schemas.microsoft.com/office/drawing/2014/main" id="{DB28F2B7-57C4-8EDE-9D95-3B4B55D6C246}"/>
                </a:ext>
              </a:extLst>
            </p:cNvPr>
            <p:cNvSpPr/>
            <p:nvPr/>
          </p:nvSpPr>
          <p:spPr>
            <a:xfrm>
              <a:off x="8077646" y="1089901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grpSp>
          <p:nvGrpSpPr>
            <p:cNvPr id="436" name="Groupe 435">
              <a:extLst>
                <a:ext uri="{FF2B5EF4-FFF2-40B4-BE49-F238E27FC236}">
                  <a16:creationId xmlns:a16="http://schemas.microsoft.com/office/drawing/2014/main" id="{4451B338-C1E9-23D9-A39F-EEF4120AE974}"/>
                </a:ext>
              </a:extLst>
            </p:cNvPr>
            <p:cNvGrpSpPr/>
            <p:nvPr/>
          </p:nvGrpSpPr>
          <p:grpSpPr>
            <a:xfrm>
              <a:off x="2657354" y="803150"/>
              <a:ext cx="1047724" cy="645415"/>
              <a:chOff x="2433075" y="803150"/>
              <a:chExt cx="1047724" cy="645415"/>
            </a:xfrm>
          </p:grpSpPr>
          <p:sp>
            <p:nvSpPr>
              <p:cNvPr id="438" name="ZoneTexte 437">
                <a:extLst>
                  <a:ext uri="{FF2B5EF4-FFF2-40B4-BE49-F238E27FC236}">
                    <a16:creationId xmlns:a16="http://schemas.microsoft.com/office/drawing/2014/main" id="{C091F4EE-0764-93EC-B0B2-AC9A60519705}"/>
                  </a:ext>
                </a:extLst>
              </p:cNvPr>
              <p:cNvSpPr txBox="1"/>
              <p:nvPr/>
            </p:nvSpPr>
            <p:spPr>
              <a:xfrm>
                <a:off x="2433075" y="803150"/>
                <a:ext cx="1047724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900" dirty="0">
                    <a:latin typeface="TheSansOsF Bold" panose="020B0702050302020203" pitchFamily="34" charset="0"/>
                  </a:rPr>
                  <a:t>Peer-</a:t>
                </a:r>
                <a:r>
                  <a:rPr lang="fr-CH" sz="900" dirty="0" err="1">
                    <a:latin typeface="TheSansOsF Bold" panose="020B0702050302020203" pitchFamily="34" charset="0"/>
                  </a:rPr>
                  <a:t>review</a:t>
                </a:r>
                <a:endParaRPr lang="fr-CH" sz="900" dirty="0">
                  <a:latin typeface="TheSansOsF Bold" panose="020B0702050302020203" pitchFamily="34" charset="0"/>
                </a:endParaRPr>
              </a:p>
            </p:txBody>
          </p:sp>
          <p:sp>
            <p:nvSpPr>
              <p:cNvPr id="439" name="Rectangle : coins arrondis 438">
                <a:extLst>
                  <a:ext uri="{FF2B5EF4-FFF2-40B4-BE49-F238E27FC236}">
                    <a16:creationId xmlns:a16="http://schemas.microsoft.com/office/drawing/2014/main" id="{D197AE8D-610F-966E-AD81-57F6EEE235C1}"/>
                  </a:ext>
                </a:extLst>
              </p:cNvPr>
              <p:cNvSpPr/>
              <p:nvPr/>
            </p:nvSpPr>
            <p:spPr>
              <a:xfrm>
                <a:off x="2668937" y="1088565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pic>
            <p:nvPicPr>
              <p:cNvPr id="440" name="Graphique 439" descr="Loupe">
                <a:extLst>
                  <a:ext uri="{FF2B5EF4-FFF2-40B4-BE49-F238E27FC236}">
                    <a16:creationId xmlns:a16="http://schemas.microsoft.com/office/drawing/2014/main" id="{BC54FC23-E976-792E-8BDD-DCEF08ABD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5400000">
                <a:off x="2812937" y="1130990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437" name="ZoneTexte 436">
              <a:extLst>
                <a:ext uri="{FF2B5EF4-FFF2-40B4-BE49-F238E27FC236}">
                  <a16:creationId xmlns:a16="http://schemas.microsoft.com/office/drawing/2014/main" id="{1329869C-085C-F730-6A47-74A60FEA31A2}"/>
                </a:ext>
              </a:extLst>
            </p:cNvPr>
            <p:cNvSpPr txBox="1"/>
            <p:nvPr/>
          </p:nvSpPr>
          <p:spPr>
            <a:xfrm>
              <a:off x="7058989" y="1097798"/>
              <a:ext cx="59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solidFill>
                    <a:schemeClr val="bg1"/>
                  </a:solidFill>
                  <a:latin typeface="TheSansOsF Bold" panose="020B0702050302020203" pitchFamily="34" charset="0"/>
                </a:rPr>
                <a:t>&gt;&gt;&gt;</a:t>
              </a:r>
            </a:p>
          </p:txBody>
        </p:sp>
      </p:grpSp>
      <p:sp>
        <p:nvSpPr>
          <p:cNvPr id="443" name="Ellipse 442">
            <a:extLst>
              <a:ext uri="{FF2B5EF4-FFF2-40B4-BE49-F238E27FC236}">
                <a16:creationId xmlns:a16="http://schemas.microsoft.com/office/drawing/2014/main" id="{B4E71AC7-9CB4-A904-9729-DB3A85B873F9}"/>
              </a:ext>
            </a:extLst>
          </p:cNvPr>
          <p:cNvSpPr/>
          <p:nvPr/>
        </p:nvSpPr>
        <p:spPr>
          <a:xfrm>
            <a:off x="1439857" y="3857658"/>
            <a:ext cx="270000" cy="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pic>
        <p:nvPicPr>
          <p:cNvPr id="463" name="Image 462">
            <a:extLst>
              <a:ext uri="{FF2B5EF4-FFF2-40B4-BE49-F238E27FC236}">
                <a16:creationId xmlns:a16="http://schemas.microsoft.com/office/drawing/2014/main" id="{17089582-9636-10D7-6553-2B5B9CF737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3" t="40898" r="12925" b="44495"/>
          <a:stretch/>
        </p:blipFill>
        <p:spPr>
          <a:xfrm>
            <a:off x="5952097" y="1681028"/>
            <a:ext cx="324036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Image 463">
            <a:extLst>
              <a:ext uri="{FF2B5EF4-FFF2-40B4-BE49-F238E27FC236}">
                <a16:creationId xmlns:a16="http://schemas.microsoft.com/office/drawing/2014/main" id="{FB6A8129-E746-1A24-D488-6BD5EB8D6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3" t="40898" r="12925" b="44495"/>
          <a:stretch/>
        </p:blipFill>
        <p:spPr>
          <a:xfrm>
            <a:off x="7158157" y="4099806"/>
            <a:ext cx="324036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Image 465">
            <a:extLst>
              <a:ext uri="{FF2B5EF4-FFF2-40B4-BE49-F238E27FC236}">
                <a16:creationId xmlns:a16="http://schemas.microsoft.com/office/drawing/2014/main" id="{AB37D8BC-D65E-66D9-D9D2-02E9AD9DD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t="81270" r="38236" b="6833"/>
          <a:stretch/>
        </p:blipFill>
        <p:spPr>
          <a:xfrm>
            <a:off x="5550119" y="5779523"/>
            <a:ext cx="309717" cy="439862"/>
          </a:xfrm>
          <a:prstGeom prst="rect">
            <a:avLst/>
          </a:prstGeom>
        </p:spPr>
      </p:pic>
      <p:sp>
        <p:nvSpPr>
          <p:cNvPr id="467" name="ZoneTexte 466">
            <a:extLst>
              <a:ext uri="{FF2B5EF4-FFF2-40B4-BE49-F238E27FC236}">
                <a16:creationId xmlns:a16="http://schemas.microsoft.com/office/drawing/2014/main" id="{738DDB56-2976-A25A-7372-E8AFB94F05C1}"/>
              </a:ext>
            </a:extLst>
          </p:cNvPr>
          <p:cNvSpPr txBox="1"/>
          <p:nvPr/>
        </p:nvSpPr>
        <p:spPr>
          <a:xfrm>
            <a:off x="1846625" y="1267505"/>
            <a:ext cx="545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dirty="0"/>
              <a:t>Scientific </a:t>
            </a:r>
            <a:r>
              <a:rPr lang="fr-CH" dirty="0" err="1"/>
              <a:t>Publishing</a:t>
            </a:r>
            <a:r>
              <a:rPr lang="fr-CH" dirty="0"/>
              <a:t>: </a:t>
            </a:r>
            <a:r>
              <a:rPr lang="fr-CH" dirty="0" err="1"/>
              <a:t>Roads</a:t>
            </a:r>
            <a:r>
              <a:rPr lang="fr-CH" dirty="0"/>
              <a:t> </a:t>
            </a:r>
            <a:r>
              <a:rPr lang="fr-CH" dirty="0" err="1"/>
              <a:t>towards</a:t>
            </a:r>
            <a:r>
              <a:rPr lang="fr-CH" dirty="0"/>
              <a:t> Open Access</a:t>
            </a:r>
          </a:p>
        </p:txBody>
      </p:sp>
      <p:sp>
        <p:nvSpPr>
          <p:cNvPr id="468" name="ZoneTexte 467">
            <a:extLst>
              <a:ext uri="{FF2B5EF4-FFF2-40B4-BE49-F238E27FC236}">
                <a16:creationId xmlns:a16="http://schemas.microsoft.com/office/drawing/2014/main" id="{24666A5F-550F-DE0C-0423-D1470145AE73}"/>
              </a:ext>
            </a:extLst>
          </p:cNvPr>
          <p:cNvSpPr txBox="1"/>
          <p:nvPr/>
        </p:nvSpPr>
        <p:spPr>
          <a:xfrm>
            <a:off x="7331530" y="2845476"/>
            <a:ext cx="6687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i="1" dirty="0">
                <a:latin typeface="TheSansOsF Light" panose="020B0302050302020203" pitchFamily="34" charset="0"/>
              </a:rPr>
              <a:t>Voie verte</a:t>
            </a:r>
          </a:p>
        </p:txBody>
      </p:sp>
      <p:pic>
        <p:nvPicPr>
          <p:cNvPr id="469" name="Image 468">
            <a:extLst>
              <a:ext uri="{FF2B5EF4-FFF2-40B4-BE49-F238E27FC236}">
                <a16:creationId xmlns:a16="http://schemas.microsoft.com/office/drawing/2014/main" id="{F22DBCA9-B354-97A9-92AF-C250AE6D9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72" y="6033112"/>
            <a:ext cx="616665" cy="215756"/>
          </a:xfrm>
          <a:prstGeom prst="rect">
            <a:avLst/>
          </a:prstGeom>
        </p:spPr>
      </p:pic>
      <p:sp>
        <p:nvSpPr>
          <p:cNvPr id="470" name="Zone de texte 1">
            <a:extLst>
              <a:ext uri="{FF2B5EF4-FFF2-40B4-BE49-F238E27FC236}">
                <a16:creationId xmlns:a16="http://schemas.microsoft.com/office/drawing/2014/main" id="{C34B5B1D-D019-82F6-BE73-406D509D7FCE}"/>
              </a:ext>
            </a:extLst>
          </p:cNvPr>
          <p:cNvSpPr txBox="1"/>
          <p:nvPr/>
        </p:nvSpPr>
        <p:spPr>
          <a:xfrm>
            <a:off x="1099075" y="6005113"/>
            <a:ext cx="4080714" cy="2730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MS Mincho"/>
                <a:cs typeface="Arial"/>
              </a:rPr>
              <a:t>Bibliothèque de l’UNIGE, 2022</a:t>
            </a:r>
            <a:endParaRPr lang="fr-CH" sz="900" dirty="0">
              <a:solidFill>
                <a:schemeClr val="bg1">
                  <a:lumMod val="50000"/>
                </a:schemeClr>
              </a:solidFill>
              <a:latin typeface="TheSansOsF ExtraLight" panose="020B0202050302020203" pitchFamily="34" charset="0"/>
              <a:ea typeface="MS Mincho"/>
              <a:cs typeface="Times New Roman"/>
            </a:endParaRPr>
          </a:p>
          <a:p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Calibri"/>
                <a:cs typeface="Arial"/>
              </a:rPr>
              <a:t>Ce document</a:t>
            </a:r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Times New Roman"/>
                <a:cs typeface="Arial"/>
              </a:rPr>
              <a:t> es</a:t>
            </a:r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Calibri"/>
                <a:cs typeface="Arial"/>
              </a:rPr>
              <a:t>t sous licence Creative Commons</a:t>
            </a:r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Times New Roman"/>
                <a:cs typeface="Arial"/>
              </a:rPr>
              <a:t> Attri</a:t>
            </a:r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Calibri"/>
                <a:cs typeface="Arial"/>
              </a:rPr>
              <a:t>bution - Partage dans les mêmes c</a:t>
            </a:r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Times New Roman"/>
                <a:cs typeface="Arial"/>
              </a:rPr>
              <a:t>onditions 4.0 International</a:t>
            </a:r>
            <a:b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Times New Roman"/>
                <a:cs typeface="Arial"/>
              </a:rPr>
            </a:br>
            <a:r>
              <a:rPr lang="fr-CH" sz="600" dirty="0">
                <a:solidFill>
                  <a:schemeClr val="bg1">
                    <a:lumMod val="50000"/>
                  </a:schemeClr>
                </a:solidFill>
                <a:latin typeface="TheSansOsF ExtraLight" panose="020B0202050302020203" pitchFamily="34" charset="0"/>
                <a:ea typeface="Calibri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http://creativecommons.org/licenses/by-sa/4.0/deed.fr</a:t>
            </a:r>
            <a:endParaRPr lang="fr-CH" sz="600" dirty="0">
              <a:solidFill>
                <a:schemeClr val="bg1">
                  <a:lumMod val="50000"/>
                </a:schemeClr>
              </a:solidFill>
              <a:latin typeface="TheSansOsF ExtraLight" panose="020B0202050302020203" pitchFamily="34" charset="0"/>
              <a:ea typeface="Calibri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EDB49F-3AAC-3FC2-A3FF-9EE56A6CAB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9682" y="4742981"/>
            <a:ext cx="1141721" cy="70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123489" lon="19558217" rev="20545384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13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EC097-00A6-4A02-827A-C649D944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Accessing</a:t>
            </a:r>
            <a:r>
              <a:rPr lang="fr-CH" dirty="0"/>
              <a:t> </a:t>
            </a:r>
            <a:r>
              <a:rPr lang="fr-CH" dirty="0">
                <a:solidFill>
                  <a:srgbClr val="CF0063"/>
                </a:solidFill>
              </a:rPr>
              <a:t>Archive ouverte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D77BE-932A-646D-E170-98587AF8A698}"/>
              </a:ext>
            </a:extLst>
          </p:cNvPr>
          <p:cNvSpPr/>
          <p:nvPr/>
        </p:nvSpPr>
        <p:spPr>
          <a:xfrm>
            <a:off x="605621" y="1663697"/>
            <a:ext cx="8070835" cy="1331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E02B2-5D15-6401-1437-D79F24191F80}"/>
              </a:ext>
            </a:extLst>
          </p:cNvPr>
          <p:cNvSpPr/>
          <p:nvPr/>
        </p:nvSpPr>
        <p:spPr>
          <a:xfrm>
            <a:off x="431800" y="1185468"/>
            <a:ext cx="7580656" cy="428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chemeClr val="tx1"/>
                </a:solidFill>
              </a:rPr>
              <a:t>From UNIGE </a:t>
            </a:r>
            <a:r>
              <a:rPr lang="fr-CH" dirty="0" err="1">
                <a:solidFill>
                  <a:schemeClr val="tx1"/>
                </a:solidFill>
              </a:rPr>
              <a:t>website</a:t>
            </a:r>
            <a:r>
              <a:rPr lang="fr-CH" dirty="0">
                <a:solidFill>
                  <a:schemeClr val="tx1"/>
                </a:solidFill>
              </a:rPr>
              <a:t> header, section « </a:t>
            </a:r>
            <a:r>
              <a:rPr lang="fr-CH" b="1" dirty="0">
                <a:solidFill>
                  <a:schemeClr val="tx1"/>
                </a:solidFill>
              </a:rPr>
              <a:t>Services </a:t>
            </a:r>
            <a:r>
              <a:rPr lang="fr-CH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CAE7A-A792-C4D9-124C-656E574170C0}"/>
              </a:ext>
            </a:extLst>
          </p:cNvPr>
          <p:cNvSpPr/>
          <p:nvPr/>
        </p:nvSpPr>
        <p:spPr>
          <a:xfrm>
            <a:off x="450001" y="3048153"/>
            <a:ext cx="6334258" cy="52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fr-CH" dirty="0">
                <a:solidFill>
                  <a:schemeClr val="tx1"/>
                </a:solidFill>
              </a:rPr>
              <a:t>On </a:t>
            </a:r>
            <a:r>
              <a:rPr lang="fr-CH" dirty="0">
                <a:hlinkClick r:id="rId3"/>
              </a:rPr>
              <a:t>https://archive-ouverte.unige.ch/</a:t>
            </a:r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B440C01-E6E7-43B5-C34A-DA9B36062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35" y="3644261"/>
            <a:ext cx="4645891" cy="2878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9592AC6-1B0C-F0BD-C7A9-46915E00DBC3}"/>
              </a:ext>
            </a:extLst>
          </p:cNvPr>
          <p:cNvSpPr/>
          <p:nvPr/>
        </p:nvSpPr>
        <p:spPr>
          <a:xfrm>
            <a:off x="4165600" y="4747491"/>
            <a:ext cx="914400" cy="446812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EA9B671-7721-850D-369D-5D38E496A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21" y="1766554"/>
            <a:ext cx="8052596" cy="9489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9D392E-C293-17B8-FEE6-C7C2399C5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745" y="2209150"/>
            <a:ext cx="1756682" cy="1465181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7C655A7-2D08-E952-B4AC-CECFE6F0DA9C}"/>
              </a:ext>
            </a:extLst>
          </p:cNvPr>
          <p:cNvSpPr/>
          <p:nvPr/>
        </p:nvSpPr>
        <p:spPr>
          <a:xfrm>
            <a:off x="7617575" y="1766554"/>
            <a:ext cx="920804" cy="4936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22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4A93B74B-0E2B-D713-634B-1138BC323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673"/>
          <a:stretch/>
        </p:blipFill>
        <p:spPr>
          <a:xfrm>
            <a:off x="547473" y="1729032"/>
            <a:ext cx="7920000" cy="50109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5FFC5EC-CA31-617D-8568-84E88C3A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86" y="2382695"/>
            <a:ext cx="6145027" cy="339463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DC54AC6-851B-4870-A036-4EDCD8B7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Overview</a:t>
            </a:r>
            <a:r>
              <a:rPr lang="fr-CH" dirty="0"/>
              <a:t> of the interface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B3CB755-0876-6E41-1465-5C8B399A7ABD}"/>
              </a:ext>
            </a:extLst>
          </p:cNvPr>
          <p:cNvCxnSpPr>
            <a:cxnSpLocks/>
          </p:cNvCxnSpPr>
          <p:nvPr/>
        </p:nvCxnSpPr>
        <p:spPr>
          <a:xfrm flipV="1">
            <a:off x="7464056" y="1729032"/>
            <a:ext cx="485728" cy="748304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que 17" descr="Utilisateur avec un remplissage uni">
            <a:extLst>
              <a:ext uri="{FF2B5EF4-FFF2-40B4-BE49-F238E27FC236}">
                <a16:creationId xmlns:a16="http://schemas.microsoft.com/office/drawing/2014/main" id="{E49FF8C6-34D8-9F72-F28A-B76BB7E99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5867" y="1127816"/>
            <a:ext cx="457200" cy="4572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FB2C914-4BD5-2962-F5CE-193529455320}"/>
              </a:ext>
            </a:extLst>
          </p:cNvPr>
          <p:cNvSpPr txBox="1"/>
          <p:nvPr/>
        </p:nvSpPr>
        <p:spPr>
          <a:xfrm>
            <a:off x="5243801" y="1080673"/>
            <a:ext cx="2542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H" sz="24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Personal</a:t>
            </a:r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profile</a:t>
            </a:r>
            <a:r>
              <a:rPr lang="fr-CH" sz="2400" dirty="0">
                <a:solidFill>
                  <a:schemeClr val="bg1">
                    <a:lumMod val="7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(customisable)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47FC34E-D9B2-A158-A11D-9ACBC24C3418}"/>
              </a:ext>
            </a:extLst>
          </p:cNvPr>
          <p:cNvSpPr txBox="1"/>
          <p:nvPr/>
        </p:nvSpPr>
        <p:spPr>
          <a:xfrm>
            <a:off x="718941" y="1123351"/>
            <a:ext cx="4161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Create</a:t>
            </a:r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a new </a:t>
            </a:r>
            <a:r>
              <a:rPr lang="fr-CH" sz="24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deposit</a:t>
            </a:r>
            <a:r>
              <a:rPr lang="fr-CH" sz="2400" dirty="0">
                <a:solidFill>
                  <a:schemeClr val="bg1">
                    <a:lumMod val="65000"/>
                  </a:schemeClr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EB51C41-A28F-1934-F41F-A549E4B53FE4}"/>
              </a:ext>
            </a:extLst>
          </p:cNvPr>
          <p:cNvSpPr txBox="1"/>
          <p:nvPr/>
        </p:nvSpPr>
        <p:spPr>
          <a:xfrm>
            <a:off x="97560" y="2851900"/>
            <a:ext cx="3181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Tabs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85A7E96-BADD-45E5-0E8D-5434AE719D63}"/>
              </a:ext>
            </a:extLst>
          </p:cNvPr>
          <p:cNvCxnSpPr>
            <a:cxnSpLocks/>
          </p:cNvCxnSpPr>
          <p:nvPr/>
        </p:nvCxnSpPr>
        <p:spPr>
          <a:xfrm flipV="1">
            <a:off x="3074459" y="1550076"/>
            <a:ext cx="0" cy="1228517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762E250-DB1B-980A-EBC3-4D89B6C1D7A6}"/>
              </a:ext>
            </a:extLst>
          </p:cNvPr>
          <p:cNvCxnSpPr>
            <a:cxnSpLocks/>
          </p:cNvCxnSpPr>
          <p:nvPr/>
        </p:nvCxnSpPr>
        <p:spPr>
          <a:xfrm flipH="1" flipV="1">
            <a:off x="1241673" y="3125695"/>
            <a:ext cx="1188000" cy="32728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D8B3DE6-79FE-81A1-0082-F35D7A377A27}"/>
              </a:ext>
            </a:extLst>
          </p:cNvPr>
          <p:cNvSpPr txBox="1"/>
          <p:nvPr/>
        </p:nvSpPr>
        <p:spPr>
          <a:xfrm>
            <a:off x="7923592" y="2664030"/>
            <a:ext cx="1091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Views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68D4F8C-DDD7-FAC0-B65D-CD3B72D7284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644810" y="2884042"/>
            <a:ext cx="278782" cy="10821"/>
          </a:xfrm>
          <a:prstGeom prst="line">
            <a:avLst/>
          </a:prstGeom>
          <a:ln w="19050">
            <a:solidFill>
              <a:srgbClr val="CF0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79310D1-0BB7-50F5-846D-26E8CBAB778F}"/>
              </a:ext>
            </a:extLst>
          </p:cNvPr>
          <p:cNvSpPr/>
          <p:nvPr/>
        </p:nvSpPr>
        <p:spPr>
          <a:xfrm>
            <a:off x="5865183" y="2778593"/>
            <a:ext cx="1758063" cy="190580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63F3351-C7E4-28A5-9C8F-2705FE2DFE87}"/>
              </a:ext>
            </a:extLst>
          </p:cNvPr>
          <p:cNvSpPr/>
          <p:nvPr/>
        </p:nvSpPr>
        <p:spPr>
          <a:xfrm>
            <a:off x="2441766" y="2979805"/>
            <a:ext cx="4150420" cy="333760"/>
          </a:xfrm>
          <a:prstGeom prst="roundRect">
            <a:avLst/>
          </a:prstGeom>
          <a:noFill/>
          <a:ln w="38100">
            <a:solidFill>
              <a:srgbClr val="CF00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C1BBE7-9CB9-18BC-AF4D-3DAE6A29DE9A}"/>
              </a:ext>
            </a:extLst>
          </p:cNvPr>
          <p:cNvSpPr txBox="1"/>
          <p:nvPr/>
        </p:nvSpPr>
        <p:spPr>
          <a:xfrm>
            <a:off x="-133818" y="3672546"/>
            <a:ext cx="14395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List of </a:t>
            </a:r>
            <a:r>
              <a:rPr lang="fr-CH" sz="2400" dirty="0" err="1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deposits</a:t>
            </a:r>
            <a:r>
              <a:rPr lang="fr-CH" sz="2400" dirty="0">
                <a:solidFill>
                  <a:srgbClr val="CF0063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Click on the line to open and </a:t>
            </a:r>
            <a:r>
              <a:rPr lang="fr-CH" sz="1600" dirty="0" err="1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see</a:t>
            </a:r>
            <a:r>
              <a:rPr lang="fr-CH" sz="1600" dirty="0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/</a:t>
            </a:r>
            <a:r>
              <a:rPr lang="fr-CH" sz="1600" dirty="0" err="1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edit</a:t>
            </a:r>
            <a:r>
              <a:rPr lang="fr-CH" sz="1600" dirty="0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the </a:t>
            </a:r>
            <a:r>
              <a:rPr lang="fr-CH" sz="1600" dirty="0" err="1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details</a:t>
            </a:r>
            <a:r>
              <a:rPr lang="fr-CH" sz="1600" dirty="0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 of the </a:t>
            </a:r>
            <a:r>
              <a:rPr lang="fr-CH" sz="1600" dirty="0" err="1">
                <a:solidFill>
                  <a:srgbClr val="000000"/>
                </a:solidFill>
                <a:latin typeface="TheSansOsF Plain" panose="020B0502050302020203" pitchFamily="34" charset="0"/>
                <a:cs typeface="Arial" panose="020B0604020202020204" pitchFamily="34" charset="0"/>
              </a:rPr>
              <a:t>deposit</a:t>
            </a:r>
            <a:endParaRPr lang="fr-CH" sz="2400" dirty="0">
              <a:solidFill>
                <a:srgbClr val="000000"/>
              </a:solidFill>
              <a:latin typeface="TheSansOsF Plain" panose="020B0502050302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9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E5188C-677C-492E-9B15-94C751A89A25}"/>
              </a:ext>
            </a:extLst>
          </p:cNvPr>
          <p:cNvSpPr/>
          <p:nvPr/>
        </p:nvSpPr>
        <p:spPr>
          <a:xfrm>
            <a:off x="431800" y="1247136"/>
            <a:ext cx="8244656" cy="7843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88FB4CF-C632-4971-8028-E6AC4EA9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4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fr-CH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order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fr-CH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deposit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CH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H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need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fr-CH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Switch </a:t>
            </a:r>
            <a:r>
              <a:rPr lang="fr-CH" sz="24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edu</a:t>
            </a:r>
            <a:r>
              <a:rPr lang="fr-CH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-ID 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login and </a:t>
            </a:r>
            <a:r>
              <a:rPr lang="fr-CH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H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affiliated</a:t>
            </a:r>
            <a:r>
              <a:rPr lang="fr-CH" sz="2400" dirty="0">
                <a:ea typeface="Times New Roman" panose="02020603050405020304" pitchFamily="18" charset="0"/>
                <a:cs typeface="Calibri" panose="020F0502020204030204" pitchFamily="34" charset="0"/>
              </a:rPr>
              <a:t> to UNIGE or HUG.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#1 - Login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88A0742-3400-46FC-8DE6-4E31D5CE8970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A7940B8-EA7D-4162-8BDF-32840C19B9AD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2AD61904-304E-4839-9DAC-F0EA93B7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DFD1842-97E1-276C-2304-54D1B0EE98B2}"/>
              </a:ext>
            </a:extLst>
          </p:cNvPr>
          <p:cNvSpPr/>
          <p:nvPr/>
        </p:nvSpPr>
        <p:spPr>
          <a:xfrm>
            <a:off x="431440" y="5820594"/>
            <a:ext cx="8446278" cy="8160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fr-CH" sz="2200" dirty="0" err="1">
                <a:cs typeface="Calibri" panose="020F0502020204030204" pitchFamily="34" charset="0"/>
              </a:rPr>
              <a:t>Upon</a:t>
            </a:r>
            <a:r>
              <a:rPr lang="fr-CH" sz="2200" dirty="0">
                <a:cs typeface="Calibri" panose="020F0502020204030204" pitchFamily="34" charset="0"/>
              </a:rPr>
              <a:t> login, </a:t>
            </a:r>
            <a:r>
              <a:rPr lang="fr-CH" sz="2200" dirty="0" err="1">
                <a:cs typeface="Calibri" panose="020F0502020204030204" pitchFamily="34" charset="0"/>
              </a:rPr>
              <a:t>choose</a:t>
            </a:r>
            <a:r>
              <a:rPr lang="fr-CH" sz="2200" dirty="0">
                <a:cs typeface="Calibri" panose="020F0502020204030204" pitchFamily="34" charset="0"/>
              </a:rPr>
              <a:t> the </a:t>
            </a:r>
            <a:r>
              <a:rPr lang="en-US" sz="2200" dirty="0">
                <a:cs typeface="Calibri" panose="020F0502020204030204" pitchFamily="34" charset="0"/>
              </a:rPr>
              <a:t>UNIGE attachment rather than HUG: it allows you to see publications submitted by your co-authors</a:t>
            </a:r>
            <a:endParaRPr lang="fr-CH" sz="2200" b="1" dirty="0">
              <a:cs typeface="Calibri" panose="020F0502020204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1D9ABA0-5652-34B9-4048-10AD069B0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53" y="3401409"/>
            <a:ext cx="3980157" cy="2151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3FE1C3E-0FE8-1C03-C082-DED783E90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591" y="4315250"/>
            <a:ext cx="3066585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D2AA35-F205-D923-76CE-38396AD4C589}"/>
              </a:ext>
            </a:extLst>
          </p:cNvPr>
          <p:cNvSpPr/>
          <p:nvPr/>
        </p:nvSpPr>
        <p:spPr>
          <a:xfrm>
            <a:off x="1793358" y="2219231"/>
            <a:ext cx="5947143" cy="9809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fr-CH" sz="2400" dirty="0" err="1">
                <a:cs typeface="Calibri" panose="020F0502020204030204" pitchFamily="34" charset="0"/>
              </a:rPr>
              <a:t>Add</a:t>
            </a:r>
            <a:r>
              <a:rPr lang="fr-CH" sz="2400" dirty="0">
                <a:cs typeface="Calibri" panose="020F0502020204030204" pitchFamily="34" charset="0"/>
              </a:rPr>
              <a:t> an «</a:t>
            </a:r>
            <a:r>
              <a:rPr lang="fr-CH" sz="2400" dirty="0" err="1">
                <a:cs typeface="Calibri" panose="020F0502020204030204" pitchFamily="34" charset="0"/>
              </a:rPr>
              <a:t>organisational</a:t>
            </a:r>
            <a:r>
              <a:rPr lang="fr-CH" sz="2400" dirty="0">
                <a:cs typeface="Calibri" panose="020F0502020204030204" pitchFamily="34" charset="0"/>
              </a:rPr>
              <a:t> </a:t>
            </a:r>
            <a:r>
              <a:rPr lang="fr-CH" sz="2400" dirty="0" err="1">
                <a:cs typeface="Calibri" panose="020F0502020204030204" pitchFamily="34" charset="0"/>
              </a:rPr>
              <a:t>identity</a:t>
            </a:r>
            <a:r>
              <a:rPr lang="fr-CH" sz="2400" dirty="0">
                <a:cs typeface="Calibri" panose="020F0502020204030204" pitchFamily="34" charset="0"/>
              </a:rPr>
              <a:t>» on </a:t>
            </a:r>
            <a:r>
              <a:rPr lang="fr-CH" sz="2400" dirty="0">
                <a:cs typeface="Calibri" panose="020F0502020204030204" pitchFamily="34" charset="0"/>
                <a:hlinkClick r:id="rId7"/>
              </a:rPr>
              <a:t>https://eduid.ch/</a:t>
            </a:r>
            <a:r>
              <a:rPr lang="fr-CH" sz="2400" dirty="0">
                <a:cs typeface="Calibri" panose="020F0502020204030204" pitchFamily="34" charset="0"/>
              </a:rPr>
              <a:t> </a:t>
            </a:r>
            <a:endParaRPr lang="fr-CH" sz="2400" b="1" dirty="0">
              <a:cs typeface="Calibri" panose="020F0502020204030204" pitchFamily="34" charset="0"/>
            </a:endParaRPr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ED323960-F476-C0B4-D516-C3F2C9D2CD34}"/>
              </a:ext>
            </a:extLst>
          </p:cNvPr>
          <p:cNvSpPr/>
          <p:nvPr/>
        </p:nvSpPr>
        <p:spPr>
          <a:xfrm rot="10800000">
            <a:off x="578059" y="4681502"/>
            <a:ext cx="446567" cy="233916"/>
          </a:xfrm>
          <a:prstGeom prst="leftArrow">
            <a:avLst/>
          </a:prstGeom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40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13FBB5-D6EC-40B9-8C89-2915B89DA0F8}"/>
              </a:ext>
            </a:extLst>
          </p:cNvPr>
          <p:cNvSpPr/>
          <p:nvPr/>
        </p:nvSpPr>
        <p:spPr>
          <a:xfrm>
            <a:off x="431800" y="1233488"/>
            <a:ext cx="8244656" cy="92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294CC-CA10-42EF-92F8-9E0DD8149661}"/>
              </a:ext>
            </a:extLst>
          </p:cNvPr>
          <p:cNvSpPr/>
          <p:nvPr/>
        </p:nvSpPr>
        <p:spPr>
          <a:xfrm>
            <a:off x="431800" y="4678814"/>
            <a:ext cx="8280760" cy="9244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ea typeface="Times New Roman" panose="02020603050405020304" pitchFamily="18" charset="0"/>
                <a:cs typeface="Calibri" panose="020F0502020204030204" pitchFamily="34" charset="0"/>
              </a:rPr>
              <a:t>If you are depositing for a third party, ask them to log in at least once (UNIGE login) to fill in their profile</a:t>
            </a:r>
            <a:endParaRPr lang="fr-CH" sz="22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FA715-785A-45B5-9F56-C8C70A12B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45996"/>
            <a:ext cx="8262560" cy="12401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Enter your </a:t>
            </a:r>
            <a:r>
              <a:rPr 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affiliation entity 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(= structure) and </a:t>
            </a:r>
            <a:r>
              <a:rPr 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research groups </a:t>
            </a:r>
            <a:r>
              <a:rPr lang="en-US" sz="2400" u="sng" dirty="0">
                <a:ea typeface="Times New Roman" panose="02020603050405020304" pitchFamily="18" charset="0"/>
                <a:cs typeface="Calibri" panose="020F0502020204030204" pitchFamily="34" charset="0"/>
              </a:rPr>
              <a:t>precisely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in your personal </a:t>
            </a:r>
            <a:r>
              <a:rPr 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profile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A85270-9BCD-45DF-AE92-07E9264D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#2 - Profil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0341A40-3D66-4EE9-B6C7-43E68DF6B660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90A52CA-56D5-410D-9E31-FDD4DA5E16FC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6" name="Graphique 5" descr="Ampoule">
              <a:extLst>
                <a:ext uri="{FF2B5EF4-FFF2-40B4-BE49-F238E27FC236}">
                  <a16:creationId xmlns:a16="http://schemas.microsoft.com/office/drawing/2014/main" id="{FC7A5B5C-5FD2-4474-A6AA-EB5BB4DE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0A1FFD0D-3260-4FB9-BAEA-DE6C4D801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38" y="3389908"/>
            <a:ext cx="5137746" cy="65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1F1D9D-7FB7-54ED-088B-481856FCF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126" y="2218230"/>
            <a:ext cx="1495661" cy="23687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5CE697-8542-EDF3-964E-05C9A4FAC512}"/>
              </a:ext>
            </a:extLst>
          </p:cNvPr>
          <p:cNvSpPr txBox="1"/>
          <p:nvPr/>
        </p:nvSpPr>
        <p:spPr>
          <a:xfrm>
            <a:off x="776038" y="2561998"/>
            <a:ext cx="513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Automatically retrieve this information on all subsequent deposits, even if filed by a third party</a:t>
            </a:r>
            <a:endParaRPr lang="fr-CH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9A89BD-D82C-C2B1-08CF-FB7C031380E8}"/>
              </a:ext>
            </a:extLst>
          </p:cNvPr>
          <p:cNvSpPr/>
          <p:nvPr/>
        </p:nvSpPr>
        <p:spPr>
          <a:xfrm>
            <a:off x="442909" y="5732453"/>
            <a:ext cx="8262560" cy="764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ea typeface="Times New Roman" panose="02020603050405020304" pitchFamily="18" charset="0"/>
                <a:cs typeface="Calibri" panose="020F0502020204030204" pitchFamily="34" charset="0"/>
              </a:rPr>
              <a:t>Add your ORCID identifier and (un)subscribe to various email notifications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1334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42501E-4CC0-4B00-A8AA-E4D9CE193CAA}"/>
              </a:ext>
            </a:extLst>
          </p:cNvPr>
          <p:cNvSpPr/>
          <p:nvPr/>
        </p:nvSpPr>
        <p:spPr>
          <a:xfrm>
            <a:off x="431800" y="1233488"/>
            <a:ext cx="8244656" cy="825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850D896-CF99-44BB-808B-AFF4A8A63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2178798"/>
            <a:ext cx="7730678" cy="3413238"/>
          </a:xfrm>
          <a:prstGeom prst="rect">
            <a:avLst/>
          </a:prstGeo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46DC54B-7509-4ADB-B040-DE38448C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33488"/>
            <a:ext cx="8262560" cy="51478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Submit using a </a:t>
            </a:r>
            <a:r>
              <a:rPr lang="en-US" sz="2400" b="1" dirty="0"/>
              <a:t>unique publication identifier</a:t>
            </a:r>
            <a:r>
              <a:rPr lang="en-US" sz="2400" dirty="0"/>
              <a:t>. Depending on the source, the PDF of the publication is also retrieved.</a:t>
            </a:r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6D0D0-A9A3-4AEC-9BB7-A10239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Tip #3 - Import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44308-D1EE-4445-BAA3-3F4481166B5D}"/>
              </a:ext>
            </a:extLst>
          </p:cNvPr>
          <p:cNvSpPr/>
          <p:nvPr/>
        </p:nvSpPr>
        <p:spPr>
          <a:xfrm>
            <a:off x="501776" y="5898379"/>
            <a:ext cx="8151389" cy="5727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ctr">
              <a:buNone/>
            </a:pPr>
            <a:r>
              <a:rPr lang="fr-CH" sz="2400" dirty="0">
                <a:cs typeface="Calibri" panose="020F0502020204030204" pitchFamily="34" charset="0"/>
              </a:rPr>
              <a:t>Use </a:t>
            </a:r>
            <a:r>
              <a:rPr lang="fr-CH" sz="2400" b="1" dirty="0">
                <a:cs typeface="Calibri" panose="020F0502020204030204" pitchFamily="34" charset="0"/>
              </a:rPr>
              <a:t>PMID</a:t>
            </a:r>
            <a:r>
              <a:rPr lang="fr-CH" sz="2400" dirty="0">
                <a:cs typeface="Calibri" panose="020F0502020204030204" pitchFamily="34" charset="0"/>
              </a:rPr>
              <a:t> </a:t>
            </a:r>
            <a:r>
              <a:rPr lang="fr-CH" sz="2400" dirty="0" err="1">
                <a:cs typeface="Calibri" panose="020F0502020204030204" pitchFamily="34" charset="0"/>
              </a:rPr>
              <a:t>rather</a:t>
            </a:r>
            <a:r>
              <a:rPr lang="fr-CH" sz="2400" dirty="0">
                <a:cs typeface="Calibri" panose="020F0502020204030204" pitchFamily="34" charset="0"/>
              </a:rPr>
              <a:t> </a:t>
            </a:r>
            <a:r>
              <a:rPr lang="fr-CH" sz="2400" dirty="0" err="1">
                <a:cs typeface="Calibri" panose="020F0502020204030204" pitchFamily="34" charset="0"/>
              </a:rPr>
              <a:t>than</a:t>
            </a:r>
            <a:r>
              <a:rPr lang="fr-CH" sz="2400" dirty="0">
                <a:cs typeface="Calibri" panose="020F0502020204030204" pitchFamily="34" charset="0"/>
              </a:rPr>
              <a:t> DOI, if </a:t>
            </a:r>
            <a:r>
              <a:rPr lang="fr-CH" sz="2400" dirty="0" err="1">
                <a:cs typeface="Calibri" panose="020F0502020204030204" pitchFamily="34" charset="0"/>
              </a:rPr>
              <a:t>you</a:t>
            </a:r>
            <a:r>
              <a:rPr lang="fr-CH" sz="2400" dirty="0">
                <a:cs typeface="Calibri" panose="020F0502020204030204" pitchFamily="34" charset="0"/>
              </a:rPr>
              <a:t> have </a:t>
            </a:r>
            <a:r>
              <a:rPr lang="fr-CH" sz="2400" dirty="0" err="1">
                <a:cs typeface="Calibri" panose="020F0502020204030204" pitchFamily="34" charset="0"/>
              </a:rPr>
              <a:t>both</a:t>
            </a:r>
            <a:endParaRPr lang="fr-CH" sz="2400" b="1" dirty="0"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994778-43D4-4F80-818E-4E65C84D2320}"/>
              </a:ext>
            </a:extLst>
          </p:cNvPr>
          <p:cNvSpPr/>
          <p:nvPr/>
        </p:nvSpPr>
        <p:spPr>
          <a:xfrm>
            <a:off x="582160" y="2120202"/>
            <a:ext cx="7436422" cy="1748413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ACE3496-29DF-4B48-9C0E-EB541B52EA27}"/>
              </a:ext>
            </a:extLst>
          </p:cNvPr>
          <p:cNvGrpSpPr/>
          <p:nvPr/>
        </p:nvGrpSpPr>
        <p:grpSpPr>
          <a:xfrm>
            <a:off x="7963318" y="19472"/>
            <a:ext cx="914400" cy="914400"/>
            <a:chOff x="7963318" y="19472"/>
            <a:chExt cx="914400" cy="9144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19B2D4D-0B48-497A-B3CF-9BC8EF28A268}"/>
                </a:ext>
              </a:extLst>
            </p:cNvPr>
            <p:cNvSpPr/>
            <p:nvPr/>
          </p:nvSpPr>
          <p:spPr>
            <a:xfrm>
              <a:off x="8189407" y="116632"/>
              <a:ext cx="411982" cy="4460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2" name="Graphique 11" descr="Ampoule">
              <a:extLst>
                <a:ext uri="{FF2B5EF4-FFF2-40B4-BE49-F238E27FC236}">
                  <a16:creationId xmlns:a16="http://schemas.microsoft.com/office/drawing/2014/main" id="{4C793224-42E9-48E2-8450-E3B20B1F3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63318" y="1947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5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modele_pour_formations">
  <a:themeElements>
    <a:clrScheme name="UNI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0063"/>
      </a:accent1>
      <a:accent2>
        <a:srgbClr val="0067C5"/>
      </a:accent2>
      <a:accent3>
        <a:srgbClr val="007E64"/>
      </a:accent3>
      <a:accent4>
        <a:srgbClr val="F1AB00"/>
      </a:accent4>
      <a:accent5>
        <a:srgbClr val="FFFFFF"/>
      </a:accent5>
      <a:accent6>
        <a:srgbClr val="000000"/>
      </a:accent6>
      <a:hlink>
        <a:srgbClr val="CF0063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62d129d-94be-411b-9dcf-a150599983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A4E65C5875DC40B22A8DC62A60F79B" ma:contentTypeVersion="15" ma:contentTypeDescription="Crée un document." ma:contentTypeScope="" ma:versionID="21644fcbf7994f053c87b02d057ebe9d">
  <xsd:schema xmlns:xsd="http://www.w3.org/2001/XMLSchema" xmlns:xs="http://www.w3.org/2001/XMLSchema" xmlns:p="http://schemas.microsoft.com/office/2006/metadata/properties" xmlns:ns3="c62d129d-94be-411b-9dcf-a1505999836a" xmlns:ns4="9bddf684-f54e-4216-bdda-8b000b80062a" targetNamespace="http://schemas.microsoft.com/office/2006/metadata/properties" ma:root="true" ma:fieldsID="9db3086c9c5384125a06db29f3f97672" ns3:_="" ns4:_="">
    <xsd:import namespace="c62d129d-94be-411b-9dcf-a1505999836a"/>
    <xsd:import namespace="9bddf684-f54e-4216-bdda-8b000b8006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d129d-94be-411b-9dcf-a15059998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df684-f54e-4216-bdda-8b000b8006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5A5FA-CAB5-4EAE-A5DF-0A46BA87CE74}">
  <ds:schemaRefs>
    <ds:schemaRef ds:uri="http://www.w3.org/XML/1998/namespace"/>
    <ds:schemaRef ds:uri="9bddf684-f54e-4216-bdda-8b000b80062a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62d129d-94be-411b-9dcf-a1505999836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9108A12-FC6B-413B-86D9-639E079AB7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4348-B030-4ED1-9F93-A73EFE245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d129d-94be-411b-9dcf-a1505999836a"/>
    <ds:schemaRef ds:uri="9bddf684-f54e-4216-bdda-8b000b800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5360</TotalTime>
  <Words>904</Words>
  <Application>Microsoft Office PowerPoint</Application>
  <PresentationFormat>Affichage à l'écran (4:3)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TheSansOsF Black</vt:lpstr>
      <vt:lpstr>TheSansOsF Bold</vt:lpstr>
      <vt:lpstr>TheSansOsF ExtraLight</vt:lpstr>
      <vt:lpstr>TheSansOsF Light</vt:lpstr>
      <vt:lpstr>TheSansOsF Plain</vt:lpstr>
      <vt:lpstr>Wingdings</vt:lpstr>
      <vt:lpstr>modele_pour_formations</vt:lpstr>
      <vt:lpstr>Depositing in  Archive ouverte UNIGE Tips &amp; Tricks</vt:lpstr>
      <vt:lpstr>Agenda</vt:lpstr>
      <vt:lpstr>Archive ouverte UNIGE</vt:lpstr>
      <vt:lpstr>Open Access publication</vt:lpstr>
      <vt:lpstr>Accessing Archive ouverte</vt:lpstr>
      <vt:lpstr>Overview of the interface</vt:lpstr>
      <vt:lpstr>Tip #1 - Login</vt:lpstr>
      <vt:lpstr>Tip #2 - Profil</vt:lpstr>
      <vt:lpstr>Tip #3 - Import</vt:lpstr>
      <vt:lpstr>Tip #4 - Files</vt:lpstr>
      <vt:lpstr>Tip #5 – File access</vt:lpstr>
      <vt:lpstr>Tip #6 - Contributors</vt:lpstr>
      <vt:lpstr>Tip #7 - Comments</vt:lpstr>
      <vt:lpstr>Tip #8 - Updates</vt:lpstr>
      <vt:lpstr>Tip #9 – Bulk deposits</vt:lpstr>
      <vt:lpstr>Tip #10 – bulk edits</vt:lpstr>
      <vt:lpstr>3 bonus elements</vt:lpstr>
      <vt:lpstr>Questions 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Depositing in Archive ouverte UNIGE: tips and tricks</dc:title>
  <dc:creator>Jean-Blaise Claivaz;Floriane.Muller@unige.ch;Dimitri.Donze@unige.ch</dc:creator>
  <cp:lastModifiedBy>Floriane Sophie Muller</cp:lastModifiedBy>
  <cp:revision>365</cp:revision>
  <cp:lastPrinted>2022-10-28T07:19:50Z</cp:lastPrinted>
  <dcterms:created xsi:type="dcterms:W3CDTF">2020-12-04T14:47:05Z</dcterms:created>
  <dcterms:modified xsi:type="dcterms:W3CDTF">2023-11-14T07:59:29Z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0x0101008DA4E65C5875DC40B22A8DC62A60F79B</vt:lpwstr>
  </property>
</Properties>
</file>