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6" r:id="rId4"/>
    <p:sldId id="282" r:id="rId5"/>
    <p:sldId id="283" r:id="rId6"/>
    <p:sldId id="297" r:id="rId7"/>
    <p:sldId id="301" r:id="rId8"/>
    <p:sldId id="299" r:id="rId9"/>
    <p:sldId id="304" r:id="rId10"/>
    <p:sldId id="306" r:id="rId11"/>
    <p:sldId id="296" r:id="rId12"/>
    <p:sldId id="303" r:id="rId13"/>
    <p:sldId id="307" r:id="rId14"/>
    <p:sldId id="279" r:id="rId15"/>
    <p:sldId id="290" r:id="rId16"/>
  </p:sldIdLst>
  <p:sldSz cx="9144000" cy="6858000" type="screen4x3"/>
  <p:notesSz cx="7315200" cy="96012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669900"/>
    <a:srgbClr val="808000"/>
    <a:srgbClr val="CCCC00"/>
    <a:srgbClr val="336699"/>
    <a:srgbClr val="99CC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5" autoAdjust="0"/>
    <p:restoredTop sz="94664" autoAdjust="0"/>
  </p:normalViewPr>
  <p:slideViewPr>
    <p:cSldViewPr>
      <p:cViewPr varScale="1">
        <p:scale>
          <a:sx n="70" d="100"/>
          <a:sy n="70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383E0-118D-4ADC-83B1-5ED76B7652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69FD3-91E5-43DE-99BC-B8863DA35331}">
      <dgm:prSet phldrT="[Text]"/>
      <dgm:spPr/>
      <dgm:t>
        <a:bodyPr/>
        <a:lstStyle/>
        <a:p>
          <a:r>
            <a:rPr lang="en-GB" altLang="en-US" dirty="0">
              <a:solidFill>
                <a:schemeClr val="bg1">
                  <a:lumMod val="50000"/>
                </a:schemeClr>
              </a:solidFill>
            </a:rPr>
            <a:t>“Since the 1900s, some </a:t>
          </a:r>
          <a:r>
            <a:rPr lang="en-GB" altLang="en-US" b="1" dirty="0">
              <a:solidFill>
                <a:schemeClr val="bg1">
                  <a:lumMod val="50000"/>
                </a:schemeClr>
              </a:solidFill>
            </a:rPr>
            <a:t>75 per cent of crop diversity has been lost </a:t>
          </a:r>
          <a:r>
            <a:rPr lang="en-GB" altLang="en-US" dirty="0">
              <a:solidFill>
                <a:schemeClr val="bg1">
                  <a:lumMod val="50000"/>
                </a:schemeClr>
              </a:solidFill>
            </a:rPr>
            <a:t>from farmers’ fields. Better use of </a:t>
          </a:r>
          <a:r>
            <a:rPr lang="en-GB" altLang="en-US" b="1" dirty="0">
              <a:solidFill>
                <a:schemeClr val="bg1">
                  <a:lumMod val="50000"/>
                </a:schemeClr>
              </a:solidFill>
            </a:rPr>
            <a:t>agricultural biodiversity </a:t>
          </a:r>
          <a:r>
            <a:rPr lang="en-GB" altLang="en-US" dirty="0">
              <a:solidFill>
                <a:schemeClr val="bg1">
                  <a:lumMod val="50000"/>
                </a:schemeClr>
              </a:solidFill>
            </a:rPr>
            <a:t>can contribute to more </a:t>
          </a:r>
          <a:r>
            <a:rPr lang="en-GB" altLang="en-US" b="1" dirty="0">
              <a:solidFill>
                <a:schemeClr val="bg1">
                  <a:lumMod val="50000"/>
                </a:schemeClr>
              </a:solidFill>
            </a:rPr>
            <a:t>nutritious diets</a:t>
          </a:r>
          <a:r>
            <a:rPr lang="en-GB" altLang="en-US" dirty="0">
              <a:solidFill>
                <a:schemeClr val="bg1">
                  <a:lumMod val="50000"/>
                </a:schemeClr>
              </a:solidFill>
            </a:rPr>
            <a:t>, </a:t>
          </a:r>
          <a:r>
            <a:rPr lang="en-GB" altLang="en-US" b="1" dirty="0">
              <a:solidFill>
                <a:schemeClr val="bg1">
                  <a:lumMod val="50000"/>
                </a:schemeClr>
              </a:solidFill>
            </a:rPr>
            <a:t>enhanced livelihoods </a:t>
          </a:r>
          <a:r>
            <a:rPr lang="en-GB" altLang="en-US" dirty="0">
              <a:solidFill>
                <a:schemeClr val="bg1">
                  <a:lumMod val="50000"/>
                </a:schemeClr>
              </a:solidFill>
            </a:rPr>
            <a:t>for farming communities and more </a:t>
          </a:r>
          <a:r>
            <a:rPr lang="en-GB" altLang="en-US" b="1" dirty="0">
              <a:solidFill>
                <a:schemeClr val="bg1">
                  <a:lumMod val="50000"/>
                </a:schemeClr>
              </a:solidFill>
            </a:rPr>
            <a:t>resilient and sustainable farming systems</a:t>
          </a:r>
          <a:r>
            <a:rPr lang="en-GB" altLang="en-US" dirty="0">
              <a:solidFill>
                <a:schemeClr val="bg1">
                  <a:lumMod val="50000"/>
                </a:schemeClr>
              </a:solidFill>
            </a:rPr>
            <a:t>.” 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A9E90F9-8BD7-4E72-B585-D920481AD450}" type="parTrans" cxnId="{2FF6CB31-0D51-49C8-8587-6790B074F27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1E6D3242-0A1A-4BA0-93FC-059EA8179069}" type="sibTrans" cxnId="{2FF6CB31-0D51-49C8-8587-6790B074F27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7C9E4785-8F8D-4226-9F23-EA4A2A6507A6}" type="pres">
      <dgm:prSet presAssocID="{12B383E0-118D-4ADC-83B1-5ED76B76525F}" presName="diagram" presStyleCnt="0">
        <dgm:presLayoutVars>
          <dgm:dir/>
          <dgm:resizeHandles val="exact"/>
        </dgm:presLayoutVars>
      </dgm:prSet>
      <dgm:spPr/>
    </dgm:pt>
    <dgm:pt modelId="{F3320062-436B-4D8E-B46F-BF5DA32D32A7}" type="pres">
      <dgm:prSet presAssocID="{98269FD3-91E5-43DE-99BC-B8863DA35331}" presName="node" presStyleLbl="node1" presStyleIdx="0" presStyleCnt="1" custScaleY="357563" custLinFactNeighborX="852" custLinFactNeighborY="-8654">
        <dgm:presLayoutVars>
          <dgm:bulletEnabled val="1"/>
        </dgm:presLayoutVars>
      </dgm:prSet>
      <dgm:spPr/>
    </dgm:pt>
  </dgm:ptLst>
  <dgm:cxnLst>
    <dgm:cxn modelId="{2FF6CB31-0D51-49C8-8587-6790B074F274}" srcId="{12B383E0-118D-4ADC-83B1-5ED76B76525F}" destId="{98269FD3-91E5-43DE-99BC-B8863DA35331}" srcOrd="0" destOrd="0" parTransId="{0A9E90F9-8BD7-4E72-B585-D920481AD450}" sibTransId="{1E6D3242-0A1A-4BA0-93FC-059EA8179069}"/>
    <dgm:cxn modelId="{49A9D7C1-DB1E-F749-BD4F-CC7F027B2573}" type="presOf" srcId="{12B383E0-118D-4ADC-83B1-5ED76B76525F}" destId="{7C9E4785-8F8D-4226-9F23-EA4A2A6507A6}" srcOrd="0" destOrd="0" presId="urn:microsoft.com/office/officeart/2005/8/layout/default"/>
    <dgm:cxn modelId="{B3ED2ECD-DE76-5947-BB9D-B11F1719022F}" type="presOf" srcId="{98269FD3-91E5-43DE-99BC-B8863DA35331}" destId="{F3320062-436B-4D8E-B46F-BF5DA32D32A7}" srcOrd="0" destOrd="0" presId="urn:microsoft.com/office/officeart/2005/8/layout/default"/>
    <dgm:cxn modelId="{6205482D-8B02-8742-B579-C81E13BF0B32}" type="presParOf" srcId="{7C9E4785-8F8D-4226-9F23-EA4A2A6507A6}" destId="{F3320062-436B-4D8E-B46F-BF5DA32D32A7}" srcOrd="0" destOrd="0" presId="urn:microsoft.com/office/officeart/2005/8/layout/default"/>
  </dgm:cxnLst>
  <dgm:bg>
    <a:solidFill>
      <a:srgbClr val="336699">
        <a:alpha val="38000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59802-383D-443E-AB59-087E4356D2B1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88DDC52-B3AD-4146-A30F-51FE48336E7E}">
      <dgm:prSet phldrT="[Text]"/>
      <dgm:spPr/>
      <dgm:t>
        <a:bodyPr/>
        <a:lstStyle/>
        <a:p>
          <a:r>
            <a:rPr lang="en-US" b="1" dirty="0"/>
            <a:t>The Output</a:t>
          </a:r>
        </a:p>
      </dgm:t>
    </dgm:pt>
    <dgm:pt modelId="{00DCAD90-74E8-40E5-943F-6CFACAD83AA8}" type="parTrans" cxnId="{D0EFFC8F-BBEE-4DFF-ACA5-2FC01CA92675}">
      <dgm:prSet/>
      <dgm:spPr/>
      <dgm:t>
        <a:bodyPr/>
        <a:lstStyle/>
        <a:p>
          <a:endParaRPr lang="en-US"/>
        </a:p>
      </dgm:t>
    </dgm:pt>
    <dgm:pt modelId="{FA1315FD-906A-4211-81CD-D524DA96D3C4}" type="sibTrans" cxnId="{D0EFFC8F-BBEE-4DFF-ACA5-2FC01CA92675}">
      <dgm:prSet/>
      <dgm:spPr/>
      <dgm:t>
        <a:bodyPr/>
        <a:lstStyle/>
        <a:p>
          <a:endParaRPr lang="en-US"/>
        </a:p>
      </dgm:t>
    </dgm:pt>
    <dgm:pt modelId="{49677548-1607-4E88-B220-63372FEFE6D3}">
      <dgm:prSet phldrT="[Text]"/>
      <dgm:spPr/>
      <dgm:t>
        <a:bodyPr/>
        <a:lstStyle/>
        <a:p>
          <a:r>
            <a:rPr lang="en-US" b="1" dirty="0"/>
            <a:t>The Input</a:t>
          </a:r>
        </a:p>
      </dgm:t>
    </dgm:pt>
    <dgm:pt modelId="{593A1B9D-FA7F-4137-99F8-FA50142CC221}" type="parTrans" cxnId="{B18DCADA-53F3-479C-B064-186794B29BD2}">
      <dgm:prSet/>
      <dgm:spPr/>
      <dgm:t>
        <a:bodyPr/>
        <a:lstStyle/>
        <a:p>
          <a:endParaRPr lang="en-US"/>
        </a:p>
      </dgm:t>
    </dgm:pt>
    <dgm:pt modelId="{6B3B2521-6E7D-4783-8756-7A4FD5B3518A}" type="sibTrans" cxnId="{B18DCADA-53F3-479C-B064-186794B29BD2}">
      <dgm:prSet/>
      <dgm:spPr/>
      <dgm:t>
        <a:bodyPr/>
        <a:lstStyle/>
        <a:p>
          <a:endParaRPr lang="en-US"/>
        </a:p>
      </dgm:t>
    </dgm:pt>
    <dgm:pt modelId="{B6A78E43-1870-4534-A402-3D35B987253E}">
      <dgm:prSet phldrT="[Text]"/>
      <dgm:spPr/>
      <dgm:t>
        <a:bodyPr/>
        <a:lstStyle/>
        <a:p>
          <a:r>
            <a:rPr lang="en-US" b="1" dirty="0"/>
            <a:t>The Infrastructure</a:t>
          </a:r>
        </a:p>
      </dgm:t>
    </dgm:pt>
    <dgm:pt modelId="{C649FAF6-0035-4CEB-9C92-60274F5F2139}" type="parTrans" cxnId="{A8A6DEAF-E399-4586-89F6-0ABA7E3C1D09}">
      <dgm:prSet/>
      <dgm:spPr/>
      <dgm:t>
        <a:bodyPr/>
        <a:lstStyle/>
        <a:p>
          <a:endParaRPr lang="en-US"/>
        </a:p>
      </dgm:t>
    </dgm:pt>
    <dgm:pt modelId="{F80A7585-9428-4C0C-A03E-784F6DEA21A4}" type="sibTrans" cxnId="{A8A6DEAF-E399-4586-89F6-0ABA7E3C1D09}">
      <dgm:prSet/>
      <dgm:spPr/>
      <dgm:t>
        <a:bodyPr/>
        <a:lstStyle/>
        <a:p>
          <a:endParaRPr lang="en-US"/>
        </a:p>
      </dgm:t>
    </dgm:pt>
    <dgm:pt modelId="{50595034-A440-4B7A-9202-A078AB9B95A9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“Field scenario” </a:t>
          </a:r>
          <a:r>
            <a:rPr lang="en-US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addressing ecological intensification and functional agro-biodiversity in cropping systems;</a:t>
          </a:r>
          <a:endParaRPr lang="en-US" dirty="0">
            <a:solidFill>
              <a:schemeClr val="accent4">
                <a:lumMod val="65000"/>
                <a:lumOff val="35000"/>
              </a:schemeClr>
            </a:solidFill>
          </a:endParaRPr>
        </a:p>
      </dgm:t>
    </dgm:pt>
    <dgm:pt modelId="{65D28807-0667-407A-B012-8744B64D3273}" type="parTrans" cxnId="{1E9952A2-FFE2-4224-9287-DAD53A441F71}">
      <dgm:prSet/>
      <dgm:spPr/>
      <dgm:t>
        <a:bodyPr/>
        <a:lstStyle/>
        <a:p>
          <a:endParaRPr lang="en-US"/>
        </a:p>
      </dgm:t>
    </dgm:pt>
    <dgm:pt modelId="{310B4DF5-8C84-48C9-9191-296114494480}" type="sibTrans" cxnId="{1E9952A2-FFE2-4224-9287-DAD53A441F71}">
      <dgm:prSet/>
      <dgm:spPr/>
      <dgm:t>
        <a:bodyPr/>
        <a:lstStyle/>
        <a:p>
          <a:endParaRPr lang="en-US"/>
        </a:p>
      </dgm:t>
    </dgm:pt>
    <dgm:pt modelId="{A5374555-F062-4508-9896-5E68C03265D5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“Seeds scenario” </a:t>
          </a:r>
          <a:r>
            <a:rPr lang="en-US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addressing on-farm genetic diversity conservation and management, seed networks and informal seed systems;</a:t>
          </a:r>
          <a:endParaRPr lang="en-US" dirty="0">
            <a:solidFill>
              <a:schemeClr val="accent4">
                <a:lumMod val="65000"/>
                <a:lumOff val="35000"/>
              </a:schemeClr>
            </a:solidFill>
          </a:endParaRPr>
        </a:p>
      </dgm:t>
    </dgm:pt>
    <dgm:pt modelId="{34DCA8EE-7B60-43F8-A1CC-92EF543977C2}" type="parTrans" cxnId="{0A85C963-A484-4EC3-891C-18E524046E55}">
      <dgm:prSet/>
      <dgm:spPr/>
      <dgm:t>
        <a:bodyPr/>
        <a:lstStyle/>
        <a:p>
          <a:endParaRPr lang="en-US"/>
        </a:p>
      </dgm:t>
    </dgm:pt>
    <dgm:pt modelId="{DA74F3FC-F2E6-4DF1-AE1E-6C19207437F2}" type="sibTrans" cxnId="{0A85C963-A484-4EC3-891C-18E524046E55}">
      <dgm:prSet/>
      <dgm:spPr/>
      <dgm:t>
        <a:bodyPr/>
        <a:lstStyle/>
        <a:p>
          <a:endParaRPr lang="en-US"/>
        </a:p>
      </dgm:t>
    </dgm:pt>
    <dgm:pt modelId="{C4B84114-2D28-408A-887D-399BB6CBF1BD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“Food scenario” </a:t>
          </a:r>
          <a:r>
            <a:rPr lang="en-US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addressing the food chain by bringing more transparency in the processes related to the production, distribution and consumption of quality food.</a:t>
          </a:r>
          <a:endParaRPr lang="en-US" dirty="0">
            <a:solidFill>
              <a:schemeClr val="accent4">
                <a:lumMod val="65000"/>
                <a:lumOff val="35000"/>
              </a:schemeClr>
            </a:solidFill>
          </a:endParaRPr>
        </a:p>
      </dgm:t>
    </dgm:pt>
    <dgm:pt modelId="{3201D5F9-4829-4CBB-AAD7-1981BE710562}" type="parTrans" cxnId="{9D7BEEAD-B168-41AC-8E0B-1732E90BBA76}">
      <dgm:prSet/>
      <dgm:spPr/>
      <dgm:t>
        <a:bodyPr/>
        <a:lstStyle/>
        <a:p>
          <a:endParaRPr lang="en-US"/>
        </a:p>
      </dgm:t>
    </dgm:pt>
    <dgm:pt modelId="{0AA49262-7F78-44F5-8326-37AECC4CDBF1}" type="sibTrans" cxnId="{9D7BEEAD-B168-41AC-8E0B-1732E90BBA76}">
      <dgm:prSet/>
      <dgm:spPr/>
      <dgm:t>
        <a:bodyPr/>
        <a:lstStyle/>
        <a:p>
          <a:endParaRPr lang="en-US"/>
        </a:p>
      </dgm:t>
    </dgm:pt>
    <dgm:pt modelId="{0BC2891F-F1A4-48B6-A286-EB328BA67F5D}" type="pres">
      <dgm:prSet presAssocID="{64759802-383D-443E-AB59-087E4356D2B1}" presName="linear" presStyleCnt="0">
        <dgm:presLayoutVars>
          <dgm:dir/>
          <dgm:animLvl val="lvl"/>
          <dgm:resizeHandles val="exact"/>
        </dgm:presLayoutVars>
      </dgm:prSet>
      <dgm:spPr/>
    </dgm:pt>
    <dgm:pt modelId="{E39231A8-4E3F-4655-9740-F1DCA1487507}" type="pres">
      <dgm:prSet presAssocID="{188DDC52-B3AD-4146-A30F-51FE48336E7E}" presName="parentLin" presStyleCnt="0"/>
      <dgm:spPr/>
    </dgm:pt>
    <dgm:pt modelId="{AE436B5F-5732-4D91-9886-9B4B635B4EA1}" type="pres">
      <dgm:prSet presAssocID="{188DDC52-B3AD-4146-A30F-51FE48336E7E}" presName="parentLeftMargin" presStyleLbl="node1" presStyleIdx="0" presStyleCnt="3"/>
      <dgm:spPr/>
    </dgm:pt>
    <dgm:pt modelId="{08A82795-E2F5-423F-A852-BBBE507AFB25}" type="pres">
      <dgm:prSet presAssocID="{188DDC52-B3AD-4146-A30F-51FE48336E7E}" presName="parentText" presStyleLbl="node1" presStyleIdx="0" presStyleCnt="3" custLinFactY="262671" custLinFactNeighborX="-73799" custLinFactNeighborY="300000">
        <dgm:presLayoutVars>
          <dgm:chMax val="0"/>
          <dgm:bulletEnabled val="1"/>
        </dgm:presLayoutVars>
      </dgm:prSet>
      <dgm:spPr/>
    </dgm:pt>
    <dgm:pt modelId="{BC62160E-061E-485A-BAE3-734544988AC6}" type="pres">
      <dgm:prSet presAssocID="{188DDC52-B3AD-4146-A30F-51FE48336E7E}" presName="negativeSpace" presStyleCnt="0"/>
      <dgm:spPr/>
    </dgm:pt>
    <dgm:pt modelId="{160A05BB-C1C4-40D6-8683-1DAED7971CEF}" type="pres">
      <dgm:prSet presAssocID="{188DDC52-B3AD-4146-A30F-51FE48336E7E}" presName="childText" presStyleLbl="conFgAcc1" presStyleIdx="0" presStyleCnt="3" custLinFactY="224560" custLinFactNeighborX="-224" custLinFactNeighborY="300000">
        <dgm:presLayoutVars>
          <dgm:bulletEnabled val="1"/>
        </dgm:presLayoutVars>
      </dgm:prSet>
      <dgm:spPr/>
    </dgm:pt>
    <dgm:pt modelId="{364E549C-7260-44AE-ADBC-FA53514355BB}" type="pres">
      <dgm:prSet presAssocID="{FA1315FD-906A-4211-81CD-D524DA96D3C4}" presName="spaceBetweenRectangles" presStyleCnt="0"/>
      <dgm:spPr/>
    </dgm:pt>
    <dgm:pt modelId="{8725C88F-AD40-41D1-A4A7-B2382761E234}" type="pres">
      <dgm:prSet presAssocID="{49677548-1607-4E88-B220-63372FEFE6D3}" presName="parentLin" presStyleCnt="0"/>
      <dgm:spPr/>
    </dgm:pt>
    <dgm:pt modelId="{28159F81-F305-4E8B-B333-33A03A30D6B8}" type="pres">
      <dgm:prSet presAssocID="{49677548-1607-4E88-B220-63372FEFE6D3}" presName="parentLeftMargin" presStyleLbl="node1" presStyleIdx="0" presStyleCnt="3"/>
      <dgm:spPr/>
    </dgm:pt>
    <dgm:pt modelId="{B2B3A4CA-D4AA-4362-BCB4-59994E772439}" type="pres">
      <dgm:prSet presAssocID="{49677548-1607-4E88-B220-63372FEFE6D3}" presName="parentText" presStyleLbl="node1" presStyleIdx="1" presStyleCnt="3" custLinFactNeighborX="-73798" custLinFactNeighborY="-44055">
        <dgm:presLayoutVars>
          <dgm:chMax val="0"/>
          <dgm:bulletEnabled val="1"/>
        </dgm:presLayoutVars>
      </dgm:prSet>
      <dgm:spPr/>
    </dgm:pt>
    <dgm:pt modelId="{A3470693-9630-45B4-A405-A13700B4BAA2}" type="pres">
      <dgm:prSet presAssocID="{49677548-1607-4E88-B220-63372FEFE6D3}" presName="negativeSpace" presStyleCnt="0"/>
      <dgm:spPr/>
    </dgm:pt>
    <dgm:pt modelId="{545D3F59-5951-4E95-BD69-F21202893272}" type="pres">
      <dgm:prSet presAssocID="{49677548-1607-4E88-B220-63372FEFE6D3}" presName="childText" presStyleLbl="conFgAcc1" presStyleIdx="1" presStyleCnt="3" custLinFactY="-10909" custLinFactNeighborY="-100000">
        <dgm:presLayoutVars>
          <dgm:bulletEnabled val="1"/>
        </dgm:presLayoutVars>
      </dgm:prSet>
      <dgm:spPr/>
    </dgm:pt>
    <dgm:pt modelId="{B50D3BD7-4F1B-49A1-A7E9-B979B9A360C8}" type="pres">
      <dgm:prSet presAssocID="{6B3B2521-6E7D-4783-8756-7A4FD5B3518A}" presName="spaceBetweenRectangles" presStyleCnt="0"/>
      <dgm:spPr/>
    </dgm:pt>
    <dgm:pt modelId="{7C240679-6100-4EB3-B367-2CA40384B536}" type="pres">
      <dgm:prSet presAssocID="{B6A78E43-1870-4534-A402-3D35B987253E}" presName="parentLin" presStyleCnt="0"/>
      <dgm:spPr/>
    </dgm:pt>
    <dgm:pt modelId="{C7765F83-3C1E-4066-8054-69E1188E5E3F}" type="pres">
      <dgm:prSet presAssocID="{B6A78E43-1870-4534-A402-3D35B987253E}" presName="parentLeftMargin" presStyleLbl="node1" presStyleIdx="1" presStyleCnt="3"/>
      <dgm:spPr/>
    </dgm:pt>
    <dgm:pt modelId="{D44F9F22-B0DE-4209-A359-A850F9ACB44A}" type="pres">
      <dgm:prSet presAssocID="{B6A78E43-1870-4534-A402-3D35B987253E}" presName="parentText" presStyleLbl="node1" presStyleIdx="2" presStyleCnt="3" custLinFactY="-300000" custLinFactNeighborX="-73798" custLinFactNeighborY="-306708">
        <dgm:presLayoutVars>
          <dgm:chMax val="0"/>
          <dgm:bulletEnabled val="1"/>
        </dgm:presLayoutVars>
      </dgm:prSet>
      <dgm:spPr/>
    </dgm:pt>
    <dgm:pt modelId="{1FDC649A-0C79-48F5-B323-A8C1D142E1D2}" type="pres">
      <dgm:prSet presAssocID="{B6A78E43-1870-4534-A402-3D35B987253E}" presName="negativeSpace" presStyleCnt="0"/>
      <dgm:spPr/>
    </dgm:pt>
    <dgm:pt modelId="{D5DF048D-D8B7-49C7-BA5A-0FE29FDB988A}" type="pres">
      <dgm:prSet presAssocID="{B6A78E43-1870-4534-A402-3D35B987253E}" presName="childText" presStyleLbl="conFgAcc1" presStyleIdx="2" presStyleCnt="3" custLinFactY="-240612" custLinFactNeighborY="-300000">
        <dgm:presLayoutVars>
          <dgm:bulletEnabled val="1"/>
        </dgm:presLayoutVars>
      </dgm:prSet>
      <dgm:spPr/>
    </dgm:pt>
  </dgm:ptLst>
  <dgm:cxnLst>
    <dgm:cxn modelId="{D2374965-DB27-2340-ADF5-C4538E85F9ED}" type="presOf" srcId="{B6A78E43-1870-4534-A402-3D35B987253E}" destId="{C7765F83-3C1E-4066-8054-69E1188E5E3F}" srcOrd="0" destOrd="0" presId="urn:microsoft.com/office/officeart/2005/8/layout/list1"/>
    <dgm:cxn modelId="{8954BBBD-1DD1-154A-AC94-76292E669AF1}" type="presOf" srcId="{49677548-1607-4E88-B220-63372FEFE6D3}" destId="{B2B3A4CA-D4AA-4362-BCB4-59994E772439}" srcOrd="1" destOrd="0" presId="urn:microsoft.com/office/officeart/2005/8/layout/list1"/>
    <dgm:cxn modelId="{93253818-714A-8241-A6A5-C235604ED3F7}" type="presOf" srcId="{188DDC52-B3AD-4146-A30F-51FE48336E7E}" destId="{08A82795-E2F5-423F-A852-BBBE507AFB25}" srcOrd="1" destOrd="0" presId="urn:microsoft.com/office/officeart/2005/8/layout/list1"/>
    <dgm:cxn modelId="{F089651F-3E58-0E47-ADD3-418068F04CE8}" type="presOf" srcId="{49677548-1607-4E88-B220-63372FEFE6D3}" destId="{28159F81-F305-4E8B-B333-33A03A30D6B8}" srcOrd="0" destOrd="0" presId="urn:microsoft.com/office/officeart/2005/8/layout/list1"/>
    <dgm:cxn modelId="{D0EFFC8F-BBEE-4DFF-ACA5-2FC01CA92675}" srcId="{64759802-383D-443E-AB59-087E4356D2B1}" destId="{188DDC52-B3AD-4146-A30F-51FE48336E7E}" srcOrd="0" destOrd="0" parTransId="{00DCAD90-74E8-40E5-943F-6CFACAD83AA8}" sibTransId="{FA1315FD-906A-4211-81CD-D524DA96D3C4}"/>
    <dgm:cxn modelId="{9D7BEEAD-B168-41AC-8E0B-1732E90BBA76}" srcId="{188DDC52-B3AD-4146-A30F-51FE48336E7E}" destId="{C4B84114-2D28-408A-887D-399BB6CBF1BD}" srcOrd="0" destOrd="0" parTransId="{3201D5F9-4829-4CBB-AAD7-1981BE710562}" sibTransId="{0AA49262-7F78-44F5-8326-37AECC4CDBF1}"/>
    <dgm:cxn modelId="{1AAF96A4-2B67-5649-8427-FAB612DDE73D}" type="presOf" srcId="{64759802-383D-443E-AB59-087E4356D2B1}" destId="{0BC2891F-F1A4-48B6-A286-EB328BA67F5D}" srcOrd="0" destOrd="0" presId="urn:microsoft.com/office/officeart/2005/8/layout/list1"/>
    <dgm:cxn modelId="{B75381F1-5B04-184E-A9CA-04A9B3BCBA32}" type="presOf" srcId="{50595034-A440-4B7A-9202-A078AB9B95A9}" destId="{D5DF048D-D8B7-49C7-BA5A-0FE29FDB988A}" srcOrd="0" destOrd="0" presId="urn:microsoft.com/office/officeart/2005/8/layout/list1"/>
    <dgm:cxn modelId="{19EF9950-9352-EF43-896B-CBC6B9F395C0}" type="presOf" srcId="{A5374555-F062-4508-9896-5E68C03265D5}" destId="{545D3F59-5951-4E95-BD69-F21202893272}" srcOrd="0" destOrd="0" presId="urn:microsoft.com/office/officeart/2005/8/layout/list1"/>
    <dgm:cxn modelId="{3B9EBCEA-F178-A847-A31A-4BDACD19B219}" type="presOf" srcId="{B6A78E43-1870-4534-A402-3D35B987253E}" destId="{D44F9F22-B0DE-4209-A359-A850F9ACB44A}" srcOrd="1" destOrd="0" presId="urn:microsoft.com/office/officeart/2005/8/layout/list1"/>
    <dgm:cxn modelId="{0A85C963-A484-4EC3-891C-18E524046E55}" srcId="{49677548-1607-4E88-B220-63372FEFE6D3}" destId="{A5374555-F062-4508-9896-5E68C03265D5}" srcOrd="0" destOrd="0" parTransId="{34DCA8EE-7B60-43F8-A1CC-92EF543977C2}" sibTransId="{DA74F3FC-F2E6-4DF1-AE1E-6C19207437F2}"/>
    <dgm:cxn modelId="{C74EE3D0-FED5-1247-92A1-780756F7E01D}" type="presOf" srcId="{C4B84114-2D28-408A-887D-399BB6CBF1BD}" destId="{160A05BB-C1C4-40D6-8683-1DAED7971CEF}" srcOrd="0" destOrd="0" presId="urn:microsoft.com/office/officeart/2005/8/layout/list1"/>
    <dgm:cxn modelId="{F791B05F-4D30-5B44-8A15-404AB03C2EF8}" type="presOf" srcId="{188DDC52-B3AD-4146-A30F-51FE48336E7E}" destId="{AE436B5F-5732-4D91-9886-9B4B635B4EA1}" srcOrd="0" destOrd="0" presId="urn:microsoft.com/office/officeart/2005/8/layout/list1"/>
    <dgm:cxn modelId="{1E9952A2-FFE2-4224-9287-DAD53A441F71}" srcId="{B6A78E43-1870-4534-A402-3D35B987253E}" destId="{50595034-A440-4B7A-9202-A078AB9B95A9}" srcOrd="0" destOrd="0" parTransId="{65D28807-0667-407A-B012-8744B64D3273}" sibTransId="{310B4DF5-8C84-48C9-9191-296114494480}"/>
    <dgm:cxn modelId="{B18DCADA-53F3-479C-B064-186794B29BD2}" srcId="{64759802-383D-443E-AB59-087E4356D2B1}" destId="{49677548-1607-4E88-B220-63372FEFE6D3}" srcOrd="1" destOrd="0" parTransId="{593A1B9D-FA7F-4137-99F8-FA50142CC221}" sibTransId="{6B3B2521-6E7D-4783-8756-7A4FD5B3518A}"/>
    <dgm:cxn modelId="{A8A6DEAF-E399-4586-89F6-0ABA7E3C1D09}" srcId="{64759802-383D-443E-AB59-087E4356D2B1}" destId="{B6A78E43-1870-4534-A402-3D35B987253E}" srcOrd="2" destOrd="0" parTransId="{C649FAF6-0035-4CEB-9C92-60274F5F2139}" sibTransId="{F80A7585-9428-4C0C-A03E-784F6DEA21A4}"/>
    <dgm:cxn modelId="{6F2F1BEB-866D-724B-9971-613D4CD27A90}" type="presParOf" srcId="{0BC2891F-F1A4-48B6-A286-EB328BA67F5D}" destId="{E39231A8-4E3F-4655-9740-F1DCA1487507}" srcOrd="0" destOrd="0" presId="urn:microsoft.com/office/officeart/2005/8/layout/list1"/>
    <dgm:cxn modelId="{18903052-1C51-F740-AE75-BA0582C9874E}" type="presParOf" srcId="{E39231A8-4E3F-4655-9740-F1DCA1487507}" destId="{AE436B5F-5732-4D91-9886-9B4B635B4EA1}" srcOrd="0" destOrd="0" presId="urn:microsoft.com/office/officeart/2005/8/layout/list1"/>
    <dgm:cxn modelId="{21483A38-EA10-344D-B7F6-5026F47E4102}" type="presParOf" srcId="{E39231A8-4E3F-4655-9740-F1DCA1487507}" destId="{08A82795-E2F5-423F-A852-BBBE507AFB25}" srcOrd="1" destOrd="0" presId="urn:microsoft.com/office/officeart/2005/8/layout/list1"/>
    <dgm:cxn modelId="{B1894C6B-180D-BA40-92FF-128172EF52A6}" type="presParOf" srcId="{0BC2891F-F1A4-48B6-A286-EB328BA67F5D}" destId="{BC62160E-061E-485A-BAE3-734544988AC6}" srcOrd="1" destOrd="0" presId="urn:microsoft.com/office/officeart/2005/8/layout/list1"/>
    <dgm:cxn modelId="{6E20D66A-0FB1-6144-B2AA-E705958ECE83}" type="presParOf" srcId="{0BC2891F-F1A4-48B6-A286-EB328BA67F5D}" destId="{160A05BB-C1C4-40D6-8683-1DAED7971CEF}" srcOrd="2" destOrd="0" presId="urn:microsoft.com/office/officeart/2005/8/layout/list1"/>
    <dgm:cxn modelId="{9CF1E417-CE75-9641-AAE9-B05470331516}" type="presParOf" srcId="{0BC2891F-F1A4-48B6-A286-EB328BA67F5D}" destId="{364E549C-7260-44AE-ADBC-FA53514355BB}" srcOrd="3" destOrd="0" presId="urn:microsoft.com/office/officeart/2005/8/layout/list1"/>
    <dgm:cxn modelId="{082605FA-3205-7545-AB31-82C05C77293D}" type="presParOf" srcId="{0BC2891F-F1A4-48B6-A286-EB328BA67F5D}" destId="{8725C88F-AD40-41D1-A4A7-B2382761E234}" srcOrd="4" destOrd="0" presId="urn:microsoft.com/office/officeart/2005/8/layout/list1"/>
    <dgm:cxn modelId="{9B5A4C3B-9CE5-2B42-A93A-1665623889E9}" type="presParOf" srcId="{8725C88F-AD40-41D1-A4A7-B2382761E234}" destId="{28159F81-F305-4E8B-B333-33A03A30D6B8}" srcOrd="0" destOrd="0" presId="urn:microsoft.com/office/officeart/2005/8/layout/list1"/>
    <dgm:cxn modelId="{18E9403C-04FB-2A44-8D3F-BD6ABA57A0D6}" type="presParOf" srcId="{8725C88F-AD40-41D1-A4A7-B2382761E234}" destId="{B2B3A4CA-D4AA-4362-BCB4-59994E772439}" srcOrd="1" destOrd="0" presId="urn:microsoft.com/office/officeart/2005/8/layout/list1"/>
    <dgm:cxn modelId="{4217DDE0-89D1-E64F-B96B-3929EFF5A162}" type="presParOf" srcId="{0BC2891F-F1A4-48B6-A286-EB328BA67F5D}" destId="{A3470693-9630-45B4-A405-A13700B4BAA2}" srcOrd="5" destOrd="0" presId="urn:microsoft.com/office/officeart/2005/8/layout/list1"/>
    <dgm:cxn modelId="{2BBC44C2-DDF3-B741-BF05-B181DAEB7334}" type="presParOf" srcId="{0BC2891F-F1A4-48B6-A286-EB328BA67F5D}" destId="{545D3F59-5951-4E95-BD69-F21202893272}" srcOrd="6" destOrd="0" presId="urn:microsoft.com/office/officeart/2005/8/layout/list1"/>
    <dgm:cxn modelId="{C719B85C-1C0E-284A-981A-157050B6B628}" type="presParOf" srcId="{0BC2891F-F1A4-48B6-A286-EB328BA67F5D}" destId="{B50D3BD7-4F1B-49A1-A7E9-B979B9A360C8}" srcOrd="7" destOrd="0" presId="urn:microsoft.com/office/officeart/2005/8/layout/list1"/>
    <dgm:cxn modelId="{ECA485D3-CE53-E744-A721-067C3903B0C3}" type="presParOf" srcId="{0BC2891F-F1A4-48B6-A286-EB328BA67F5D}" destId="{7C240679-6100-4EB3-B367-2CA40384B536}" srcOrd="8" destOrd="0" presId="urn:microsoft.com/office/officeart/2005/8/layout/list1"/>
    <dgm:cxn modelId="{54CAFFE6-FA1C-184C-AD75-D97286E25ED0}" type="presParOf" srcId="{7C240679-6100-4EB3-B367-2CA40384B536}" destId="{C7765F83-3C1E-4066-8054-69E1188E5E3F}" srcOrd="0" destOrd="0" presId="urn:microsoft.com/office/officeart/2005/8/layout/list1"/>
    <dgm:cxn modelId="{702A9774-0316-904D-87FF-D69820B01870}" type="presParOf" srcId="{7C240679-6100-4EB3-B367-2CA40384B536}" destId="{D44F9F22-B0DE-4209-A359-A850F9ACB44A}" srcOrd="1" destOrd="0" presId="urn:microsoft.com/office/officeart/2005/8/layout/list1"/>
    <dgm:cxn modelId="{EDCCB6D6-BFC9-744C-B71A-96D510F53AE6}" type="presParOf" srcId="{0BC2891F-F1A4-48B6-A286-EB328BA67F5D}" destId="{1FDC649A-0C79-48F5-B323-A8C1D142E1D2}" srcOrd="9" destOrd="0" presId="urn:microsoft.com/office/officeart/2005/8/layout/list1"/>
    <dgm:cxn modelId="{20206763-65BA-DF44-BCDB-338745529E42}" type="presParOf" srcId="{0BC2891F-F1A4-48B6-A286-EB328BA67F5D}" destId="{D5DF048D-D8B7-49C7-BA5A-0FE29FDB98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306486-50D8-46FF-B095-3B21D4B311B8}" type="doc">
      <dgm:prSet loTypeId="urn:microsoft.com/office/officeart/2005/8/layout/h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B46DE52-3FAE-4D1F-922F-4ACF298D62DA}">
      <dgm:prSet phldrT="[Text]"/>
      <dgm:spPr/>
      <dgm:t>
        <a:bodyPr/>
        <a:lstStyle/>
        <a:p>
          <a:r>
            <a:rPr lang="en-US" dirty="0"/>
            <a:t>Local suppliers</a:t>
          </a:r>
        </a:p>
      </dgm:t>
    </dgm:pt>
    <dgm:pt modelId="{178BE651-D881-420F-841B-7AC31F457284}" type="parTrans" cxnId="{C5F70250-7E36-4769-8752-7241D7E24995}">
      <dgm:prSet/>
      <dgm:spPr/>
      <dgm:t>
        <a:bodyPr/>
        <a:lstStyle/>
        <a:p>
          <a:endParaRPr lang="en-US"/>
        </a:p>
      </dgm:t>
    </dgm:pt>
    <dgm:pt modelId="{9FBB5DF9-30DE-422C-85AD-9AD14F2DFAA4}" type="sibTrans" cxnId="{C5F70250-7E36-4769-8752-7241D7E24995}">
      <dgm:prSet/>
      <dgm:spPr/>
      <dgm:t>
        <a:bodyPr/>
        <a:lstStyle/>
        <a:p>
          <a:endParaRPr lang="en-US"/>
        </a:p>
      </dgm:t>
    </dgm:pt>
    <dgm:pt modelId="{39C7E235-84CB-4560-BB98-C5BE84B6AD3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/>
            <a:t>Share data (due diligence, location)</a:t>
          </a:r>
        </a:p>
      </dgm:t>
    </dgm:pt>
    <dgm:pt modelId="{7CC1DB60-8161-40EF-A713-DFC5B965ED9E}" type="parTrans" cxnId="{E96D52A4-ABF7-458F-AE12-D069E5037163}">
      <dgm:prSet/>
      <dgm:spPr/>
      <dgm:t>
        <a:bodyPr/>
        <a:lstStyle/>
        <a:p>
          <a:endParaRPr lang="en-US"/>
        </a:p>
      </dgm:t>
    </dgm:pt>
    <dgm:pt modelId="{DB57D34F-0BD7-4AC3-9885-9B5E10135C90}" type="sibTrans" cxnId="{E96D52A4-ABF7-458F-AE12-D069E5037163}">
      <dgm:prSet/>
      <dgm:spPr/>
      <dgm:t>
        <a:bodyPr/>
        <a:lstStyle/>
        <a:p>
          <a:endParaRPr lang="en-US"/>
        </a:p>
      </dgm:t>
    </dgm:pt>
    <dgm:pt modelId="{54862577-CB1D-403D-A6FC-03A967902DF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/>
            <a:t>Make their services visible (public procurement officers, canteen managers, families)</a:t>
          </a:r>
        </a:p>
      </dgm:t>
    </dgm:pt>
    <dgm:pt modelId="{2FA48ABA-AFB5-4633-AA42-C49B66117679}" type="parTrans" cxnId="{EF1F76D2-BC4C-4116-B465-5D2FED5592AD}">
      <dgm:prSet/>
      <dgm:spPr/>
      <dgm:t>
        <a:bodyPr/>
        <a:lstStyle/>
        <a:p>
          <a:endParaRPr lang="en-US"/>
        </a:p>
      </dgm:t>
    </dgm:pt>
    <dgm:pt modelId="{4F451902-B205-4111-81B9-B7C87A647EC4}" type="sibTrans" cxnId="{EF1F76D2-BC4C-4116-B465-5D2FED5592AD}">
      <dgm:prSet/>
      <dgm:spPr/>
      <dgm:t>
        <a:bodyPr/>
        <a:lstStyle/>
        <a:p>
          <a:endParaRPr lang="en-US"/>
        </a:p>
      </dgm:t>
    </dgm:pt>
    <dgm:pt modelId="{9D34233C-6BF1-4395-9B92-01E74B45B037}">
      <dgm:prSet phldrT="[Text]"/>
      <dgm:spPr/>
      <dgm:t>
        <a:bodyPr/>
        <a:lstStyle/>
        <a:p>
          <a:r>
            <a:rPr lang="en-US" dirty="0"/>
            <a:t>Public procurement officers</a:t>
          </a:r>
        </a:p>
      </dgm:t>
    </dgm:pt>
    <dgm:pt modelId="{D6362ED2-E3F6-4EA6-BB30-87706E44F8A9}" type="parTrans" cxnId="{871E2400-EBF3-4E98-947D-E56283FEAE2B}">
      <dgm:prSet/>
      <dgm:spPr/>
      <dgm:t>
        <a:bodyPr/>
        <a:lstStyle/>
        <a:p>
          <a:endParaRPr lang="en-US"/>
        </a:p>
      </dgm:t>
    </dgm:pt>
    <dgm:pt modelId="{F76A465C-02A7-4720-82AB-6957744F913A}" type="sibTrans" cxnId="{871E2400-EBF3-4E98-947D-E56283FEAE2B}">
      <dgm:prSet/>
      <dgm:spPr/>
      <dgm:t>
        <a:bodyPr/>
        <a:lstStyle/>
        <a:p>
          <a:endParaRPr lang="en-US"/>
        </a:p>
      </dgm:t>
    </dgm:pt>
    <dgm:pt modelId="{35C57777-66FF-42E9-9DBA-80F668AF45E7}">
      <dgm:prSet phldrT="[Text]"/>
      <dgm:spPr/>
      <dgm:t>
        <a:bodyPr/>
        <a:lstStyle/>
        <a:p>
          <a:r>
            <a:rPr lang="en-US" dirty="0"/>
            <a:t>Share ingredients and recipes </a:t>
          </a:r>
        </a:p>
      </dgm:t>
    </dgm:pt>
    <dgm:pt modelId="{EBD6FC99-DFDC-4538-A080-E5CE56B6B9A5}" type="parTrans" cxnId="{3A60E0F6-1524-4BAC-934C-AA7CA70A88F6}">
      <dgm:prSet/>
      <dgm:spPr/>
      <dgm:t>
        <a:bodyPr/>
        <a:lstStyle/>
        <a:p>
          <a:endParaRPr lang="en-US"/>
        </a:p>
      </dgm:t>
    </dgm:pt>
    <dgm:pt modelId="{36644988-55C4-4C82-8AD2-791574AC8588}" type="sibTrans" cxnId="{3A60E0F6-1524-4BAC-934C-AA7CA70A88F6}">
      <dgm:prSet/>
      <dgm:spPr/>
      <dgm:t>
        <a:bodyPr/>
        <a:lstStyle/>
        <a:p>
          <a:endParaRPr lang="en-US"/>
        </a:p>
      </dgm:t>
    </dgm:pt>
    <dgm:pt modelId="{490A4FA6-91C9-4249-8EAE-2ABF33DCEBFA}">
      <dgm:prSet phldrT="[Text]"/>
      <dgm:spPr/>
      <dgm:t>
        <a:bodyPr/>
        <a:lstStyle/>
        <a:p>
          <a:r>
            <a:rPr lang="en-US" dirty="0"/>
            <a:t>Find easily local suppliers</a:t>
          </a:r>
        </a:p>
      </dgm:t>
    </dgm:pt>
    <dgm:pt modelId="{1B46495C-03DD-4B7E-BEB9-C95D6BAC4EF3}" type="parTrans" cxnId="{0F6F5E98-3A35-45A7-8215-05E1B5BD5328}">
      <dgm:prSet/>
      <dgm:spPr/>
      <dgm:t>
        <a:bodyPr/>
        <a:lstStyle/>
        <a:p>
          <a:endParaRPr lang="en-US"/>
        </a:p>
      </dgm:t>
    </dgm:pt>
    <dgm:pt modelId="{187488A7-B558-4EE4-A79F-92179361BB92}" type="sibTrans" cxnId="{0F6F5E98-3A35-45A7-8215-05E1B5BD5328}">
      <dgm:prSet/>
      <dgm:spPr/>
      <dgm:t>
        <a:bodyPr/>
        <a:lstStyle/>
        <a:p>
          <a:endParaRPr lang="en-US"/>
        </a:p>
      </dgm:t>
    </dgm:pt>
    <dgm:pt modelId="{50D53F02-2FD6-4A17-B688-933993359B80}">
      <dgm:prSet phldrT="[Text]"/>
      <dgm:spPr/>
      <dgm:t>
        <a:bodyPr/>
        <a:lstStyle/>
        <a:p>
          <a:r>
            <a:rPr lang="en-US" dirty="0"/>
            <a:t>Registered users (parents)</a:t>
          </a:r>
        </a:p>
      </dgm:t>
    </dgm:pt>
    <dgm:pt modelId="{F8DCB93A-5D1C-4B9E-B89D-F8E52CD0B5BF}" type="parTrans" cxnId="{DC7F3C0D-09DA-4B1C-9C57-007408642530}">
      <dgm:prSet/>
      <dgm:spPr/>
      <dgm:t>
        <a:bodyPr/>
        <a:lstStyle/>
        <a:p>
          <a:endParaRPr lang="en-US"/>
        </a:p>
      </dgm:t>
    </dgm:pt>
    <dgm:pt modelId="{D246D50D-A22E-437B-AD94-22A1C1B1B207}" type="sibTrans" cxnId="{DC7F3C0D-09DA-4B1C-9C57-007408642530}">
      <dgm:prSet/>
      <dgm:spPr/>
      <dgm:t>
        <a:bodyPr/>
        <a:lstStyle/>
        <a:p>
          <a:endParaRPr lang="en-US"/>
        </a:p>
      </dgm:t>
    </dgm:pt>
    <dgm:pt modelId="{BBB51FDD-F41A-4F18-B8D5-E4EB8EF5C174}">
      <dgm:prSet phldrT="[Text]"/>
      <dgm:spPr>
        <a:solidFill>
          <a:srgbClr val="FFCC00"/>
        </a:solidFill>
      </dgm:spPr>
      <dgm:t>
        <a:bodyPr/>
        <a:lstStyle/>
        <a:p>
          <a:r>
            <a:rPr lang="en-US"/>
            <a:t>Estimate the daily nutritional needs and allowances for each registered child</a:t>
          </a:r>
          <a:endParaRPr lang="en-US" dirty="0"/>
        </a:p>
      </dgm:t>
    </dgm:pt>
    <dgm:pt modelId="{B8B5B203-092A-42D9-A21D-F64666A0914B}" type="parTrans" cxnId="{A7A907F1-312C-42F8-900A-AEF0C756FF48}">
      <dgm:prSet/>
      <dgm:spPr/>
      <dgm:t>
        <a:bodyPr/>
        <a:lstStyle/>
        <a:p>
          <a:endParaRPr lang="en-US"/>
        </a:p>
      </dgm:t>
    </dgm:pt>
    <dgm:pt modelId="{179CD152-D912-4DF5-901B-F9CECA626059}" type="sibTrans" cxnId="{A7A907F1-312C-42F8-900A-AEF0C756FF48}">
      <dgm:prSet/>
      <dgm:spPr/>
      <dgm:t>
        <a:bodyPr/>
        <a:lstStyle/>
        <a:p>
          <a:endParaRPr lang="en-US"/>
        </a:p>
      </dgm:t>
    </dgm:pt>
    <dgm:pt modelId="{55D63B80-1437-4E61-8BE4-02392BD349BB}">
      <dgm:prSet phldrT="[Text]"/>
      <dgm:spPr>
        <a:solidFill>
          <a:srgbClr val="FFCC00"/>
        </a:solidFill>
      </dgm:spPr>
      <dgm:t>
        <a:bodyPr/>
        <a:lstStyle/>
        <a:p>
          <a:r>
            <a:rPr lang="en-US" dirty="0"/>
            <a:t>Informed about the nutritional value and environmental footprint of the meals their children consume at school</a:t>
          </a:r>
        </a:p>
      </dgm:t>
    </dgm:pt>
    <dgm:pt modelId="{00D11948-F2C9-41AA-ABCE-FF894CB5619F}" type="parTrans" cxnId="{811FAA1C-D165-4B72-862B-33C49399237A}">
      <dgm:prSet/>
      <dgm:spPr/>
      <dgm:t>
        <a:bodyPr/>
        <a:lstStyle/>
        <a:p>
          <a:endParaRPr lang="en-US"/>
        </a:p>
      </dgm:t>
    </dgm:pt>
    <dgm:pt modelId="{38D12A3B-BC27-4FF1-8BC4-215112F9F7FB}" type="sibTrans" cxnId="{811FAA1C-D165-4B72-862B-33C49399237A}">
      <dgm:prSet/>
      <dgm:spPr/>
      <dgm:t>
        <a:bodyPr/>
        <a:lstStyle/>
        <a:p>
          <a:endParaRPr lang="en-US"/>
        </a:p>
      </dgm:t>
    </dgm:pt>
    <dgm:pt modelId="{46E5B553-53B2-488C-9A7E-FBB1EAD1F311}">
      <dgm:prSet phldrT="[Text]"/>
      <dgm:spPr/>
      <dgm:t>
        <a:bodyPr/>
        <a:lstStyle/>
        <a:p>
          <a:r>
            <a:rPr lang="en-US" dirty="0"/>
            <a:t>Promote healthy &amp; sustainable production</a:t>
          </a:r>
        </a:p>
      </dgm:t>
    </dgm:pt>
    <dgm:pt modelId="{EC728FA1-AEB7-4418-A791-CD0FA2BC0AF2}" type="parTrans" cxnId="{0A602B2B-0956-4148-86DF-696345C4082E}">
      <dgm:prSet/>
      <dgm:spPr/>
      <dgm:t>
        <a:bodyPr/>
        <a:lstStyle/>
        <a:p>
          <a:endParaRPr lang="en-US"/>
        </a:p>
      </dgm:t>
    </dgm:pt>
    <dgm:pt modelId="{46B77BA4-0BC5-4B10-9FCA-9D94B400CA99}" type="sibTrans" cxnId="{0A602B2B-0956-4148-86DF-696345C4082E}">
      <dgm:prSet/>
      <dgm:spPr/>
      <dgm:t>
        <a:bodyPr/>
        <a:lstStyle/>
        <a:p>
          <a:endParaRPr lang="en-US"/>
        </a:p>
      </dgm:t>
    </dgm:pt>
    <dgm:pt modelId="{08C17EC1-B75D-4014-8F03-4C707E9C59F6}">
      <dgm:prSet phldrT="[Text]"/>
      <dgm:spPr/>
      <dgm:t>
        <a:bodyPr/>
        <a:lstStyle/>
        <a:p>
          <a:r>
            <a:rPr lang="en-US" dirty="0"/>
            <a:t>Reduce risk and cost of non-communicable diseases, such as obesity and allergies</a:t>
          </a:r>
        </a:p>
      </dgm:t>
    </dgm:pt>
    <dgm:pt modelId="{F7BC7DD2-664A-4921-8E0A-2ADBAE6B6B5E}" type="parTrans" cxnId="{424A1B83-D28F-46D6-91C4-377CC5515E55}">
      <dgm:prSet/>
      <dgm:spPr/>
      <dgm:t>
        <a:bodyPr/>
        <a:lstStyle/>
        <a:p>
          <a:endParaRPr lang="en-US"/>
        </a:p>
      </dgm:t>
    </dgm:pt>
    <dgm:pt modelId="{855E377E-CE87-41A3-BCA8-9CA1BC9F261D}" type="sibTrans" cxnId="{424A1B83-D28F-46D6-91C4-377CC5515E55}">
      <dgm:prSet/>
      <dgm:spPr/>
      <dgm:t>
        <a:bodyPr/>
        <a:lstStyle/>
        <a:p>
          <a:endParaRPr lang="en-US"/>
        </a:p>
      </dgm:t>
    </dgm:pt>
    <dgm:pt modelId="{071F6A2A-7BE3-4DC7-A415-E72A3EEB93F0}" type="pres">
      <dgm:prSet presAssocID="{81306486-50D8-46FF-B095-3B21D4B311B8}" presName="linearFlow" presStyleCnt="0">
        <dgm:presLayoutVars>
          <dgm:dir/>
          <dgm:animLvl val="lvl"/>
          <dgm:resizeHandles/>
        </dgm:presLayoutVars>
      </dgm:prSet>
      <dgm:spPr/>
    </dgm:pt>
    <dgm:pt modelId="{0815DA41-DC3F-42E5-97F9-9079C495BF7D}" type="pres">
      <dgm:prSet presAssocID="{4B46DE52-3FAE-4D1F-922F-4ACF298D62DA}" presName="compositeNode" presStyleCnt="0">
        <dgm:presLayoutVars>
          <dgm:bulletEnabled val="1"/>
        </dgm:presLayoutVars>
      </dgm:prSet>
      <dgm:spPr/>
    </dgm:pt>
    <dgm:pt modelId="{644E55D1-6533-40E9-95B9-EA29088A0751}" type="pres">
      <dgm:prSet presAssocID="{4B46DE52-3FAE-4D1F-922F-4ACF298D62DA}" presName="image" presStyleLbl="fgImgPlace1" presStyleIdx="0" presStyleCnt="3" custLinFactNeighborX="5214" custLinFactNeighborY="-29979"/>
      <dgm:spPr>
        <a:solidFill>
          <a:srgbClr val="669900"/>
        </a:solidFill>
        <a:ln w="38100">
          <a:solidFill>
            <a:schemeClr val="bg1"/>
          </a:solidFill>
        </a:ln>
      </dgm:spPr>
    </dgm:pt>
    <dgm:pt modelId="{7E7BAA55-E80F-488F-8CF7-E7740704B627}" type="pres">
      <dgm:prSet presAssocID="{4B46DE52-3FAE-4D1F-922F-4ACF298D62DA}" presName="childNode" presStyleLbl="node1" presStyleIdx="0" presStyleCnt="3" custScaleY="110380">
        <dgm:presLayoutVars>
          <dgm:bulletEnabled val="1"/>
        </dgm:presLayoutVars>
      </dgm:prSet>
      <dgm:spPr/>
    </dgm:pt>
    <dgm:pt modelId="{D12B2543-9BD8-4FA9-AB3D-6AE44EAFCA66}" type="pres">
      <dgm:prSet presAssocID="{4B46DE52-3FAE-4D1F-922F-4ACF298D62D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BFE4D86-4617-4BD0-BBEE-C0C95761C6CC}" type="pres">
      <dgm:prSet presAssocID="{9FBB5DF9-30DE-422C-85AD-9AD14F2DFAA4}" presName="sibTrans" presStyleCnt="0"/>
      <dgm:spPr/>
    </dgm:pt>
    <dgm:pt modelId="{5D45EEE8-E889-4341-BB0E-C373FB50895A}" type="pres">
      <dgm:prSet presAssocID="{9D34233C-6BF1-4395-9B92-01E74B45B037}" presName="compositeNode" presStyleCnt="0">
        <dgm:presLayoutVars>
          <dgm:bulletEnabled val="1"/>
        </dgm:presLayoutVars>
      </dgm:prSet>
      <dgm:spPr/>
    </dgm:pt>
    <dgm:pt modelId="{CF623C07-BA26-456C-86B3-483F8BF351B0}" type="pres">
      <dgm:prSet presAssocID="{9D34233C-6BF1-4395-9B92-01E74B45B037}" presName="image" presStyleLbl="fgImgPlace1" presStyleIdx="1" presStyleCnt="3" custLinFactNeighborX="8173" custLinFactNeighborY="-35071"/>
      <dgm:spPr>
        <a:solidFill>
          <a:schemeClr val="accent6">
            <a:lumMod val="60000"/>
            <a:lumOff val="40000"/>
          </a:schemeClr>
        </a:solidFill>
        <a:ln w="28575">
          <a:solidFill>
            <a:schemeClr val="bg1"/>
          </a:solidFill>
        </a:ln>
      </dgm:spPr>
    </dgm:pt>
    <dgm:pt modelId="{31D9369E-E9AC-4D62-BBC1-DF826CA1451C}" type="pres">
      <dgm:prSet presAssocID="{9D34233C-6BF1-4395-9B92-01E74B45B037}" presName="childNode" presStyleLbl="node1" presStyleIdx="1" presStyleCnt="3" custScaleY="110380">
        <dgm:presLayoutVars>
          <dgm:bulletEnabled val="1"/>
        </dgm:presLayoutVars>
      </dgm:prSet>
      <dgm:spPr/>
    </dgm:pt>
    <dgm:pt modelId="{A8076477-9EAB-42B0-A480-7C0BB1790895}" type="pres">
      <dgm:prSet presAssocID="{9D34233C-6BF1-4395-9B92-01E74B45B03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C7D7E83-94E0-4776-8246-6F110EAE737C}" type="pres">
      <dgm:prSet presAssocID="{F76A465C-02A7-4720-82AB-6957744F913A}" presName="sibTrans" presStyleCnt="0"/>
      <dgm:spPr/>
    </dgm:pt>
    <dgm:pt modelId="{42C18991-FBBB-44E4-B16F-66B2D474CBEC}" type="pres">
      <dgm:prSet presAssocID="{50D53F02-2FD6-4A17-B688-933993359B80}" presName="compositeNode" presStyleCnt="0">
        <dgm:presLayoutVars>
          <dgm:bulletEnabled val="1"/>
        </dgm:presLayoutVars>
      </dgm:prSet>
      <dgm:spPr/>
    </dgm:pt>
    <dgm:pt modelId="{18F757BC-56E7-4FCC-917A-31BFC2BD0734}" type="pres">
      <dgm:prSet presAssocID="{50D53F02-2FD6-4A17-B688-933993359B80}" presName="image" presStyleLbl="fgImgPlace1" presStyleIdx="2" presStyleCnt="3" custLinFactNeighborX="14574" custLinFactNeighborY="-28453"/>
      <dgm:spPr>
        <a:solidFill>
          <a:srgbClr val="FF9933"/>
        </a:solidFill>
        <a:ln w="28575">
          <a:solidFill>
            <a:schemeClr val="bg1"/>
          </a:solidFill>
        </a:ln>
      </dgm:spPr>
    </dgm:pt>
    <dgm:pt modelId="{569E5F6C-8359-41E2-9170-495064C30E3F}" type="pres">
      <dgm:prSet presAssocID="{50D53F02-2FD6-4A17-B688-933993359B80}" presName="childNode" presStyleLbl="node1" presStyleIdx="2" presStyleCnt="3" custScaleY="110380">
        <dgm:presLayoutVars>
          <dgm:bulletEnabled val="1"/>
        </dgm:presLayoutVars>
      </dgm:prSet>
      <dgm:spPr/>
    </dgm:pt>
    <dgm:pt modelId="{5E0C8C59-AC0F-40C7-9C50-71225AFE3AEF}" type="pres">
      <dgm:prSet presAssocID="{50D53F02-2FD6-4A17-B688-933993359B8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FF73205-7E18-4E74-932D-ED7ADD70C6B0}" type="presOf" srcId="{55D63B80-1437-4E61-8BE4-02392BD349BB}" destId="{569E5F6C-8359-41E2-9170-495064C30E3F}" srcOrd="0" destOrd="1" presId="urn:microsoft.com/office/officeart/2005/8/layout/hList2"/>
    <dgm:cxn modelId="{8741D383-0B19-45DB-B278-104E8B3557D6}" type="presOf" srcId="{50D53F02-2FD6-4A17-B688-933993359B80}" destId="{5E0C8C59-AC0F-40C7-9C50-71225AFE3AEF}" srcOrd="0" destOrd="0" presId="urn:microsoft.com/office/officeart/2005/8/layout/hList2"/>
    <dgm:cxn modelId="{DC7F3C0D-09DA-4B1C-9C57-007408642530}" srcId="{81306486-50D8-46FF-B095-3B21D4B311B8}" destId="{50D53F02-2FD6-4A17-B688-933993359B80}" srcOrd="2" destOrd="0" parTransId="{F8DCB93A-5D1C-4B9E-B89D-F8E52CD0B5BF}" sibTransId="{D246D50D-A22E-437B-AD94-22A1C1B1B207}"/>
    <dgm:cxn modelId="{EFCED709-499D-4C16-A6AC-1B486720E569}" type="presOf" srcId="{39C7E235-84CB-4560-BB98-C5BE84B6AD3B}" destId="{7E7BAA55-E80F-488F-8CF7-E7740704B627}" srcOrd="0" destOrd="0" presId="urn:microsoft.com/office/officeart/2005/8/layout/hList2"/>
    <dgm:cxn modelId="{424A1B83-D28F-46D6-91C4-377CC5515E55}" srcId="{9D34233C-6BF1-4395-9B92-01E74B45B037}" destId="{08C17EC1-B75D-4014-8F03-4C707E9C59F6}" srcOrd="3" destOrd="0" parTransId="{F7BC7DD2-664A-4921-8E0A-2ADBAE6B6B5E}" sibTransId="{855E377E-CE87-41A3-BCA8-9CA1BC9F261D}"/>
    <dgm:cxn modelId="{0F6F5E98-3A35-45A7-8215-05E1B5BD5328}" srcId="{9D34233C-6BF1-4395-9B92-01E74B45B037}" destId="{490A4FA6-91C9-4249-8EAE-2ABF33DCEBFA}" srcOrd="1" destOrd="0" parTransId="{1B46495C-03DD-4B7E-BEB9-C95D6BAC4EF3}" sibTransId="{187488A7-B558-4EE4-A79F-92179361BB92}"/>
    <dgm:cxn modelId="{C574CCB1-993E-4CCB-9CC0-ADB9BA1F0F86}" type="presOf" srcId="{4B46DE52-3FAE-4D1F-922F-4ACF298D62DA}" destId="{D12B2543-9BD8-4FA9-AB3D-6AE44EAFCA66}" srcOrd="0" destOrd="0" presId="urn:microsoft.com/office/officeart/2005/8/layout/hList2"/>
    <dgm:cxn modelId="{42C06F1D-393F-4A72-AB1E-85CBABDD7BC9}" type="presOf" srcId="{490A4FA6-91C9-4249-8EAE-2ABF33DCEBFA}" destId="{31D9369E-E9AC-4D62-BBC1-DF826CA1451C}" srcOrd="0" destOrd="1" presId="urn:microsoft.com/office/officeart/2005/8/layout/hList2"/>
    <dgm:cxn modelId="{FF6F618C-044E-49C8-A981-6F9467B58991}" type="presOf" srcId="{46E5B553-53B2-488C-9A7E-FBB1EAD1F311}" destId="{31D9369E-E9AC-4D62-BBC1-DF826CA1451C}" srcOrd="0" destOrd="2" presId="urn:microsoft.com/office/officeart/2005/8/layout/hList2"/>
    <dgm:cxn modelId="{6B1A2ABB-DB29-465A-AC11-67C4214855C3}" type="presOf" srcId="{35C57777-66FF-42E9-9DBA-80F668AF45E7}" destId="{31D9369E-E9AC-4D62-BBC1-DF826CA1451C}" srcOrd="0" destOrd="0" presId="urn:microsoft.com/office/officeart/2005/8/layout/hList2"/>
    <dgm:cxn modelId="{A4A9F33D-8BA1-4426-B13A-032D8E0C203E}" type="presOf" srcId="{54862577-CB1D-403D-A6FC-03A967902DFF}" destId="{7E7BAA55-E80F-488F-8CF7-E7740704B627}" srcOrd="0" destOrd="1" presId="urn:microsoft.com/office/officeart/2005/8/layout/hList2"/>
    <dgm:cxn modelId="{6A76DD59-74A7-4194-B0C8-1A00ED4C9C62}" type="presOf" srcId="{81306486-50D8-46FF-B095-3B21D4B311B8}" destId="{071F6A2A-7BE3-4DC7-A415-E72A3EEB93F0}" srcOrd="0" destOrd="0" presId="urn:microsoft.com/office/officeart/2005/8/layout/hList2"/>
    <dgm:cxn modelId="{3A60E0F6-1524-4BAC-934C-AA7CA70A88F6}" srcId="{9D34233C-6BF1-4395-9B92-01E74B45B037}" destId="{35C57777-66FF-42E9-9DBA-80F668AF45E7}" srcOrd="0" destOrd="0" parTransId="{EBD6FC99-DFDC-4538-A080-E5CE56B6B9A5}" sibTransId="{36644988-55C4-4C82-8AD2-791574AC8588}"/>
    <dgm:cxn modelId="{A7A907F1-312C-42F8-900A-AEF0C756FF48}" srcId="{50D53F02-2FD6-4A17-B688-933993359B80}" destId="{BBB51FDD-F41A-4F18-B8D5-E4EB8EF5C174}" srcOrd="0" destOrd="0" parTransId="{B8B5B203-092A-42D9-A21D-F64666A0914B}" sibTransId="{179CD152-D912-4DF5-901B-F9CECA626059}"/>
    <dgm:cxn modelId="{811FAA1C-D165-4B72-862B-33C49399237A}" srcId="{50D53F02-2FD6-4A17-B688-933993359B80}" destId="{55D63B80-1437-4E61-8BE4-02392BD349BB}" srcOrd="1" destOrd="0" parTransId="{00D11948-F2C9-41AA-ABCE-FF894CB5619F}" sibTransId="{38D12A3B-BC27-4FF1-8BC4-215112F9F7FB}"/>
    <dgm:cxn modelId="{0A602B2B-0956-4148-86DF-696345C4082E}" srcId="{9D34233C-6BF1-4395-9B92-01E74B45B037}" destId="{46E5B553-53B2-488C-9A7E-FBB1EAD1F311}" srcOrd="2" destOrd="0" parTransId="{EC728FA1-AEB7-4418-A791-CD0FA2BC0AF2}" sibTransId="{46B77BA4-0BC5-4B10-9FCA-9D94B400CA99}"/>
    <dgm:cxn modelId="{871E2400-EBF3-4E98-947D-E56283FEAE2B}" srcId="{81306486-50D8-46FF-B095-3B21D4B311B8}" destId="{9D34233C-6BF1-4395-9B92-01E74B45B037}" srcOrd="1" destOrd="0" parTransId="{D6362ED2-E3F6-4EA6-BB30-87706E44F8A9}" sibTransId="{F76A465C-02A7-4720-82AB-6957744F913A}"/>
    <dgm:cxn modelId="{9B5906CC-9807-4CCC-AF42-2030FA2C9A39}" type="presOf" srcId="{08C17EC1-B75D-4014-8F03-4C707E9C59F6}" destId="{31D9369E-E9AC-4D62-BBC1-DF826CA1451C}" srcOrd="0" destOrd="3" presId="urn:microsoft.com/office/officeart/2005/8/layout/hList2"/>
    <dgm:cxn modelId="{E96D52A4-ABF7-458F-AE12-D069E5037163}" srcId="{4B46DE52-3FAE-4D1F-922F-4ACF298D62DA}" destId="{39C7E235-84CB-4560-BB98-C5BE84B6AD3B}" srcOrd="0" destOrd="0" parTransId="{7CC1DB60-8161-40EF-A713-DFC5B965ED9E}" sibTransId="{DB57D34F-0BD7-4AC3-9885-9B5E10135C90}"/>
    <dgm:cxn modelId="{4EF5297B-6ED3-48EB-8A97-416D1AE76076}" type="presOf" srcId="{9D34233C-6BF1-4395-9B92-01E74B45B037}" destId="{A8076477-9EAB-42B0-A480-7C0BB1790895}" srcOrd="0" destOrd="0" presId="urn:microsoft.com/office/officeart/2005/8/layout/hList2"/>
    <dgm:cxn modelId="{EF1F76D2-BC4C-4116-B465-5D2FED5592AD}" srcId="{4B46DE52-3FAE-4D1F-922F-4ACF298D62DA}" destId="{54862577-CB1D-403D-A6FC-03A967902DFF}" srcOrd="1" destOrd="0" parTransId="{2FA48ABA-AFB5-4633-AA42-C49B66117679}" sibTransId="{4F451902-B205-4111-81B9-B7C87A647EC4}"/>
    <dgm:cxn modelId="{4DAAA332-9281-4C7A-8496-DAC48DBDD248}" type="presOf" srcId="{BBB51FDD-F41A-4F18-B8D5-E4EB8EF5C174}" destId="{569E5F6C-8359-41E2-9170-495064C30E3F}" srcOrd="0" destOrd="0" presId="urn:microsoft.com/office/officeart/2005/8/layout/hList2"/>
    <dgm:cxn modelId="{C5F70250-7E36-4769-8752-7241D7E24995}" srcId="{81306486-50D8-46FF-B095-3B21D4B311B8}" destId="{4B46DE52-3FAE-4D1F-922F-4ACF298D62DA}" srcOrd="0" destOrd="0" parTransId="{178BE651-D881-420F-841B-7AC31F457284}" sibTransId="{9FBB5DF9-30DE-422C-85AD-9AD14F2DFAA4}"/>
    <dgm:cxn modelId="{A19004DE-6545-4543-9D16-7D8AEE0A574A}" type="presParOf" srcId="{071F6A2A-7BE3-4DC7-A415-E72A3EEB93F0}" destId="{0815DA41-DC3F-42E5-97F9-9079C495BF7D}" srcOrd="0" destOrd="0" presId="urn:microsoft.com/office/officeart/2005/8/layout/hList2"/>
    <dgm:cxn modelId="{3CB209C1-BF07-4DCB-B5A9-A397C5194ED1}" type="presParOf" srcId="{0815DA41-DC3F-42E5-97F9-9079C495BF7D}" destId="{644E55D1-6533-40E9-95B9-EA29088A0751}" srcOrd="0" destOrd="0" presId="urn:microsoft.com/office/officeart/2005/8/layout/hList2"/>
    <dgm:cxn modelId="{81551423-4AB7-4C51-9ECE-853A68ED4E2F}" type="presParOf" srcId="{0815DA41-DC3F-42E5-97F9-9079C495BF7D}" destId="{7E7BAA55-E80F-488F-8CF7-E7740704B627}" srcOrd="1" destOrd="0" presId="urn:microsoft.com/office/officeart/2005/8/layout/hList2"/>
    <dgm:cxn modelId="{421FD142-A693-474A-AF57-34762DD9326F}" type="presParOf" srcId="{0815DA41-DC3F-42E5-97F9-9079C495BF7D}" destId="{D12B2543-9BD8-4FA9-AB3D-6AE44EAFCA66}" srcOrd="2" destOrd="0" presId="urn:microsoft.com/office/officeart/2005/8/layout/hList2"/>
    <dgm:cxn modelId="{A1579179-4D71-4BB6-A7AE-32356A05021E}" type="presParOf" srcId="{071F6A2A-7BE3-4DC7-A415-E72A3EEB93F0}" destId="{FBFE4D86-4617-4BD0-BBEE-C0C95761C6CC}" srcOrd="1" destOrd="0" presId="urn:microsoft.com/office/officeart/2005/8/layout/hList2"/>
    <dgm:cxn modelId="{8C6AE06E-431D-4E37-B82A-AB2A6E7E58EF}" type="presParOf" srcId="{071F6A2A-7BE3-4DC7-A415-E72A3EEB93F0}" destId="{5D45EEE8-E889-4341-BB0E-C373FB50895A}" srcOrd="2" destOrd="0" presId="urn:microsoft.com/office/officeart/2005/8/layout/hList2"/>
    <dgm:cxn modelId="{7D01700E-BB7A-4349-8300-EBA2F8DF2DBF}" type="presParOf" srcId="{5D45EEE8-E889-4341-BB0E-C373FB50895A}" destId="{CF623C07-BA26-456C-86B3-483F8BF351B0}" srcOrd="0" destOrd="0" presId="urn:microsoft.com/office/officeart/2005/8/layout/hList2"/>
    <dgm:cxn modelId="{5BB842C3-9457-457D-9D32-6AA84FFC0A11}" type="presParOf" srcId="{5D45EEE8-E889-4341-BB0E-C373FB50895A}" destId="{31D9369E-E9AC-4D62-BBC1-DF826CA1451C}" srcOrd="1" destOrd="0" presId="urn:microsoft.com/office/officeart/2005/8/layout/hList2"/>
    <dgm:cxn modelId="{F0BB38BB-EA76-422F-9B87-EB6FB678AB70}" type="presParOf" srcId="{5D45EEE8-E889-4341-BB0E-C373FB50895A}" destId="{A8076477-9EAB-42B0-A480-7C0BB1790895}" srcOrd="2" destOrd="0" presId="urn:microsoft.com/office/officeart/2005/8/layout/hList2"/>
    <dgm:cxn modelId="{A0495B15-1A48-4C28-BDAE-77EB46688977}" type="presParOf" srcId="{071F6A2A-7BE3-4DC7-A415-E72A3EEB93F0}" destId="{3C7D7E83-94E0-4776-8246-6F110EAE737C}" srcOrd="3" destOrd="0" presId="urn:microsoft.com/office/officeart/2005/8/layout/hList2"/>
    <dgm:cxn modelId="{5F835CC9-6E00-4793-9069-B01734E2BF84}" type="presParOf" srcId="{071F6A2A-7BE3-4DC7-A415-E72A3EEB93F0}" destId="{42C18991-FBBB-44E4-B16F-66B2D474CBEC}" srcOrd="4" destOrd="0" presId="urn:microsoft.com/office/officeart/2005/8/layout/hList2"/>
    <dgm:cxn modelId="{BC188581-B09B-4D2D-8DD5-AEBA3C3E4CDA}" type="presParOf" srcId="{42C18991-FBBB-44E4-B16F-66B2D474CBEC}" destId="{18F757BC-56E7-4FCC-917A-31BFC2BD0734}" srcOrd="0" destOrd="0" presId="urn:microsoft.com/office/officeart/2005/8/layout/hList2"/>
    <dgm:cxn modelId="{20FA58B8-F59D-4DB0-ADAB-6C1F68F39A05}" type="presParOf" srcId="{42C18991-FBBB-44E4-B16F-66B2D474CBEC}" destId="{569E5F6C-8359-41E2-9170-495064C30E3F}" srcOrd="1" destOrd="0" presId="urn:microsoft.com/office/officeart/2005/8/layout/hList2"/>
    <dgm:cxn modelId="{6CB67AFF-7CB5-4B95-B39F-D17B6FD742C1}" type="presParOf" srcId="{42C18991-FBBB-44E4-B16F-66B2D474CBEC}" destId="{5E0C8C59-AC0F-40C7-9C50-71225AFE3AE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20062-436B-4D8E-B46F-BF5DA32D32A7}">
      <dsp:nvSpPr>
        <dsp:cNvPr id="0" name=""/>
        <dsp:cNvSpPr/>
      </dsp:nvSpPr>
      <dsp:spPr>
        <a:xfrm>
          <a:off x="0" y="174540"/>
          <a:ext cx="2339751" cy="5019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000" kern="1200" dirty="0">
              <a:solidFill>
                <a:schemeClr val="bg1">
                  <a:lumMod val="50000"/>
                </a:schemeClr>
              </a:solidFill>
            </a:rPr>
            <a:t>“Since the 1900s, some </a:t>
          </a:r>
          <a:r>
            <a:rPr lang="en-GB" altLang="en-US" sz="2000" b="1" kern="1200" dirty="0">
              <a:solidFill>
                <a:schemeClr val="bg1">
                  <a:lumMod val="50000"/>
                </a:schemeClr>
              </a:solidFill>
            </a:rPr>
            <a:t>75 per cent of crop diversity has been lost </a:t>
          </a:r>
          <a:r>
            <a:rPr lang="en-GB" altLang="en-US" sz="2000" kern="1200" dirty="0">
              <a:solidFill>
                <a:schemeClr val="bg1">
                  <a:lumMod val="50000"/>
                </a:schemeClr>
              </a:solidFill>
            </a:rPr>
            <a:t>from farmers’ fields. Better use of </a:t>
          </a:r>
          <a:r>
            <a:rPr lang="en-GB" altLang="en-US" sz="2000" b="1" kern="1200" dirty="0">
              <a:solidFill>
                <a:schemeClr val="bg1">
                  <a:lumMod val="50000"/>
                </a:schemeClr>
              </a:solidFill>
            </a:rPr>
            <a:t>agricultural biodiversity </a:t>
          </a:r>
          <a:r>
            <a:rPr lang="en-GB" altLang="en-US" sz="2000" kern="1200" dirty="0">
              <a:solidFill>
                <a:schemeClr val="bg1">
                  <a:lumMod val="50000"/>
                </a:schemeClr>
              </a:solidFill>
            </a:rPr>
            <a:t>can contribute to more </a:t>
          </a:r>
          <a:r>
            <a:rPr lang="en-GB" altLang="en-US" sz="2000" b="1" kern="1200" dirty="0">
              <a:solidFill>
                <a:schemeClr val="bg1">
                  <a:lumMod val="50000"/>
                </a:schemeClr>
              </a:solidFill>
            </a:rPr>
            <a:t>nutritious diets</a:t>
          </a:r>
          <a:r>
            <a:rPr lang="en-GB" altLang="en-US" sz="2000" kern="1200" dirty="0">
              <a:solidFill>
                <a:schemeClr val="bg1">
                  <a:lumMod val="50000"/>
                </a:schemeClr>
              </a:solidFill>
            </a:rPr>
            <a:t>, </a:t>
          </a:r>
          <a:r>
            <a:rPr lang="en-GB" altLang="en-US" sz="2000" b="1" kern="1200" dirty="0">
              <a:solidFill>
                <a:schemeClr val="bg1">
                  <a:lumMod val="50000"/>
                </a:schemeClr>
              </a:solidFill>
            </a:rPr>
            <a:t>enhanced livelihoods </a:t>
          </a:r>
          <a:r>
            <a:rPr lang="en-GB" altLang="en-US" sz="2000" kern="1200" dirty="0">
              <a:solidFill>
                <a:schemeClr val="bg1">
                  <a:lumMod val="50000"/>
                </a:schemeClr>
              </a:solidFill>
            </a:rPr>
            <a:t>for farming communities and more </a:t>
          </a:r>
          <a:r>
            <a:rPr lang="en-GB" altLang="en-US" sz="2000" b="1" kern="1200" dirty="0">
              <a:solidFill>
                <a:schemeClr val="bg1">
                  <a:lumMod val="50000"/>
                </a:schemeClr>
              </a:solidFill>
            </a:rPr>
            <a:t>resilient and sustainable farming systems</a:t>
          </a:r>
          <a:r>
            <a:rPr lang="en-GB" altLang="en-US" sz="2000" kern="1200" dirty="0">
              <a:solidFill>
                <a:schemeClr val="bg1">
                  <a:lumMod val="50000"/>
                </a:schemeClr>
              </a:solidFill>
            </a:rPr>
            <a:t>.” </a:t>
          </a: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74540"/>
        <a:ext cx="2339751" cy="5019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A05BB-C1C4-40D6-8683-1DAED7971CEF}">
      <dsp:nvSpPr>
        <dsp:cNvPr id="0" name=""/>
        <dsp:cNvSpPr/>
      </dsp:nvSpPr>
      <dsp:spPr>
        <a:xfrm>
          <a:off x="0" y="3138037"/>
          <a:ext cx="7704856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“Food scenario” </a:t>
          </a:r>
          <a:r>
            <a:rPr lang="en-US" sz="1700" kern="1200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addressing the food chain by bringing more transparency in the processes related to the production, distribution and consumption of quality food.</a:t>
          </a:r>
          <a:endParaRPr lang="en-US" sz="1700" kern="1200" dirty="0">
            <a:solidFill>
              <a:schemeClr val="accent4">
                <a:lumMod val="65000"/>
                <a:lumOff val="35000"/>
              </a:schemeClr>
            </a:solidFill>
          </a:endParaRPr>
        </a:p>
      </dsp:txBody>
      <dsp:txXfrm>
        <a:off x="0" y="3138037"/>
        <a:ext cx="7704856" cy="1151325"/>
      </dsp:txXfrm>
    </dsp:sp>
    <dsp:sp modelId="{08A82795-E2F5-423F-A852-BBBE507AFB25}">
      <dsp:nvSpPr>
        <dsp:cNvPr id="0" name=""/>
        <dsp:cNvSpPr/>
      </dsp:nvSpPr>
      <dsp:spPr>
        <a:xfrm>
          <a:off x="100937" y="2880321"/>
          <a:ext cx="5393399" cy="5018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Output</a:t>
          </a:r>
        </a:p>
      </dsp:txBody>
      <dsp:txXfrm>
        <a:off x="125435" y="2904819"/>
        <a:ext cx="5344403" cy="452844"/>
      </dsp:txXfrm>
    </dsp:sp>
    <dsp:sp modelId="{545D3F59-5951-4E95-BD69-F21202893272}">
      <dsp:nvSpPr>
        <dsp:cNvPr id="0" name=""/>
        <dsp:cNvSpPr/>
      </dsp:nvSpPr>
      <dsp:spPr>
        <a:xfrm>
          <a:off x="0" y="1584180"/>
          <a:ext cx="7704856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1638"/>
              <a:satOff val="16422"/>
              <a:lumOff val="206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“Seeds scenario” </a:t>
          </a:r>
          <a:r>
            <a:rPr lang="en-US" sz="1700" kern="1200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addressing on-farm genetic diversity conservation and management, seed networks and informal seed systems;</a:t>
          </a:r>
          <a:endParaRPr lang="en-US" sz="1700" kern="1200" dirty="0">
            <a:solidFill>
              <a:schemeClr val="accent4">
                <a:lumMod val="65000"/>
                <a:lumOff val="35000"/>
              </a:schemeClr>
            </a:solidFill>
          </a:endParaRPr>
        </a:p>
      </dsp:txBody>
      <dsp:txXfrm>
        <a:off x="0" y="1584180"/>
        <a:ext cx="7704856" cy="1151325"/>
      </dsp:txXfrm>
    </dsp:sp>
    <dsp:sp modelId="{B2B3A4CA-D4AA-4362-BCB4-59994E772439}">
      <dsp:nvSpPr>
        <dsp:cNvPr id="0" name=""/>
        <dsp:cNvSpPr/>
      </dsp:nvSpPr>
      <dsp:spPr>
        <a:xfrm>
          <a:off x="100941" y="1329572"/>
          <a:ext cx="5393399" cy="501840"/>
        </a:xfrm>
        <a:prstGeom prst="roundRect">
          <a:avLst/>
        </a:prstGeom>
        <a:solidFill>
          <a:schemeClr val="accent1">
            <a:shade val="50000"/>
            <a:hueOff val="11638"/>
            <a:satOff val="16422"/>
            <a:lumOff val="20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Input</a:t>
          </a:r>
        </a:p>
      </dsp:txBody>
      <dsp:txXfrm>
        <a:off x="125439" y="1354070"/>
        <a:ext cx="5344403" cy="452844"/>
      </dsp:txXfrm>
    </dsp:sp>
    <dsp:sp modelId="{D5DF048D-D8B7-49C7-BA5A-0FE29FDB988A}">
      <dsp:nvSpPr>
        <dsp:cNvPr id="0" name=""/>
        <dsp:cNvSpPr/>
      </dsp:nvSpPr>
      <dsp:spPr>
        <a:xfrm>
          <a:off x="0" y="288028"/>
          <a:ext cx="7704856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1638"/>
              <a:satOff val="16422"/>
              <a:lumOff val="206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“Field scenario” </a:t>
          </a:r>
          <a:r>
            <a:rPr lang="en-US" sz="1700" kern="1200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addressing ecological intensification and functional agro-biodiversity in cropping systems;</a:t>
          </a:r>
          <a:endParaRPr lang="en-US" sz="1700" kern="1200" dirty="0">
            <a:solidFill>
              <a:schemeClr val="accent4">
                <a:lumMod val="65000"/>
                <a:lumOff val="35000"/>
              </a:schemeClr>
            </a:solidFill>
          </a:endParaRPr>
        </a:p>
      </dsp:txBody>
      <dsp:txXfrm>
        <a:off x="0" y="288028"/>
        <a:ext cx="7704856" cy="937125"/>
      </dsp:txXfrm>
    </dsp:sp>
    <dsp:sp modelId="{D44F9F22-B0DE-4209-A359-A850F9ACB44A}">
      <dsp:nvSpPr>
        <dsp:cNvPr id="0" name=""/>
        <dsp:cNvSpPr/>
      </dsp:nvSpPr>
      <dsp:spPr>
        <a:xfrm>
          <a:off x="100941" y="0"/>
          <a:ext cx="5393399" cy="501840"/>
        </a:xfrm>
        <a:prstGeom prst="roundRect">
          <a:avLst/>
        </a:prstGeom>
        <a:solidFill>
          <a:schemeClr val="accent1">
            <a:shade val="50000"/>
            <a:hueOff val="11638"/>
            <a:satOff val="16422"/>
            <a:lumOff val="20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Infrastructure</a:t>
          </a:r>
        </a:p>
      </dsp:txBody>
      <dsp:txXfrm>
        <a:off x="125439" y="24498"/>
        <a:ext cx="5344403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B2543-9BD8-4FA9-AB3D-6AE44EAFCA66}">
      <dsp:nvSpPr>
        <dsp:cNvPr id="0" name=""/>
        <dsp:cNvSpPr/>
      </dsp:nvSpPr>
      <dsp:spPr>
        <a:xfrm rot="16200000">
          <a:off x="-2048415" y="2915814"/>
          <a:ext cx="4631267" cy="42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60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Local suppliers</a:t>
          </a:r>
        </a:p>
      </dsp:txBody>
      <dsp:txXfrm>
        <a:off x="-2048415" y="2915814"/>
        <a:ext cx="4631267" cy="420213"/>
      </dsp:txXfrm>
    </dsp:sp>
    <dsp:sp modelId="{7E7BAA55-E80F-488F-8CF7-E7740704B627}">
      <dsp:nvSpPr>
        <dsp:cNvPr id="0" name=""/>
        <dsp:cNvSpPr/>
      </dsp:nvSpPr>
      <dsp:spPr>
        <a:xfrm>
          <a:off x="477325" y="569924"/>
          <a:ext cx="2093110" cy="511199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7060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Share data (due diligence, location)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Make their services visible (public procurement officers, canteen managers, families)</a:t>
          </a:r>
        </a:p>
      </dsp:txBody>
      <dsp:txXfrm>
        <a:off x="477325" y="569924"/>
        <a:ext cx="2093110" cy="5111993"/>
      </dsp:txXfrm>
    </dsp:sp>
    <dsp:sp modelId="{644E55D1-6533-40E9-95B9-EA29088A0751}">
      <dsp:nvSpPr>
        <dsp:cNvPr id="0" name=""/>
        <dsp:cNvSpPr/>
      </dsp:nvSpPr>
      <dsp:spPr>
        <a:xfrm>
          <a:off x="100931" y="3653"/>
          <a:ext cx="840427" cy="840427"/>
        </a:xfrm>
        <a:prstGeom prst="rect">
          <a:avLst/>
        </a:prstGeom>
        <a:solidFill>
          <a:srgbClr val="6699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76477-9EAB-42B0-A480-7C0BB1790895}">
      <dsp:nvSpPr>
        <dsp:cNvPr id="0" name=""/>
        <dsp:cNvSpPr/>
      </dsp:nvSpPr>
      <dsp:spPr>
        <a:xfrm rot="16200000">
          <a:off x="994133" y="2915814"/>
          <a:ext cx="4631267" cy="42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60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Public procurement officers</a:t>
          </a:r>
        </a:p>
      </dsp:txBody>
      <dsp:txXfrm>
        <a:off x="994133" y="2915814"/>
        <a:ext cx="4631267" cy="420213"/>
      </dsp:txXfrm>
    </dsp:sp>
    <dsp:sp modelId="{31D9369E-E9AC-4D62-BBC1-DF826CA1451C}">
      <dsp:nvSpPr>
        <dsp:cNvPr id="0" name=""/>
        <dsp:cNvSpPr/>
      </dsp:nvSpPr>
      <dsp:spPr>
        <a:xfrm>
          <a:off x="3519874" y="569924"/>
          <a:ext cx="2093110" cy="5111993"/>
        </a:xfrm>
        <a:prstGeom prst="rect">
          <a:avLst/>
        </a:prstGeom>
        <a:solidFill>
          <a:schemeClr val="accent1">
            <a:shade val="50000"/>
            <a:hueOff val="11638"/>
            <a:satOff val="16422"/>
            <a:lumOff val="20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70605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Share ingredients and recipes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Find easily local suppliers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Promote healthy &amp; sustainable production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Reduce risk and cost of non-communicable diseases, such as obesity and allergies</a:t>
          </a:r>
        </a:p>
      </dsp:txBody>
      <dsp:txXfrm>
        <a:off x="3519874" y="569924"/>
        <a:ext cx="2093110" cy="5111993"/>
      </dsp:txXfrm>
    </dsp:sp>
    <dsp:sp modelId="{CF623C07-BA26-456C-86B3-483F8BF351B0}">
      <dsp:nvSpPr>
        <dsp:cNvPr id="0" name=""/>
        <dsp:cNvSpPr/>
      </dsp:nvSpPr>
      <dsp:spPr>
        <a:xfrm>
          <a:off x="3168349" y="0"/>
          <a:ext cx="840427" cy="84042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C8C59-AC0F-40C7-9C50-71225AFE3AEF}">
      <dsp:nvSpPr>
        <dsp:cNvPr id="0" name=""/>
        <dsp:cNvSpPr/>
      </dsp:nvSpPr>
      <dsp:spPr>
        <a:xfrm rot="16200000">
          <a:off x="4036683" y="2915814"/>
          <a:ext cx="4631267" cy="42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60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Registered users (parents)</a:t>
          </a:r>
        </a:p>
      </dsp:txBody>
      <dsp:txXfrm>
        <a:off x="4036683" y="2915814"/>
        <a:ext cx="4631267" cy="420213"/>
      </dsp:txXfrm>
    </dsp:sp>
    <dsp:sp modelId="{569E5F6C-8359-41E2-9170-495064C30E3F}">
      <dsp:nvSpPr>
        <dsp:cNvPr id="0" name=""/>
        <dsp:cNvSpPr/>
      </dsp:nvSpPr>
      <dsp:spPr>
        <a:xfrm>
          <a:off x="6562423" y="569924"/>
          <a:ext cx="2093110" cy="5111993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70605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Estimate the daily nutritional needs and allowances for each registered child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Informed about the nutritional value and environmental footprint of the meals their children consume at school</a:t>
          </a:r>
        </a:p>
      </dsp:txBody>
      <dsp:txXfrm>
        <a:off x="6562423" y="569924"/>
        <a:ext cx="2093110" cy="5111993"/>
      </dsp:txXfrm>
    </dsp:sp>
    <dsp:sp modelId="{18F757BC-56E7-4FCC-917A-31BFC2BD0734}">
      <dsp:nvSpPr>
        <dsp:cNvPr id="0" name=""/>
        <dsp:cNvSpPr/>
      </dsp:nvSpPr>
      <dsp:spPr>
        <a:xfrm>
          <a:off x="6264694" y="16478"/>
          <a:ext cx="840427" cy="840427"/>
        </a:xfrm>
        <a:prstGeom prst="rect">
          <a:avLst/>
        </a:prstGeom>
        <a:solidFill>
          <a:srgbClr val="FF9933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35CBCDE-5365-41F0-9B2B-829F66F188B0}" type="datetimeFigureOut">
              <a:rPr lang="en-US" altLang="en-US"/>
              <a:pPr>
                <a:defRPr/>
              </a:pPr>
              <a:t>01-Feb-17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3F3F942-6DE0-4215-9727-06F0289AD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D0B758-429C-48A6-B879-E948292E8BD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D44E-D9D7-4D35-9E05-D6297684C91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472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D44E-D9D7-4D35-9E05-D6297684C91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7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4FC0D-E639-4C07-B1BB-7AB76E13FE6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6923BA-2D5B-4B9F-9014-C3CE3250B23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D44E-D9D7-4D35-9E05-D6297684C91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14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D44E-D9D7-4D35-9E05-D6297684C91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23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D44E-D9D7-4D35-9E05-D6297684C91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23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D44E-D9D7-4D35-9E05-D6297684C91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13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D44E-D9D7-4D35-9E05-D6297684C91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8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D44E-D9D7-4D35-9E05-D6297684C91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12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1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38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42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411C-E8CC-42FC-A9F7-41727EAAF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66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DC7E-50FF-4EC6-A949-2F49CC24C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04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41E7-469A-4F1F-9A3B-481ADCE4F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56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EE9D-947D-48AE-B7FE-ACEF5857F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DACE-8AB5-4820-9B52-B5AFEEE97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38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D775-FBD7-4C96-8E1B-5916875CA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78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AFB2-0A3C-4F74-AE18-FB11BF08E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62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CA89-6584-40EC-9131-9035915C8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7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54359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48425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875" y="6448425"/>
            <a:ext cx="3567113" cy="365125"/>
          </a:xfrm>
        </p:spPr>
        <p:txBody>
          <a:bodyPr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8425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2BECB74-8EEE-43A0-88E8-99DEB3B6F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6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528A-D96A-4A5F-8DC0-EF3D1CBD1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095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C804-5540-401F-B1F3-5B5060CE8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10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0A63-5E29-4D3F-9BCD-279CAF280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23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82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74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37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01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8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93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79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TERNO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E7AA60-5E5C-4DDE-A43F-7F14B504E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1 February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F002CC-C3AE-4649-84B9-50A58D48B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twitter.com/Capsella12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capsella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linkedin.com/groups/8524214" TargetMode="External"/><Relationship Id="rId4" Type="http://schemas.openxmlformats.org/officeDocument/2006/relationships/hyperlink" Target="http://www.facebook.com/capsellaprojec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OPERTIN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 bwMode="auto">
          <a:xfrm>
            <a:off x="1473200" y="1036638"/>
            <a:ext cx="7427913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sz="2400" b="1">
                <a:solidFill>
                  <a:srgbClr val="161645"/>
                </a:solidFill>
              </a:rPr>
              <a:t>C</a:t>
            </a:r>
            <a:r>
              <a:rPr lang="en-US" altLang="en-US" sz="2400">
                <a:solidFill>
                  <a:srgbClr val="7F7F7F"/>
                </a:solidFill>
              </a:rPr>
              <a:t>ollective </a:t>
            </a:r>
            <a:r>
              <a:rPr lang="en-US" altLang="en-US" sz="2400" b="1">
                <a:solidFill>
                  <a:srgbClr val="161645"/>
                </a:solidFill>
              </a:rPr>
              <a:t>A</a:t>
            </a:r>
            <a:r>
              <a:rPr lang="en-US" altLang="en-US" sz="2400">
                <a:solidFill>
                  <a:srgbClr val="7F7F7F"/>
                </a:solidFill>
              </a:rPr>
              <a:t>wareness </a:t>
            </a:r>
            <a:r>
              <a:rPr lang="en-US" altLang="en-US" sz="2400" b="1">
                <a:solidFill>
                  <a:srgbClr val="161645"/>
                </a:solidFill>
              </a:rPr>
              <a:t>P</a:t>
            </a:r>
            <a:r>
              <a:rPr lang="en-US" altLang="en-US" sz="2400">
                <a:solidFill>
                  <a:srgbClr val="7F7F7F"/>
                </a:solidFill>
              </a:rPr>
              <a:t>latformS for </a:t>
            </a:r>
            <a:r>
              <a:rPr lang="en-US" altLang="en-US" sz="2400" b="1">
                <a:solidFill>
                  <a:srgbClr val="161645"/>
                </a:solidFill>
              </a:rPr>
              <a:t>E</a:t>
            </a:r>
            <a:r>
              <a:rPr lang="en-US" altLang="en-US" sz="2400">
                <a:solidFill>
                  <a:srgbClr val="7F7F7F"/>
                </a:solidFill>
              </a:rPr>
              <a:t>nvironmentally-sound </a:t>
            </a:r>
            <a:r>
              <a:rPr lang="en-US" altLang="en-US" sz="2400" b="1">
                <a:solidFill>
                  <a:srgbClr val="161645"/>
                </a:solidFill>
              </a:rPr>
              <a:t>L</a:t>
            </a:r>
            <a:r>
              <a:rPr lang="en-US" altLang="en-US" sz="2400">
                <a:solidFill>
                  <a:srgbClr val="7F7F7F"/>
                </a:solidFill>
              </a:rPr>
              <a:t>and management based on data techno</a:t>
            </a:r>
            <a:r>
              <a:rPr lang="en-US" altLang="en-US" sz="2400" b="1">
                <a:solidFill>
                  <a:srgbClr val="161645"/>
                </a:solidFill>
              </a:rPr>
              <a:t>L</a:t>
            </a:r>
            <a:r>
              <a:rPr lang="en-US" altLang="en-US" sz="2400">
                <a:solidFill>
                  <a:srgbClr val="7F7F7F"/>
                </a:solidFill>
              </a:rPr>
              <a:t>ogies and </a:t>
            </a:r>
            <a:r>
              <a:rPr lang="en-US" altLang="en-US" sz="2400" b="1">
                <a:solidFill>
                  <a:srgbClr val="161645"/>
                </a:solidFill>
              </a:rPr>
              <a:t>A</a:t>
            </a:r>
            <a:r>
              <a:rPr lang="en-US" altLang="en-US" sz="2400">
                <a:solidFill>
                  <a:srgbClr val="7F7F7F"/>
                </a:solidFill>
              </a:rPr>
              <a:t>grobiodiversity</a:t>
            </a:r>
            <a:br>
              <a:rPr lang="en-US" altLang="en-US" sz="2400">
                <a:solidFill>
                  <a:srgbClr val="7F7F7F"/>
                </a:solidFill>
              </a:rPr>
            </a:br>
            <a:endParaRPr lang="en-US" altLang="en-US" sz="2400" b="1">
              <a:solidFill>
                <a:srgbClr val="161645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5430" y="2924944"/>
            <a:ext cx="8217545" cy="1503363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b="1" dirty="0">
                <a:solidFill>
                  <a:schemeClr val="accent4">
                    <a:lumMod val="65000"/>
                    <a:lumOff val="35000"/>
                  </a:schemeClr>
                </a:solidFill>
                <a:ea typeface="+mn-ea"/>
              </a:rPr>
              <a:t>Open Data for Participatory Innovation </a:t>
            </a:r>
            <a:br>
              <a:rPr lang="en-US" sz="2800" b="1" dirty="0">
                <a:solidFill>
                  <a:schemeClr val="accent4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en-US" sz="2800" b="1" dirty="0">
                <a:solidFill>
                  <a:schemeClr val="accent4">
                    <a:lumMod val="65000"/>
                    <a:lumOff val="35000"/>
                  </a:schemeClr>
                </a:solidFill>
                <a:ea typeface="+mn-ea"/>
              </a:rPr>
              <a:t>in Agro-Biodiversity &amp; </a:t>
            </a:r>
            <a:br>
              <a:rPr lang="en-US" sz="2800" b="1" dirty="0">
                <a:solidFill>
                  <a:schemeClr val="accent4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en-US" sz="2800" b="1" dirty="0">
                <a:solidFill>
                  <a:schemeClr val="accent4">
                    <a:lumMod val="65000"/>
                    <a:lumOff val="35000"/>
                  </a:schemeClr>
                </a:solidFill>
                <a:ea typeface="+mn-ea"/>
              </a:rPr>
              <a:t>Food Systems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4875" y="4665910"/>
            <a:ext cx="3969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Eleni Toli, ATHENA RC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Pavlos Georgiadis, WDT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Peter Paree, ZLTO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41338" y="188913"/>
            <a:ext cx="8278812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595959"/>
                </a:solidFill>
              </a:rPr>
              <a:t>Societal impact</a:t>
            </a:r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E42E7-6013-4D69-87AF-E6D57D4A7CEA}" type="slidenum">
              <a:rPr lang="en-US" altLang="en-US" smtClean="0">
                <a:solidFill>
                  <a:srgbClr val="898989"/>
                </a:solidFill>
              </a:rPr>
              <a:pPr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57108" y="577734"/>
            <a:ext cx="2763042" cy="932883"/>
          </a:xfrm>
          <a:prstGeom prst="round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CAPSELLA Data driven tools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5032" y="1247899"/>
            <a:ext cx="3960440" cy="1670086"/>
          </a:xfrm>
          <a:prstGeom prst="round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defRPr/>
            </a:pPr>
            <a:r>
              <a:rPr lang="nl-NL" dirty="0"/>
              <a:t>Enhance transparency &amp; direct interaction between all actors involved in the Public Food Service</a:t>
            </a:r>
          </a:p>
          <a:p>
            <a:pPr>
              <a:defRPr/>
            </a:pPr>
            <a:r>
              <a:rPr lang="nl-NL" dirty="0"/>
              <a:t>Support of sustainable food supply chains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9592" y="3068960"/>
            <a:ext cx="8136903" cy="3379465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/>
              <a:t>Promote efficiency in supply chain management, waste reduction and provision of healthy, nutritious food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/>
              <a:t>Create a collaborative open workspace for sharing best practices, resulting in various community and business synergies at the local level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/>
              <a:t>Produce data-driven services supporting sustainable food knowledge and practices in supply chains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/>
              <a:t>Provide s</a:t>
            </a:r>
            <a:r>
              <a:rPr lang="nl-NL" dirty="0"/>
              <a:t>olutions to societal and sustainability challenges using </a:t>
            </a:r>
            <a:r>
              <a:rPr lang="en-US" dirty="0"/>
              <a:t>Commons, Collective problem solving Knowledge sharing Social exchange Community-wide participation at local scale</a:t>
            </a:r>
            <a:endParaRPr lang="nl-NL" dirty="0"/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1043609" y="834800"/>
            <a:ext cx="5013501" cy="433959"/>
          </a:xfrm>
          <a:prstGeom prst="bentConnector3">
            <a:avLst>
              <a:gd name="adj1" fmla="val 99988"/>
            </a:avLst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360572" y="1849486"/>
            <a:ext cx="2518494" cy="1251062"/>
          </a:xfrm>
          <a:prstGeom prst="bentConnector3">
            <a:avLst>
              <a:gd name="adj1" fmla="val 100272"/>
            </a:avLst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4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41338" y="188913"/>
            <a:ext cx="8278812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595959"/>
                </a:solidFill>
              </a:rPr>
              <a:t>Engaging and giving back to the Community</a:t>
            </a:r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E42E7-6013-4D69-87AF-E6D57D4A7CEA}" type="slidenum">
              <a:rPr lang="en-US" altLang="en-US" smtClean="0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10327" y="1285875"/>
            <a:ext cx="7761908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Active citizen </a:t>
            </a:r>
            <a:r>
              <a:rPr lang="en-US" sz="2400" b="1" dirty="0">
                <a:latin typeface="Helvetica" panose="020B0604020202020204" pitchFamily="34" charset="0"/>
                <a:ea typeface="Calibri" panose="020F0502020204030204" pitchFamily="34" charset="0"/>
              </a:rPr>
              <a:t>participation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</a:rPr>
              <a:t>decision making, collective governance, self-regulation, new business and economic models, adoption of the </a:t>
            </a:r>
            <a:r>
              <a:rPr lang="en-US" sz="2000" i="1" dirty="0">
                <a:latin typeface="Helvetica" panose="020B0604020202020204" pitchFamily="34" charset="0"/>
                <a:ea typeface="Calibri" panose="020F0502020204030204" pitchFamily="34" charset="0"/>
              </a:rPr>
              <a:t>Sharing Economy </a:t>
            </a:r>
            <a:r>
              <a:rPr lang="nl-NL" sz="2000" dirty="0">
                <a:latin typeface="Helvetica" panose="020B0604020202020204" pitchFamily="34" charset="0"/>
                <a:ea typeface="Calibri" panose="020F0502020204030204" pitchFamily="34" charset="0"/>
              </a:rPr>
              <a:t>Solutions</a:t>
            </a:r>
            <a:endParaRPr lang="en-US" sz="2400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Measurable improvements in cooperation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</a:rPr>
              <a:t>citizens, researchers, public authorities, private companies, non-profit, non-governmental and other civil society </a:t>
            </a:r>
            <a:r>
              <a:rPr lang="en-US" sz="2000" dirty="0" err="1">
                <a:latin typeface="Helvetica" panose="020B0604020202020204" pitchFamily="34" charset="0"/>
                <a:ea typeface="Calibri" panose="020F0502020204030204" pitchFamily="34" charset="0"/>
              </a:rPr>
              <a:t>organisations</a:t>
            </a:r>
            <a:endParaRPr lang="en-US" sz="2000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Development of new sustainable and collaborative consumption patterns, new lifestyles, and innovative product and service creation and information delivery</a:t>
            </a:r>
            <a:endParaRPr lang="nl-NL" sz="2400" dirty="0"/>
          </a:p>
          <a:p>
            <a:pPr marL="457200" lvl="1" indent="0">
              <a:buNone/>
              <a:defRPr/>
            </a:pPr>
            <a:endParaRPr lang="nl-NL" sz="20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09669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41338" y="188913"/>
            <a:ext cx="8278812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595959"/>
                </a:solidFill>
              </a:rPr>
              <a:t>What we need</a:t>
            </a:r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E42E7-6013-4D69-87AF-E6D57D4A7CEA}" type="slidenum">
              <a:rPr lang="en-US" altLang="en-US" smtClean="0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10327" y="1285875"/>
            <a:ext cx="7761908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Overcome closeness barriers (data that are theoretically open)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Convince farmers to open their data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Make the ‘digested’ data available to farmers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Sharing data models and schemas for the agriculture domain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</a:rPr>
              <a:t>Sharing data in a open and collaborative way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</a:rPr>
              <a:t>Sharing experiences and ideas with other projects on the co-creation methodology</a:t>
            </a:r>
            <a:endParaRPr lang="el-GR" sz="2400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nl-NL" sz="20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48456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5429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Project Facts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125538"/>
            <a:ext cx="6348413" cy="435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Date:</a:t>
            </a: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January 2016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</a:t>
            </a: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30 months</a:t>
            </a:r>
          </a:p>
          <a:p>
            <a:pPr marL="341313" lvl="1" indent="-341313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Agreement No.: </a:t>
            </a: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688813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Topic:</a:t>
            </a: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ICT-10-2015 Collective Awareness Platforms for Sustainability and Social Innovation</a:t>
            </a:r>
            <a:endParaRPr lang="en-US" altLang="en-US" sz="12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Consortium</a:t>
            </a: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1313" lvl="1" indent="-341313"/>
            <a:r>
              <a:rPr lang="en-US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ATHENA Research and Innovation Center in Information Communication &amp; Knowledge Technologies, Greece (Project Coordinator)</a:t>
            </a:r>
          </a:p>
          <a:p>
            <a:pPr marL="341313" lvl="1" indent="-341313"/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Superiore di Studi Universitari e di Perfezionamento Sant’ Anna,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endParaRPr lang="it-IT" altLang="en-US" sz="15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313" lvl="1" indent="-341313"/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Aston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Kindom</a:t>
            </a:r>
            <a:endParaRPr lang="it-IT" altLang="en-US" sz="15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313" lvl="1" indent="-341313"/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Agroknow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Belgium</a:t>
            </a:r>
            <a:endParaRPr lang="it-IT" altLang="en-US" sz="15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313" lvl="1" indent="-341313"/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Semi Rurali,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endParaRPr lang="it-IT" altLang="en-US" sz="15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313" lvl="1" indent="-341313"/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Zephyr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srl,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endParaRPr lang="it-IT" altLang="en-US" sz="15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313" lvl="1" indent="-341313"/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Taste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s.r.o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it-IT" altLang="en-US" sz="15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Czech</a:t>
            </a:r>
            <a:r>
              <a:rPr lang="it-IT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Republic</a:t>
            </a:r>
          </a:p>
          <a:p>
            <a:pPr marL="341313" lvl="1" indent="-341313"/>
            <a:r>
              <a:rPr lang="nl-NL" altLang="en-US" sz="15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Zuidelijke Land- en Tuinbouworganisatie, Netherlands</a:t>
            </a:r>
          </a:p>
          <a:p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041443-B086-42FF-A722-8570F217646C}" type="slidenum">
              <a:rPr lang="en-US" altLang="en-US" smtClean="0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89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9488" r="41721" b="28448"/>
          <a:stretch>
            <a:fillRect/>
          </a:stretch>
        </p:blipFill>
        <p:spPr bwMode="auto">
          <a:xfrm>
            <a:off x="160338" y="6002338"/>
            <a:ext cx="9366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6029325"/>
            <a:ext cx="11445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4" descr="http://www.aston.ac.uk/EasySiteWeb/EasySite/StyleData/13-Home/Images/heade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002338"/>
            <a:ext cx="10017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6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5859463"/>
            <a:ext cx="5873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8" descr="Rete Semi Rura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5981700"/>
            <a:ext cx="56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2" descr="http://www.zephyrcom.eu/themes/theme01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921375"/>
            <a:ext cx="892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4" descr="https://scontent-vie1-1.xx.fbcdn.net/hphotos-xpa1/v/t1.0-9/7267_163756990461775_841455674_n.png?oh=b7d24edea2c9176f98c3098e59d19f21&amp;oe=57196F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5889625"/>
            <a:ext cx="546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8" descr="https://pbs.twimg.com/profile_images/807628182/zl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0" b="20872"/>
          <a:stretch>
            <a:fillRect/>
          </a:stretch>
        </p:blipFill>
        <p:spPr bwMode="auto">
          <a:xfrm>
            <a:off x="7997825" y="5827713"/>
            <a:ext cx="10048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628650" y="188913"/>
            <a:ext cx="788670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solidFill>
                <a:srgbClr val="60606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700213"/>
            <a:ext cx="7886700" cy="261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606060"/>
                </a:solidFill>
                <a:hlinkClick r:id="rId2"/>
              </a:rPr>
              <a:t>http://www.capsella.eu/</a:t>
            </a:r>
            <a:endParaRPr lang="en-US" altLang="en-US" sz="2800">
              <a:solidFill>
                <a:srgbClr val="606060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606060"/>
                </a:solidFill>
                <a:hlinkClick r:id="rId3"/>
              </a:rPr>
              <a:t>@Capsella12</a:t>
            </a:r>
            <a:endParaRPr lang="en-US" altLang="en-US" sz="2800">
              <a:solidFill>
                <a:srgbClr val="606060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606060"/>
                </a:solidFill>
                <a:hlinkClick r:id="rId4"/>
              </a:rPr>
              <a:t>http://www.facebook.com/capsellaproject/</a:t>
            </a:r>
            <a:endParaRPr lang="en-US" altLang="en-US" sz="2800">
              <a:solidFill>
                <a:srgbClr val="606060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606060"/>
                </a:solidFill>
                <a:hlinkClick r:id="rId5"/>
              </a:rPr>
              <a:t>http://www.linkedin.com/groups/8524214</a:t>
            </a:r>
            <a:endParaRPr lang="en-US" altLang="en-US" sz="280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5994AF-EC8E-4D79-9A68-9723FE875EE4}" type="slidenum">
              <a:rPr lang="en-US" altLang="en-US" smtClean="0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994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76475"/>
            <a:ext cx="431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84475"/>
            <a:ext cx="431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79775"/>
            <a:ext cx="43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5429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Major Sustainability Challenge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CAPSELLA@DSI Fair 1 &amp; 2 February, Rome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22060E-8BB8-42F9-AC9F-58698C25094E}" type="slidenum">
              <a:rPr lang="en-US" altLang="en-US" smtClean="0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37339103"/>
              </p:ext>
            </p:extLst>
          </p:nvPr>
        </p:nvGraphicFramePr>
        <p:xfrm>
          <a:off x="467544" y="836713"/>
          <a:ext cx="2339752" cy="561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951163" y="873328"/>
            <a:ext cx="0" cy="5616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51163" y="1484784"/>
            <a:ext cx="576262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708400" y="908721"/>
            <a:ext cx="4751388" cy="1345976"/>
          </a:xfrm>
          <a:prstGeom prst="roundRect">
            <a:avLst/>
          </a:prstGeom>
          <a:solidFill>
            <a:srgbClr val="CC33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Raise awareness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Leverage collective knowledge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Collect community requirements in a bottom-up &amp; participatory way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16277" y="2981772"/>
            <a:ext cx="5820219" cy="3466653"/>
          </a:xfrm>
          <a:prstGeom prst="roundRect">
            <a:avLst/>
          </a:prstGeom>
          <a:solidFill>
            <a:srgbClr val="6699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├"/>
            </a:pPr>
            <a:r>
              <a:rPr lang="en-US" altLang="en-US" sz="1600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a technical platform to support community based initiatives</a:t>
            </a:r>
          </a:p>
          <a:p>
            <a:pPr marL="285750" indent="-285750" eaLnBrk="1" hangingPunct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├"/>
            </a:pPr>
            <a:r>
              <a:rPr lang="en-US" altLang="en-US" sz="1600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Produce new datasets concerning regional agrobiodiversity </a:t>
            </a:r>
          </a:p>
          <a:p>
            <a:pPr marL="285750" indent="-285750" eaLnBrk="1" hangingPunct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├"/>
            </a:pPr>
            <a:r>
              <a:rPr lang="en-US" altLang="en-US" sz="1600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Build upon and enhance existing data sets on the agro-biodiversity and food domains</a:t>
            </a:r>
          </a:p>
          <a:p>
            <a:pPr marL="285750" indent="-285750" eaLnBrk="1" hangingPunct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├"/>
            </a:pPr>
            <a:r>
              <a:rPr lang="en-US" altLang="en-US" sz="1600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a number of community-driven data powered ICT solutions</a:t>
            </a:r>
          </a:p>
          <a:p>
            <a:pPr marL="285750" indent="-285750" eaLnBrk="1" hangingPunct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├"/>
            </a:pPr>
            <a:r>
              <a:rPr lang="en-US" altLang="en-US" sz="1600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Run pilots with communities</a:t>
            </a:r>
          </a:p>
          <a:p>
            <a:pPr marL="285750" indent="-285750" eaLnBrk="1" hangingPunct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├"/>
            </a:pPr>
            <a:r>
              <a:rPr lang="en-US" altLang="en-US" sz="1600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Run incubation activities for selected pilots</a:t>
            </a:r>
          </a:p>
        </p:txBody>
      </p:sp>
      <p:pic>
        <p:nvPicPr>
          <p:cNvPr id="16394" name="Picture 6" descr="capsella_def_cmyk_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254697"/>
            <a:ext cx="29257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149766"/>
            <a:ext cx="2339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 Sustainable Development Goal #2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5429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CAPSELLA Scenarios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8EDAD1-1598-4B00-A5AD-54D3D84453EC}" type="slidenum">
              <a:rPr lang="en-US" altLang="en-US" smtClean="0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717550" y="942975"/>
            <a:ext cx="7886700" cy="750888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FontTx/>
              <a:buNone/>
              <a:defRPr/>
            </a:pPr>
            <a:r>
              <a:rPr lang="en-US" sz="2000" dirty="0">
                <a:solidFill>
                  <a:schemeClr val="accent4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Three community-driven use cases / scenarios that will be addressed following an iterative approach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28650" y="1988840"/>
          <a:ext cx="7704856" cy="42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5429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CAPSELLA Pilots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CAPSELLA@DSI Fair 1 &amp; 2 February, Rome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028427-B1DE-4922-875D-26C2740BEB2F}" type="slidenum">
              <a:rPr lang="en-US" altLang="en-US" smtClean="0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39750" y="745880"/>
            <a:ext cx="8064500" cy="727075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FontTx/>
              <a:buNone/>
              <a:defRPr/>
            </a:pPr>
            <a:r>
              <a:rPr lang="en-GB" sz="2000" dirty="0">
                <a:solidFill>
                  <a:schemeClr val="accent4">
                    <a:lumMod val="65000"/>
                    <a:lumOff val="35000"/>
                  </a:schemeClr>
                </a:solidFill>
                <a:ea typeface="+mn-ea"/>
              </a:rPr>
              <a:t>Small scale experimental trials with real users that will represent the targeted communities</a:t>
            </a:r>
            <a:endParaRPr lang="en-US" sz="2000" dirty="0">
              <a:solidFill>
                <a:schemeClr val="accent4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5" r="31250" b="17649"/>
          <a:stretch/>
        </p:blipFill>
        <p:spPr>
          <a:xfrm>
            <a:off x="2101663" y="1908207"/>
            <a:ext cx="4677530" cy="420521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Line Callout 2 (Accent Bar) 7"/>
          <p:cNvSpPr/>
          <p:nvPr/>
        </p:nvSpPr>
        <p:spPr>
          <a:xfrm>
            <a:off x="7067550" y="1556792"/>
            <a:ext cx="1979613" cy="108743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2893"/>
              <a:gd name="adj6" fmla="val -116355"/>
            </a:avLst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defRPr/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Czech Republic</a:t>
            </a:r>
            <a:r>
              <a:rPr lang="el-G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Personalised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Food System</a:t>
            </a:r>
          </a:p>
        </p:txBody>
      </p:sp>
      <p:sp>
        <p:nvSpPr>
          <p:cNvPr id="9" name="Line Callout 2 (Accent Bar) 8"/>
          <p:cNvSpPr/>
          <p:nvPr/>
        </p:nvSpPr>
        <p:spPr>
          <a:xfrm flipH="1">
            <a:off x="86436" y="5499515"/>
            <a:ext cx="1766888" cy="88181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0715"/>
              <a:gd name="adj6" fmla="val -161481"/>
            </a:avLst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defRPr/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Italy:</a:t>
            </a:r>
            <a:b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Soil health pilot</a:t>
            </a:r>
          </a:p>
        </p:txBody>
      </p:sp>
      <p:sp>
        <p:nvSpPr>
          <p:cNvPr id="10" name="Line Callout 2 (Accent Bar) 9"/>
          <p:cNvSpPr/>
          <p:nvPr/>
        </p:nvSpPr>
        <p:spPr>
          <a:xfrm>
            <a:off x="7067550" y="2960688"/>
            <a:ext cx="1979613" cy="12509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8704"/>
              <a:gd name="adj6" fmla="val -115479"/>
            </a:avLst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defRPr/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el-G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Management for EU Seeds Networks </a:t>
            </a:r>
          </a:p>
        </p:txBody>
      </p:sp>
      <p:sp>
        <p:nvSpPr>
          <p:cNvPr id="11" name="Line Callout 2 (Accent Bar) 10"/>
          <p:cNvSpPr/>
          <p:nvPr/>
        </p:nvSpPr>
        <p:spPr>
          <a:xfrm>
            <a:off x="7062788" y="4545013"/>
            <a:ext cx="1979612" cy="173196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999"/>
              <a:gd name="adj6" fmla="val -56708"/>
            </a:avLst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defRPr/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Greece</a:t>
            </a:r>
            <a:r>
              <a:rPr lang="el-G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Food Product Data Analytics (</a:t>
            </a:r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Stevia Hellas farmers’ association)</a:t>
            </a:r>
          </a:p>
        </p:txBody>
      </p:sp>
      <p:sp>
        <p:nvSpPr>
          <p:cNvPr id="12" name="Line Callout 2 (Accent Bar) 11"/>
          <p:cNvSpPr/>
          <p:nvPr/>
        </p:nvSpPr>
        <p:spPr>
          <a:xfrm flipH="1">
            <a:off x="86436" y="2763986"/>
            <a:ext cx="1766888" cy="108743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683"/>
              <a:gd name="adj6" fmla="val -127308"/>
            </a:avLst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defRPr/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Netherlands: Storytelling on Food production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 February </a:t>
            </a:r>
          </a:p>
        </p:txBody>
      </p:sp>
      <p:sp>
        <p:nvSpPr>
          <p:cNvPr id="14" name="Line Callout 2 (Accent Bar) 13"/>
          <p:cNvSpPr/>
          <p:nvPr/>
        </p:nvSpPr>
        <p:spPr>
          <a:xfrm flipH="1">
            <a:off x="86436" y="4149080"/>
            <a:ext cx="1766888" cy="108743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205"/>
              <a:gd name="adj6" fmla="val -128846"/>
            </a:avLst>
          </a:prstGeom>
          <a:solidFill>
            <a:schemeClr val="bg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defRPr/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Netherlands: Compost in Precision Farming</a:t>
            </a:r>
          </a:p>
        </p:txBody>
      </p:sp>
      <p:sp>
        <p:nvSpPr>
          <p:cNvPr id="15" name="Line Callout 2 (Accent Bar) 14"/>
          <p:cNvSpPr/>
          <p:nvPr/>
        </p:nvSpPr>
        <p:spPr>
          <a:xfrm flipH="1">
            <a:off x="89397" y="1438650"/>
            <a:ext cx="1766888" cy="108743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575"/>
              <a:gd name="adj6" fmla="val -62234"/>
            </a:avLst>
          </a:prstGeom>
          <a:solidFill>
            <a:schemeClr val="bg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defRPr/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Ireland: 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Personalised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Public Food Service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/>
          <a:stretch/>
        </p:blipFill>
        <p:spPr bwMode="auto">
          <a:xfrm>
            <a:off x="4150705" y="3595964"/>
            <a:ext cx="4787255" cy="26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t="4829" r="3039" b="3111"/>
          <a:stretch/>
        </p:blipFill>
        <p:spPr bwMode="auto">
          <a:xfrm>
            <a:off x="6412086" y="963473"/>
            <a:ext cx="2331274" cy="24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41338" y="188913"/>
            <a:ext cx="8278812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 dirty="0"/>
              <a:t>Compost in Precision Agriculture: the problem</a:t>
            </a:r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E42E7-6013-4D69-87AF-E6D57D4A7CEA}" type="slidenum">
              <a:rPr lang="en-US" altLang="en-US" smtClean="0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45964" y="861896"/>
            <a:ext cx="6958807" cy="16892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Organic matter </a:t>
            </a:r>
            <a:r>
              <a:rPr lang="nl-NL" sz="2000" dirty="0">
                <a:solidFill>
                  <a:srgbClr val="FF0000"/>
                </a:solidFill>
              </a:rPr>
              <a:t>decreases</a:t>
            </a:r>
            <a:r>
              <a:rPr lang="nl-NL" sz="2000" dirty="0"/>
              <a:t> in many soils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It </a:t>
            </a:r>
            <a:r>
              <a:rPr lang="nl-NL" sz="2000" dirty="0">
                <a:solidFill>
                  <a:srgbClr val="00B050"/>
                </a:solidFill>
              </a:rPr>
              <a:t>increases with manure and compost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Application is maximised per field, to prevent pollution of water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So: apply compost on zones in a field where it is needed most</a:t>
            </a:r>
          </a:p>
          <a:p>
            <a:pPr marL="0" indent="0">
              <a:buFontTx/>
              <a:buNone/>
              <a:defRPr/>
            </a:pPr>
            <a:endParaRPr lang="nl-NL" sz="2000" dirty="0"/>
          </a:p>
          <a:p>
            <a:pPr marL="0" indent="0">
              <a:buFontTx/>
              <a:buNone/>
              <a:defRPr/>
            </a:pPr>
            <a:endParaRPr lang="nl-NL" sz="2000" dirty="0"/>
          </a:p>
        </p:txBody>
      </p:sp>
      <p:sp>
        <p:nvSpPr>
          <p:cNvPr id="8" name="PIJL-OMLAAG 7"/>
          <p:cNvSpPr/>
          <p:nvPr/>
        </p:nvSpPr>
        <p:spPr>
          <a:xfrm rot="4062731">
            <a:off x="7536468" y="2380021"/>
            <a:ext cx="316916" cy="450427"/>
          </a:xfrm>
          <a:prstGeom prst="downArrow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245964" y="3370297"/>
            <a:ext cx="3729397" cy="28239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nl-NL" sz="2000" dirty="0"/>
              <a:t>Need for better…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use of compost by farmers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understanding of value of compost use by citizens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000" dirty="0"/>
              <a:t>impact of legislation of compost use for policy makers.</a:t>
            </a:r>
          </a:p>
          <a:p>
            <a:pPr marL="0" indent="0">
              <a:buFontTx/>
              <a:buNone/>
              <a:defRPr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8501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41338" y="188913"/>
            <a:ext cx="8278812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 dirty="0"/>
              <a:t>How data come into play</a:t>
            </a:r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E42E7-6013-4D69-87AF-E6D57D4A7CEA}" type="slidenum">
              <a:rPr lang="en-US" altLang="en-US" smtClean="0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pic>
        <p:nvPicPr>
          <p:cNvPr id="7" name="Picture 2" descr="https://lh5.googleusercontent.com/1kHALObGMM2DhSzVAD2EvhErf-OnCaRUum6SRQA9cSY7DhWCDQXnt4igAhdLpMDDpVgn5eiFVzeXr36vC66AiGVxaOvYK0JEH2Bm9R0ijo3z8AqB4f3Oog7nTX3Ypl6ONqHT3e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9"/>
          <a:stretch>
            <a:fillRect/>
          </a:stretch>
        </p:blipFill>
        <p:spPr bwMode="auto">
          <a:xfrm>
            <a:off x="3108374" y="2906192"/>
            <a:ext cx="2438137" cy="24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107645" y="3391403"/>
            <a:ext cx="2843120" cy="2871855"/>
          </a:xfrm>
          <a:prstGeom prst="round2DiagRect">
            <a:avLst/>
          </a:prstGeom>
          <a:solidFill>
            <a:srgbClr val="FF9933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schemeClr val="bg1">
                    <a:lumMod val="95000"/>
                  </a:schemeClr>
                </a:solidFill>
              </a:rPr>
              <a:t>Existing databases on compost and soil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Field trials: scan, treat, sense, measure</a:t>
            </a:r>
          </a:p>
        </p:txBody>
      </p:sp>
      <p:sp>
        <p:nvSpPr>
          <p:cNvPr id="6" name="Oval 5"/>
          <p:cNvSpPr/>
          <p:nvPr/>
        </p:nvSpPr>
        <p:spPr>
          <a:xfrm>
            <a:off x="38809" y="2658201"/>
            <a:ext cx="1440160" cy="1280318"/>
          </a:xfrm>
          <a:prstGeom prst="ellipse">
            <a:avLst/>
          </a:prstGeom>
          <a:solidFill>
            <a:srgbClr val="CC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Collect Data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719133" y="901241"/>
            <a:ext cx="5054865" cy="1873775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Farmcloud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: open for 	researchers and tool developers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CAPSELLA platform: contains 	index, metadata and content</a:t>
            </a:r>
          </a:p>
        </p:txBody>
      </p:sp>
      <p:sp>
        <p:nvSpPr>
          <p:cNvPr id="11" name="Oval 10"/>
          <p:cNvSpPr/>
          <p:nvPr/>
        </p:nvSpPr>
        <p:spPr>
          <a:xfrm>
            <a:off x="1158949" y="640282"/>
            <a:ext cx="1577418" cy="1497965"/>
          </a:xfrm>
          <a:prstGeom prst="ellipse">
            <a:avLst/>
          </a:prstGeom>
          <a:solidFill>
            <a:srgbClr val="66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Connect Data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704120" y="3056523"/>
            <a:ext cx="3230593" cy="2171390"/>
          </a:xfrm>
          <a:prstGeom prst="round2Diag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Community suggestions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Open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Hackathon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Support of universities</a:t>
            </a:r>
          </a:p>
        </p:txBody>
      </p:sp>
      <p:sp>
        <p:nvSpPr>
          <p:cNvPr id="13" name="Oval 12"/>
          <p:cNvSpPr/>
          <p:nvPr/>
        </p:nvSpPr>
        <p:spPr>
          <a:xfrm>
            <a:off x="7175916" y="2250474"/>
            <a:ext cx="1440160" cy="1280318"/>
          </a:xfrm>
          <a:prstGeom prst="ellipse">
            <a:avLst/>
          </a:prstGeom>
          <a:solidFill>
            <a:srgbClr val="0066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Enrich Data</a:t>
            </a:r>
          </a:p>
        </p:txBody>
      </p:sp>
      <p:sp>
        <p:nvSpPr>
          <p:cNvPr id="15" name="Oval 14"/>
          <p:cNvSpPr/>
          <p:nvPr/>
        </p:nvSpPr>
        <p:spPr>
          <a:xfrm>
            <a:off x="4551965" y="4827330"/>
            <a:ext cx="2385725" cy="1702255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Add intelligence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(tools &amp; aps) </a:t>
            </a:r>
          </a:p>
        </p:txBody>
      </p:sp>
    </p:spTree>
    <p:extLst>
      <p:ext uri="{BB962C8B-B14F-4D97-AF65-F5344CB8AC3E}">
        <p14:creationId xmlns:p14="http://schemas.microsoft.com/office/powerpoint/2010/main" val="87247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41338" y="188913"/>
            <a:ext cx="8278812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595959"/>
                </a:solidFill>
              </a:rPr>
              <a:t>Circular economy</a:t>
            </a:r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E42E7-6013-4D69-87AF-E6D57D4A7CEA}" type="slidenum">
              <a:rPr lang="en-US" altLang="en-US" smtClean="0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 February 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87896" y="1041575"/>
            <a:ext cx="6820408" cy="31075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400" dirty="0"/>
              <a:t>Consumers sort their waste: ‘why do I do this?’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400" dirty="0"/>
              <a:t>Organic waste is basis for compost: </a:t>
            </a:r>
          </a:p>
          <a:p>
            <a:pPr marL="457200" lvl="1" indent="0">
              <a:buNone/>
              <a:defRPr/>
            </a:pPr>
            <a:r>
              <a:rPr lang="nl-NL" sz="2400" b="1" dirty="0">
                <a:sym typeface="Wingdings" panose="05000000000000000000" pitchFamily="2" charset="2"/>
              </a:rPr>
              <a:t> “</a:t>
            </a:r>
            <a:r>
              <a:rPr lang="nl-NL" sz="2400" b="1" dirty="0"/>
              <a:t>Clean” waist = data4supplier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400" dirty="0"/>
              <a:t>Compost buffers water &amp; nutrients, soil life;</a:t>
            </a:r>
          </a:p>
          <a:p>
            <a:pPr marL="457200" lvl="1" indent="0">
              <a:buNone/>
              <a:defRPr/>
            </a:pPr>
            <a:r>
              <a:rPr lang="nl-NL" sz="2400" b="1" dirty="0">
                <a:sym typeface="Wingdings" panose="05000000000000000000" pitchFamily="2" charset="2"/>
              </a:rPr>
              <a:t> Healthy Soil </a:t>
            </a:r>
            <a:r>
              <a:rPr lang="nl-NL" sz="2400" b="1" dirty="0"/>
              <a:t>= data4farmer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400" dirty="0"/>
              <a:t>Healthy soil feeds healthy plants 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nl-NL" sz="2400" b="1" dirty="0">
                <a:sym typeface="Wingdings" panose="05000000000000000000" pitchFamily="2" charset="2"/>
              </a:rPr>
              <a:t>Healthy Soil </a:t>
            </a:r>
            <a:r>
              <a:rPr lang="nl-NL" sz="2400" b="1" dirty="0"/>
              <a:t>= data4consumer</a:t>
            </a:r>
          </a:p>
        </p:txBody>
      </p:sp>
      <p:pic>
        <p:nvPicPr>
          <p:cNvPr id="7" name="Picture 2" descr="Afbeeldingsresultaat voor CIRCULAR COM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72" y="2811350"/>
            <a:ext cx="32019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474126" y="3821507"/>
            <a:ext cx="4847948" cy="25194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  <a:defRPr/>
            </a:pPr>
            <a:endParaRPr lang="nl-NL" sz="24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400" dirty="0"/>
              <a:t>...and “clean” waste is healty basis for compost </a:t>
            </a:r>
            <a:endParaRPr lang="nl-NL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2400" dirty="0"/>
              <a:t>Not only circular production, also </a:t>
            </a:r>
            <a:r>
              <a:rPr lang="nl-NL" sz="2400" b="1" dirty="0"/>
              <a:t>circular data, fostered by CAPSELLA </a:t>
            </a:r>
          </a:p>
        </p:txBody>
      </p:sp>
    </p:spTree>
    <p:extLst>
      <p:ext uri="{BB962C8B-B14F-4D97-AF65-F5344CB8AC3E}">
        <p14:creationId xmlns:p14="http://schemas.microsoft.com/office/powerpoint/2010/main" val="408996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41338" y="188913"/>
            <a:ext cx="8278812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595959"/>
                </a:solidFill>
              </a:rPr>
              <a:t>Public food pilot at a glance</a:t>
            </a:r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875" y="6448425"/>
            <a:ext cx="3567113" cy="365125"/>
          </a:xfrm>
        </p:spPr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4484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E42E7-6013-4D69-87AF-E6D57D4A7CEA}" type="slidenum">
              <a:rPr lang="en-US" altLang="en-US" smtClean="0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44842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79828" y="1072307"/>
            <a:ext cx="8640322" cy="50356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nl-NL" sz="2600" dirty="0"/>
              <a:t>Why public food sector: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drives urban sustainability strategies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has the potential to influence the traded volumes and overall quality in the city’s food system</a:t>
            </a:r>
            <a:endParaRPr lang="nl-NL" sz="22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2600" dirty="0"/>
              <a:t>What we will do: CAPSELLA </a:t>
            </a:r>
            <a:r>
              <a:rPr lang="en-US" sz="2600" dirty="0"/>
              <a:t>open data-driven services</a:t>
            </a:r>
            <a:endParaRPr lang="nl-NL" sz="2600" dirty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Integration of health, nutritional, environment (i.e. food miles, carbon, water) and consumer data, which will all be combined with recipes and quantities served in school canteens, on a daily basis.</a:t>
            </a:r>
          </a:p>
        </p:txBody>
      </p:sp>
    </p:spTree>
    <p:extLst>
      <p:ext uri="{BB962C8B-B14F-4D97-AF65-F5344CB8AC3E}">
        <p14:creationId xmlns:p14="http://schemas.microsoft.com/office/powerpoint/2010/main" val="292768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41338" y="188913"/>
            <a:ext cx="8278812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595959"/>
                </a:solidFill>
              </a:rPr>
              <a:t>Roles and benefits</a:t>
            </a:r>
            <a:endParaRPr lang="en-US" altLang="en-US" dirty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875" y="6448425"/>
            <a:ext cx="3567113" cy="365125"/>
          </a:xfrm>
        </p:spPr>
        <p:txBody>
          <a:bodyPr/>
          <a:lstStyle/>
          <a:p>
            <a:pPr>
              <a:defRPr/>
            </a:pPr>
            <a:r>
              <a:rPr lang="en-US"/>
              <a:t>CAPSELLA@DSI Fair 1 &amp; 2 February, Rome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4484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E42E7-6013-4D69-87AF-E6D57D4A7CEA}" type="slidenum">
              <a:rPr lang="en-US" altLang="en-US" smtClean="0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44842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1 February </a:t>
            </a:r>
            <a:endParaRPr lang="en-US" alt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7116202"/>
              </p:ext>
            </p:extLst>
          </p:nvPr>
        </p:nvGraphicFramePr>
        <p:xfrm>
          <a:off x="146511" y="731838"/>
          <a:ext cx="8712646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772666" y="5877271"/>
            <a:ext cx="7687766" cy="792089"/>
          </a:xfrm>
          <a:prstGeom prst="leftRightArrow">
            <a:avLst/>
          </a:prstGeom>
          <a:solidFill>
            <a:srgbClr val="FF99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Enhance interaction</a:t>
            </a:r>
          </a:p>
        </p:txBody>
      </p:sp>
    </p:spTree>
    <p:extLst>
      <p:ext uri="{BB962C8B-B14F-4D97-AF65-F5344CB8AC3E}">
        <p14:creationId xmlns:p14="http://schemas.microsoft.com/office/powerpoint/2010/main" val="323978005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1050</Words>
  <Application>Microsoft Office PowerPoint</Application>
  <PresentationFormat>On-screen Show (4:3)</PresentationFormat>
  <Paragraphs>177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Times New Roman</vt:lpstr>
      <vt:lpstr>Wingdings</vt:lpstr>
      <vt:lpstr>Struttura predefinita</vt:lpstr>
      <vt:lpstr>Custom Design</vt:lpstr>
      <vt:lpstr>Collective Awareness PlatformS for Environmentally-sound Land management based on data technoLogies and Agrobiodiversity </vt:lpstr>
      <vt:lpstr>Major Sustainability Challenge</vt:lpstr>
      <vt:lpstr>CAPSELLA Scenarios</vt:lpstr>
      <vt:lpstr>CAPSELLA Pilots</vt:lpstr>
      <vt:lpstr>Compost in Precision Agriculture: the problem</vt:lpstr>
      <vt:lpstr>How data come into play</vt:lpstr>
      <vt:lpstr>Circular economy</vt:lpstr>
      <vt:lpstr>Public food pilot at a glance</vt:lpstr>
      <vt:lpstr>Roles and benefits</vt:lpstr>
      <vt:lpstr>Societal impact</vt:lpstr>
      <vt:lpstr>Engaging and giving back to the Community</vt:lpstr>
      <vt:lpstr>What we need</vt:lpstr>
      <vt:lpstr>Project Facts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CAPSELLA</dc:creator>
  <cp:lastModifiedBy>Eleni Toli</cp:lastModifiedBy>
  <cp:revision>152</cp:revision>
  <cp:lastPrinted>2016-03-15T12:21:42Z</cp:lastPrinted>
  <dcterms:created xsi:type="dcterms:W3CDTF">2016-01-26T08:48:27Z</dcterms:created>
  <dcterms:modified xsi:type="dcterms:W3CDTF">2017-02-01T09:58:10Z</dcterms:modified>
</cp:coreProperties>
</file>